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06" r:id="rId5"/>
    <p:sldMasterId id="2147483672" r:id="rId6"/>
    <p:sldMasterId id="2147483694" r:id="rId7"/>
    <p:sldMasterId id="2147483684" r:id="rId8"/>
  </p:sldMasterIdLst>
  <p:notesMasterIdLst>
    <p:notesMasterId r:id="rId38"/>
  </p:notesMasterIdLst>
  <p:sldIdLst>
    <p:sldId id="257" r:id="rId9"/>
    <p:sldId id="258" r:id="rId10"/>
    <p:sldId id="293" r:id="rId11"/>
    <p:sldId id="292" r:id="rId12"/>
    <p:sldId id="271" r:id="rId13"/>
    <p:sldId id="272" r:id="rId14"/>
    <p:sldId id="294" r:id="rId15"/>
    <p:sldId id="295" r:id="rId16"/>
    <p:sldId id="296" r:id="rId17"/>
    <p:sldId id="297" r:id="rId18"/>
    <p:sldId id="298" r:id="rId19"/>
    <p:sldId id="300" r:id="rId20"/>
    <p:sldId id="305" r:id="rId21"/>
    <p:sldId id="299" r:id="rId22"/>
    <p:sldId id="273" r:id="rId23"/>
    <p:sldId id="262" r:id="rId24"/>
    <p:sldId id="263" r:id="rId25"/>
    <p:sldId id="264" r:id="rId26"/>
    <p:sldId id="290" r:id="rId27"/>
    <p:sldId id="291" r:id="rId28"/>
    <p:sldId id="301" r:id="rId29"/>
    <p:sldId id="302" r:id="rId30"/>
    <p:sldId id="303" r:id="rId31"/>
    <p:sldId id="304" r:id="rId32"/>
    <p:sldId id="306" r:id="rId33"/>
    <p:sldId id="307" r:id="rId34"/>
    <p:sldId id="308" r:id="rId35"/>
    <p:sldId id="309" r:id="rId36"/>
    <p:sldId id="310" r:id="rId37"/>
  </p:sldIdLst>
  <p:sldSz cx="9144000" cy="6858000" type="screen4x3"/>
  <p:notesSz cx="6858000" cy="9144000"/>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686503-60CB-40E9-87C9-2E07CBEE3A91}">
          <p14:sldIdLst>
            <p14:sldId id="257"/>
            <p14:sldId id="258"/>
            <p14:sldId id="293"/>
            <p14:sldId id="292"/>
            <p14:sldId id="271"/>
            <p14:sldId id="272"/>
            <p14:sldId id="294"/>
            <p14:sldId id="295"/>
            <p14:sldId id="296"/>
            <p14:sldId id="297"/>
            <p14:sldId id="298"/>
            <p14:sldId id="300"/>
            <p14:sldId id="305"/>
            <p14:sldId id="299"/>
            <p14:sldId id="273"/>
            <p14:sldId id="262"/>
            <p14:sldId id="263"/>
            <p14:sldId id="264"/>
            <p14:sldId id="290"/>
            <p14:sldId id="291"/>
            <p14:sldId id="301"/>
            <p14:sldId id="302"/>
            <p14:sldId id="303"/>
            <p14:sldId id="304"/>
            <p14:sldId id="306"/>
            <p14:sldId id="307"/>
            <p14:sldId id="308"/>
            <p14:sldId id="309"/>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1C99B-48C3-40B2-813F-07B6B0770EFA}" v="10" dt="2024-03-12T14:38:25.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90" autoAdjust="0"/>
    <p:restoredTop sz="94629" autoAdjust="0"/>
  </p:normalViewPr>
  <p:slideViewPr>
    <p:cSldViewPr showGuides="1">
      <p:cViewPr varScale="1">
        <p:scale>
          <a:sx n="85" d="100"/>
          <a:sy n="85" d="100"/>
        </p:scale>
        <p:origin x="10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831E8-2579-4817-8331-216329B1366B}"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23E04B6E-74D5-4F1A-8E1E-17E8A069CF71}">
      <dgm:prSet phldrT="[Text]"/>
      <dgm:spPr/>
      <dgm:t>
        <a:bodyPr/>
        <a:lstStyle/>
        <a:p>
          <a:r>
            <a:rPr lang="en-US" dirty="0"/>
            <a:t>Biologic</a:t>
          </a:r>
        </a:p>
      </dgm:t>
    </dgm:pt>
    <dgm:pt modelId="{B1F3A1DA-5DE3-4156-B177-0F1C47C2869F}" type="parTrans" cxnId="{66E691A8-2B79-47C1-9F59-CB6FF7C41A05}">
      <dgm:prSet/>
      <dgm:spPr/>
      <dgm:t>
        <a:bodyPr/>
        <a:lstStyle/>
        <a:p>
          <a:endParaRPr lang="en-US"/>
        </a:p>
      </dgm:t>
    </dgm:pt>
    <dgm:pt modelId="{1A74A0B6-BA83-47F9-BC60-5791E979F962}" type="sibTrans" cxnId="{66E691A8-2B79-47C1-9F59-CB6FF7C41A05}">
      <dgm:prSet/>
      <dgm:spPr/>
      <dgm:t>
        <a:bodyPr/>
        <a:lstStyle/>
        <a:p>
          <a:endParaRPr lang="en-US"/>
        </a:p>
      </dgm:t>
    </dgm:pt>
    <dgm:pt modelId="{0C54DC18-3408-4700-A0D4-AB3019EC3B72}">
      <dgm:prSet phldrT="[Text]"/>
      <dgm:spPr/>
      <dgm:t>
        <a:bodyPr/>
        <a:lstStyle/>
        <a:p>
          <a:r>
            <a:rPr lang="en-US" dirty="0"/>
            <a:t>Medication that comes from organism</a:t>
          </a:r>
        </a:p>
      </dgm:t>
    </dgm:pt>
    <dgm:pt modelId="{F8D192F4-C03A-436E-9578-F1AB74952D11}" type="parTrans" cxnId="{FBB380C7-BA7F-4B14-94D3-14CFA772B109}">
      <dgm:prSet/>
      <dgm:spPr/>
      <dgm:t>
        <a:bodyPr/>
        <a:lstStyle/>
        <a:p>
          <a:endParaRPr lang="en-US"/>
        </a:p>
      </dgm:t>
    </dgm:pt>
    <dgm:pt modelId="{8CE7869C-B5B1-4E2B-BE85-38554F08D5B2}" type="sibTrans" cxnId="{FBB380C7-BA7F-4B14-94D3-14CFA772B109}">
      <dgm:prSet/>
      <dgm:spPr/>
      <dgm:t>
        <a:bodyPr/>
        <a:lstStyle/>
        <a:p>
          <a:endParaRPr lang="en-US"/>
        </a:p>
      </dgm:t>
    </dgm:pt>
    <dgm:pt modelId="{163B5028-2F02-4B53-B3A6-3D5903FDE9C7}">
      <dgm:prSet phldrT="[Text]"/>
      <dgm:spPr/>
      <dgm:t>
        <a:bodyPr/>
        <a:lstStyle/>
        <a:p>
          <a:r>
            <a:rPr lang="en-US" dirty="0"/>
            <a:t>Can’t be made from “chemical recipe”</a:t>
          </a:r>
        </a:p>
      </dgm:t>
    </dgm:pt>
    <dgm:pt modelId="{BDDAA834-3937-4E37-83F6-404A63EC10A2}" type="parTrans" cxnId="{3A4042B0-B6FA-4F1B-849D-1534F9644C34}">
      <dgm:prSet/>
      <dgm:spPr/>
      <dgm:t>
        <a:bodyPr/>
        <a:lstStyle/>
        <a:p>
          <a:endParaRPr lang="en-US"/>
        </a:p>
      </dgm:t>
    </dgm:pt>
    <dgm:pt modelId="{226F382D-EB6C-42D1-B3B2-D87E7197088D}" type="sibTrans" cxnId="{3A4042B0-B6FA-4F1B-849D-1534F9644C34}">
      <dgm:prSet/>
      <dgm:spPr/>
      <dgm:t>
        <a:bodyPr/>
        <a:lstStyle/>
        <a:p>
          <a:endParaRPr lang="en-US"/>
        </a:p>
      </dgm:t>
    </dgm:pt>
    <dgm:pt modelId="{2A4A34B6-5FB0-4E6A-9737-C75BF8458988}">
      <dgm:prSet phldrT="[Text]"/>
      <dgm:spPr/>
      <dgm:t>
        <a:bodyPr/>
        <a:lstStyle/>
        <a:p>
          <a:r>
            <a:rPr lang="en-US" dirty="0"/>
            <a:t>Biosimilar</a:t>
          </a:r>
        </a:p>
      </dgm:t>
    </dgm:pt>
    <dgm:pt modelId="{CFEF1B4E-1826-4B06-B05F-DC8508AE11C4}" type="parTrans" cxnId="{48A330FD-B099-4894-9A9F-8BDED6A96A0C}">
      <dgm:prSet/>
      <dgm:spPr/>
      <dgm:t>
        <a:bodyPr/>
        <a:lstStyle/>
        <a:p>
          <a:endParaRPr lang="en-US"/>
        </a:p>
      </dgm:t>
    </dgm:pt>
    <dgm:pt modelId="{75878D99-4D74-42F8-A1F7-16C9999E7118}" type="sibTrans" cxnId="{48A330FD-B099-4894-9A9F-8BDED6A96A0C}">
      <dgm:prSet/>
      <dgm:spPr/>
      <dgm:t>
        <a:bodyPr/>
        <a:lstStyle/>
        <a:p>
          <a:endParaRPr lang="en-US"/>
        </a:p>
      </dgm:t>
    </dgm:pt>
    <dgm:pt modelId="{FAF268B8-7C21-4BCF-8F72-7430E8A77912}">
      <dgm:prSet phldrT="[Text]"/>
      <dgm:spPr/>
      <dgm:t>
        <a:bodyPr/>
        <a:lstStyle/>
        <a:p>
          <a:r>
            <a:rPr lang="en-US" dirty="0"/>
            <a:t>Very similar to the original biologic it is modeled after</a:t>
          </a:r>
        </a:p>
      </dgm:t>
    </dgm:pt>
    <dgm:pt modelId="{1F2F0899-20EF-4497-9CF0-9C1657C7DC59}" type="parTrans" cxnId="{12E251EA-9A21-4EAB-BF50-C30E3F1F23BB}">
      <dgm:prSet/>
      <dgm:spPr/>
      <dgm:t>
        <a:bodyPr/>
        <a:lstStyle/>
        <a:p>
          <a:endParaRPr lang="en-US"/>
        </a:p>
      </dgm:t>
    </dgm:pt>
    <dgm:pt modelId="{BD27514F-34A9-4053-BE00-13F18DE7689A}" type="sibTrans" cxnId="{12E251EA-9A21-4EAB-BF50-C30E3F1F23BB}">
      <dgm:prSet/>
      <dgm:spPr/>
      <dgm:t>
        <a:bodyPr/>
        <a:lstStyle/>
        <a:p>
          <a:endParaRPr lang="en-US"/>
        </a:p>
      </dgm:t>
    </dgm:pt>
    <dgm:pt modelId="{57ECDB66-B02E-4D48-B9AC-FD45D8075FF1}">
      <dgm:prSet phldrT="[Text]"/>
      <dgm:spPr/>
      <dgm:t>
        <a:bodyPr/>
        <a:lstStyle/>
        <a:p>
          <a:r>
            <a:rPr lang="en-US" dirty="0"/>
            <a:t>No clinically meaningful differences from the original biologic </a:t>
          </a:r>
        </a:p>
      </dgm:t>
    </dgm:pt>
    <dgm:pt modelId="{57F0CE03-814F-4E89-AC1F-AFA1F9668BC6}" type="parTrans" cxnId="{0E7A3635-779C-4FDC-B59D-FBB569CBB563}">
      <dgm:prSet/>
      <dgm:spPr/>
      <dgm:t>
        <a:bodyPr/>
        <a:lstStyle/>
        <a:p>
          <a:endParaRPr lang="en-US"/>
        </a:p>
      </dgm:t>
    </dgm:pt>
    <dgm:pt modelId="{42634871-6F5B-4A31-9837-467BBD51B1AA}" type="sibTrans" cxnId="{0E7A3635-779C-4FDC-B59D-FBB569CBB563}">
      <dgm:prSet/>
      <dgm:spPr/>
      <dgm:t>
        <a:bodyPr/>
        <a:lstStyle/>
        <a:p>
          <a:endParaRPr lang="en-US"/>
        </a:p>
      </dgm:t>
    </dgm:pt>
    <dgm:pt modelId="{30A6914B-E20F-4767-B82A-9347C1CF58A0}">
      <dgm:prSet phldrT="[Text]"/>
      <dgm:spPr/>
      <dgm:t>
        <a:bodyPr/>
        <a:lstStyle/>
        <a:p>
          <a:r>
            <a:rPr lang="en-US" dirty="0" err="1"/>
            <a:t>Interchangable</a:t>
          </a:r>
          <a:r>
            <a:rPr lang="en-US" dirty="0"/>
            <a:t> Biosimilar</a:t>
          </a:r>
        </a:p>
      </dgm:t>
    </dgm:pt>
    <dgm:pt modelId="{EA0C3FEA-571D-4CBF-9622-AE7EEA47834D}" type="parTrans" cxnId="{6A8FF7ED-7007-4C3F-8FC1-33C7BB22B89F}">
      <dgm:prSet/>
      <dgm:spPr/>
      <dgm:t>
        <a:bodyPr/>
        <a:lstStyle/>
        <a:p>
          <a:endParaRPr lang="en-US"/>
        </a:p>
      </dgm:t>
    </dgm:pt>
    <dgm:pt modelId="{B8AED941-0B2E-4BA4-B8EA-43BED6437C91}" type="sibTrans" cxnId="{6A8FF7ED-7007-4C3F-8FC1-33C7BB22B89F}">
      <dgm:prSet/>
      <dgm:spPr/>
      <dgm:t>
        <a:bodyPr/>
        <a:lstStyle/>
        <a:p>
          <a:endParaRPr lang="en-US"/>
        </a:p>
      </dgm:t>
    </dgm:pt>
    <dgm:pt modelId="{A3D5C344-D9EA-49DB-B0AF-75CB23B54D80}">
      <dgm:prSet phldrT="[Text]"/>
      <dgm:spPr/>
      <dgm:t>
        <a:bodyPr/>
        <a:lstStyle/>
        <a:p>
          <a:r>
            <a:rPr lang="en-US" dirty="0"/>
            <a:t>Biosimilar product that can be substituted without the intervention of the prescriber</a:t>
          </a:r>
        </a:p>
      </dgm:t>
    </dgm:pt>
    <dgm:pt modelId="{8BFD1771-9EA8-41D1-B853-97A6BB6FDBD5}" type="parTrans" cxnId="{D9031090-201F-472F-AE1E-F4E108EC8792}">
      <dgm:prSet/>
      <dgm:spPr/>
      <dgm:t>
        <a:bodyPr/>
        <a:lstStyle/>
        <a:p>
          <a:endParaRPr lang="en-US"/>
        </a:p>
      </dgm:t>
    </dgm:pt>
    <dgm:pt modelId="{C4E01095-1FC7-4BE7-9EF7-F1B80409FA8D}" type="sibTrans" cxnId="{D9031090-201F-472F-AE1E-F4E108EC8792}">
      <dgm:prSet/>
      <dgm:spPr/>
      <dgm:t>
        <a:bodyPr/>
        <a:lstStyle/>
        <a:p>
          <a:endParaRPr lang="en-US"/>
        </a:p>
      </dgm:t>
    </dgm:pt>
    <dgm:pt modelId="{2D1F014C-17FC-4BBE-83D3-3B797EE7800C}">
      <dgm:prSet phldrT="[Text]"/>
      <dgm:spPr/>
      <dgm:t>
        <a:bodyPr/>
        <a:lstStyle/>
        <a:p>
          <a:r>
            <a:rPr lang="en-US" dirty="0"/>
            <a:t>“Pharmacy-level substitution”</a:t>
          </a:r>
        </a:p>
      </dgm:t>
    </dgm:pt>
    <dgm:pt modelId="{85033CCD-BA8F-4C80-85CA-9E9DBDEFF129}" type="parTrans" cxnId="{D67E25B1-8EDC-42DB-A3DC-795F42AC0E86}">
      <dgm:prSet/>
      <dgm:spPr/>
      <dgm:t>
        <a:bodyPr/>
        <a:lstStyle/>
        <a:p>
          <a:endParaRPr lang="en-US"/>
        </a:p>
      </dgm:t>
    </dgm:pt>
    <dgm:pt modelId="{D08CAC77-98D5-4850-8BCD-2F3A87EC9253}" type="sibTrans" cxnId="{D67E25B1-8EDC-42DB-A3DC-795F42AC0E86}">
      <dgm:prSet/>
      <dgm:spPr/>
      <dgm:t>
        <a:bodyPr/>
        <a:lstStyle/>
        <a:p>
          <a:endParaRPr lang="en-US"/>
        </a:p>
      </dgm:t>
    </dgm:pt>
    <dgm:pt modelId="{649D9207-299D-4E11-92F9-5A16EDA769D4}">
      <dgm:prSet phldrT="[Text]"/>
      <dgm:spPr/>
      <dgm:t>
        <a:bodyPr/>
        <a:lstStyle/>
        <a:p>
          <a:r>
            <a:rPr lang="en-US" dirty="0"/>
            <a:t>Medication</a:t>
          </a:r>
        </a:p>
      </dgm:t>
    </dgm:pt>
    <dgm:pt modelId="{58458198-1798-4386-A73D-8FF8EC4AC412}" type="parTrans" cxnId="{8611B854-B909-427C-80B7-2C345B7B4908}">
      <dgm:prSet/>
      <dgm:spPr/>
      <dgm:t>
        <a:bodyPr/>
        <a:lstStyle/>
        <a:p>
          <a:endParaRPr lang="en-US"/>
        </a:p>
      </dgm:t>
    </dgm:pt>
    <dgm:pt modelId="{98511348-B357-4560-8364-9D38CF6B0B73}" type="sibTrans" cxnId="{8611B854-B909-427C-80B7-2C345B7B4908}">
      <dgm:prSet/>
      <dgm:spPr/>
      <dgm:t>
        <a:bodyPr/>
        <a:lstStyle/>
        <a:p>
          <a:endParaRPr lang="en-US"/>
        </a:p>
      </dgm:t>
    </dgm:pt>
    <dgm:pt modelId="{C73A071A-092E-43A8-B059-9AC38FA20F84}">
      <dgm:prSet phldrT="[Text]"/>
      <dgm:spPr/>
      <dgm:t>
        <a:bodyPr/>
        <a:lstStyle/>
        <a:p>
          <a:r>
            <a:rPr lang="en-US" dirty="0"/>
            <a:t>Created from chemicals</a:t>
          </a:r>
        </a:p>
      </dgm:t>
    </dgm:pt>
    <dgm:pt modelId="{BA11AD3F-9902-4465-B11A-A29833C27664}" type="parTrans" cxnId="{4A64E6CE-8A41-42A8-B122-BF0178B8041B}">
      <dgm:prSet/>
      <dgm:spPr/>
      <dgm:t>
        <a:bodyPr/>
        <a:lstStyle/>
        <a:p>
          <a:endParaRPr lang="en-US"/>
        </a:p>
      </dgm:t>
    </dgm:pt>
    <dgm:pt modelId="{14A59BC0-0FA9-4E6D-8AAE-A8BD73F7D694}" type="sibTrans" cxnId="{4A64E6CE-8A41-42A8-B122-BF0178B8041B}">
      <dgm:prSet/>
      <dgm:spPr/>
      <dgm:t>
        <a:bodyPr/>
        <a:lstStyle/>
        <a:p>
          <a:endParaRPr lang="en-US"/>
        </a:p>
      </dgm:t>
    </dgm:pt>
    <dgm:pt modelId="{8BB60247-F19B-4415-920A-56B9F95F1E39}">
      <dgm:prSet phldrT="[Text]"/>
      <dgm:spPr/>
      <dgm:t>
        <a:bodyPr/>
        <a:lstStyle/>
        <a:p>
          <a:r>
            <a:rPr lang="en-US" dirty="0"/>
            <a:t>Able to create more based on “recipe”</a:t>
          </a:r>
        </a:p>
      </dgm:t>
    </dgm:pt>
    <dgm:pt modelId="{CBC5D34B-E61C-466D-84D8-97F112BBE070}" type="parTrans" cxnId="{75D7951A-C76A-48AC-8A36-2BE1DF5D26EC}">
      <dgm:prSet/>
      <dgm:spPr/>
      <dgm:t>
        <a:bodyPr/>
        <a:lstStyle/>
        <a:p>
          <a:endParaRPr lang="en-US"/>
        </a:p>
      </dgm:t>
    </dgm:pt>
    <dgm:pt modelId="{5DBCF7F0-3C58-4991-97A5-F40AC4A426AC}" type="sibTrans" cxnId="{75D7951A-C76A-48AC-8A36-2BE1DF5D26EC}">
      <dgm:prSet/>
      <dgm:spPr/>
      <dgm:t>
        <a:bodyPr/>
        <a:lstStyle/>
        <a:p>
          <a:endParaRPr lang="en-US"/>
        </a:p>
      </dgm:t>
    </dgm:pt>
    <dgm:pt modelId="{21615743-4015-4266-911D-50710780A8E1}">
      <dgm:prSet phldrT="[Text]"/>
      <dgm:spPr/>
      <dgm:t>
        <a:bodyPr/>
        <a:lstStyle/>
        <a:p>
          <a:r>
            <a:rPr lang="en-US" dirty="0"/>
            <a:t>Can create generics that are exact copies of branded medication</a:t>
          </a:r>
        </a:p>
      </dgm:t>
    </dgm:pt>
    <dgm:pt modelId="{EA0AFD74-8B11-42C7-AA5B-29F82EFFDD27}" type="parTrans" cxnId="{72A57011-B6B1-42DC-B8C7-4FDF6F4DD532}">
      <dgm:prSet/>
      <dgm:spPr/>
      <dgm:t>
        <a:bodyPr/>
        <a:lstStyle/>
        <a:p>
          <a:endParaRPr lang="en-US"/>
        </a:p>
      </dgm:t>
    </dgm:pt>
    <dgm:pt modelId="{5E7834AA-4B65-47BF-9E66-7163A905090F}" type="sibTrans" cxnId="{72A57011-B6B1-42DC-B8C7-4FDF6F4DD532}">
      <dgm:prSet/>
      <dgm:spPr/>
      <dgm:t>
        <a:bodyPr/>
        <a:lstStyle/>
        <a:p>
          <a:endParaRPr lang="en-US"/>
        </a:p>
      </dgm:t>
    </dgm:pt>
    <dgm:pt modelId="{6ACFB805-112F-406F-99BF-BC367A237243}">
      <dgm:prSet phldrT="[Text]"/>
      <dgm:spPr/>
      <dgm:t>
        <a:bodyPr/>
        <a:lstStyle/>
        <a:p>
          <a:r>
            <a:rPr lang="en-US" dirty="0"/>
            <a:t>Not able to be 100% the same (no generic biologics)</a:t>
          </a:r>
        </a:p>
      </dgm:t>
    </dgm:pt>
    <dgm:pt modelId="{0B058A5E-EC94-4066-B5F0-255FFD5B9061}" type="parTrans" cxnId="{B0E35CF0-4496-4EC6-8083-E5EB15667DD7}">
      <dgm:prSet/>
      <dgm:spPr/>
      <dgm:t>
        <a:bodyPr/>
        <a:lstStyle/>
        <a:p>
          <a:endParaRPr lang="en-US"/>
        </a:p>
      </dgm:t>
    </dgm:pt>
    <dgm:pt modelId="{2CEF9C7E-2D75-4F2F-90BD-BD5711418367}" type="sibTrans" cxnId="{B0E35CF0-4496-4EC6-8083-E5EB15667DD7}">
      <dgm:prSet/>
      <dgm:spPr/>
      <dgm:t>
        <a:bodyPr/>
        <a:lstStyle/>
        <a:p>
          <a:endParaRPr lang="en-US"/>
        </a:p>
      </dgm:t>
    </dgm:pt>
    <dgm:pt modelId="{67A01E1F-3F56-425B-846E-A1D4F0CBAE62}" type="pres">
      <dgm:prSet presAssocID="{22A831E8-2579-4817-8331-216329B1366B}" presName="Name0" presStyleCnt="0">
        <dgm:presLayoutVars>
          <dgm:dir/>
          <dgm:animLvl val="lvl"/>
          <dgm:resizeHandles val="exact"/>
        </dgm:presLayoutVars>
      </dgm:prSet>
      <dgm:spPr/>
    </dgm:pt>
    <dgm:pt modelId="{9BF46B69-2E18-489B-A1AA-1659A4ADB25A}" type="pres">
      <dgm:prSet presAssocID="{649D9207-299D-4E11-92F9-5A16EDA769D4}" presName="composite" presStyleCnt="0"/>
      <dgm:spPr/>
    </dgm:pt>
    <dgm:pt modelId="{12A90A24-44FB-49D7-B001-78EF7F685C2D}" type="pres">
      <dgm:prSet presAssocID="{649D9207-299D-4E11-92F9-5A16EDA769D4}" presName="parTx" presStyleLbl="alignNode1" presStyleIdx="0" presStyleCnt="4">
        <dgm:presLayoutVars>
          <dgm:chMax val="0"/>
          <dgm:chPref val="0"/>
          <dgm:bulletEnabled val="1"/>
        </dgm:presLayoutVars>
      </dgm:prSet>
      <dgm:spPr/>
    </dgm:pt>
    <dgm:pt modelId="{EBF46656-7D63-45CD-99F4-75223499C51A}" type="pres">
      <dgm:prSet presAssocID="{649D9207-299D-4E11-92F9-5A16EDA769D4}" presName="desTx" presStyleLbl="alignAccFollowNode1" presStyleIdx="0" presStyleCnt="4">
        <dgm:presLayoutVars>
          <dgm:bulletEnabled val="1"/>
        </dgm:presLayoutVars>
      </dgm:prSet>
      <dgm:spPr/>
    </dgm:pt>
    <dgm:pt modelId="{4D53F292-BF04-4267-8C1F-1B9029000695}" type="pres">
      <dgm:prSet presAssocID="{98511348-B357-4560-8364-9D38CF6B0B73}" presName="space" presStyleCnt="0"/>
      <dgm:spPr/>
    </dgm:pt>
    <dgm:pt modelId="{C498E9E0-94A4-4DB1-AAB9-550AE8BF9E59}" type="pres">
      <dgm:prSet presAssocID="{23E04B6E-74D5-4F1A-8E1E-17E8A069CF71}" presName="composite" presStyleCnt="0"/>
      <dgm:spPr/>
    </dgm:pt>
    <dgm:pt modelId="{6F67B003-CFC7-4DFD-8709-4BA85677ED20}" type="pres">
      <dgm:prSet presAssocID="{23E04B6E-74D5-4F1A-8E1E-17E8A069CF71}" presName="parTx" presStyleLbl="alignNode1" presStyleIdx="1" presStyleCnt="4">
        <dgm:presLayoutVars>
          <dgm:chMax val="0"/>
          <dgm:chPref val="0"/>
          <dgm:bulletEnabled val="1"/>
        </dgm:presLayoutVars>
      </dgm:prSet>
      <dgm:spPr/>
    </dgm:pt>
    <dgm:pt modelId="{CF0D84C7-EB1C-4EE4-BBD2-F09FE2071569}" type="pres">
      <dgm:prSet presAssocID="{23E04B6E-74D5-4F1A-8E1E-17E8A069CF71}" presName="desTx" presStyleLbl="alignAccFollowNode1" presStyleIdx="1" presStyleCnt="4">
        <dgm:presLayoutVars>
          <dgm:bulletEnabled val="1"/>
        </dgm:presLayoutVars>
      </dgm:prSet>
      <dgm:spPr/>
    </dgm:pt>
    <dgm:pt modelId="{83B12801-FFF3-4C98-9E23-85C69E266E7E}" type="pres">
      <dgm:prSet presAssocID="{1A74A0B6-BA83-47F9-BC60-5791E979F962}" presName="space" presStyleCnt="0"/>
      <dgm:spPr/>
    </dgm:pt>
    <dgm:pt modelId="{CEA8E689-67BD-49E0-88A3-7CEA13F05822}" type="pres">
      <dgm:prSet presAssocID="{2A4A34B6-5FB0-4E6A-9737-C75BF8458988}" presName="composite" presStyleCnt="0"/>
      <dgm:spPr/>
    </dgm:pt>
    <dgm:pt modelId="{9D20A60C-DFB3-4283-8121-D4E79BAEBF06}" type="pres">
      <dgm:prSet presAssocID="{2A4A34B6-5FB0-4E6A-9737-C75BF8458988}" presName="parTx" presStyleLbl="alignNode1" presStyleIdx="2" presStyleCnt="4">
        <dgm:presLayoutVars>
          <dgm:chMax val="0"/>
          <dgm:chPref val="0"/>
          <dgm:bulletEnabled val="1"/>
        </dgm:presLayoutVars>
      </dgm:prSet>
      <dgm:spPr/>
    </dgm:pt>
    <dgm:pt modelId="{F2E44657-55C0-483B-A4ED-55C9EC409787}" type="pres">
      <dgm:prSet presAssocID="{2A4A34B6-5FB0-4E6A-9737-C75BF8458988}" presName="desTx" presStyleLbl="alignAccFollowNode1" presStyleIdx="2" presStyleCnt="4">
        <dgm:presLayoutVars>
          <dgm:bulletEnabled val="1"/>
        </dgm:presLayoutVars>
      </dgm:prSet>
      <dgm:spPr/>
    </dgm:pt>
    <dgm:pt modelId="{F3024B25-877D-43DA-B3C1-7FC92AEFDD5D}" type="pres">
      <dgm:prSet presAssocID="{75878D99-4D74-42F8-A1F7-16C9999E7118}" presName="space" presStyleCnt="0"/>
      <dgm:spPr/>
    </dgm:pt>
    <dgm:pt modelId="{3C812504-A1C7-4D2D-ADAE-CF769CB01492}" type="pres">
      <dgm:prSet presAssocID="{30A6914B-E20F-4767-B82A-9347C1CF58A0}" presName="composite" presStyleCnt="0"/>
      <dgm:spPr/>
    </dgm:pt>
    <dgm:pt modelId="{928FB504-AB89-4FB8-B5FA-34884E8A2574}" type="pres">
      <dgm:prSet presAssocID="{30A6914B-E20F-4767-B82A-9347C1CF58A0}" presName="parTx" presStyleLbl="alignNode1" presStyleIdx="3" presStyleCnt="4">
        <dgm:presLayoutVars>
          <dgm:chMax val="0"/>
          <dgm:chPref val="0"/>
          <dgm:bulletEnabled val="1"/>
        </dgm:presLayoutVars>
      </dgm:prSet>
      <dgm:spPr/>
    </dgm:pt>
    <dgm:pt modelId="{3C5E47C3-BA7A-4B65-AEF3-71D019DDDDF1}" type="pres">
      <dgm:prSet presAssocID="{30A6914B-E20F-4767-B82A-9347C1CF58A0}" presName="desTx" presStyleLbl="alignAccFollowNode1" presStyleIdx="3" presStyleCnt="4">
        <dgm:presLayoutVars>
          <dgm:bulletEnabled val="1"/>
        </dgm:presLayoutVars>
      </dgm:prSet>
      <dgm:spPr/>
    </dgm:pt>
  </dgm:ptLst>
  <dgm:cxnLst>
    <dgm:cxn modelId="{72A57011-B6B1-42DC-B8C7-4FDF6F4DD532}" srcId="{649D9207-299D-4E11-92F9-5A16EDA769D4}" destId="{21615743-4015-4266-911D-50710780A8E1}" srcOrd="2" destOrd="0" parTransId="{EA0AFD74-8B11-42C7-AA5B-29F82EFFDD27}" sibTransId="{5E7834AA-4B65-47BF-9E66-7163A905090F}"/>
    <dgm:cxn modelId="{75D7951A-C76A-48AC-8A36-2BE1DF5D26EC}" srcId="{649D9207-299D-4E11-92F9-5A16EDA769D4}" destId="{8BB60247-F19B-4415-920A-56B9F95F1E39}" srcOrd="1" destOrd="0" parTransId="{CBC5D34B-E61C-466D-84D8-97F112BBE070}" sibTransId="{5DBCF7F0-3C58-4991-97A5-F40AC4A426AC}"/>
    <dgm:cxn modelId="{65B91924-47F5-4D57-AB1E-4134965E22C9}" type="presOf" srcId="{163B5028-2F02-4B53-B3A6-3D5903FDE9C7}" destId="{CF0D84C7-EB1C-4EE4-BBD2-F09FE2071569}" srcOrd="0" destOrd="1" presId="urn:microsoft.com/office/officeart/2005/8/layout/hList1"/>
    <dgm:cxn modelId="{D5544B32-ACEB-48FE-AB04-A18DC38910F2}" type="presOf" srcId="{22A831E8-2579-4817-8331-216329B1366B}" destId="{67A01E1F-3F56-425B-846E-A1D4F0CBAE62}" srcOrd="0" destOrd="0" presId="urn:microsoft.com/office/officeart/2005/8/layout/hList1"/>
    <dgm:cxn modelId="{0E7A3635-779C-4FDC-B59D-FBB569CBB563}" srcId="{2A4A34B6-5FB0-4E6A-9737-C75BF8458988}" destId="{57ECDB66-B02E-4D48-B9AC-FD45D8075FF1}" srcOrd="1" destOrd="0" parTransId="{57F0CE03-814F-4E89-AC1F-AFA1F9668BC6}" sibTransId="{42634871-6F5B-4A31-9837-467BBD51B1AA}"/>
    <dgm:cxn modelId="{80B78162-8179-4A7F-917F-33C388C5C0F9}" type="presOf" srcId="{23E04B6E-74D5-4F1A-8E1E-17E8A069CF71}" destId="{6F67B003-CFC7-4DFD-8709-4BA85677ED20}" srcOrd="0" destOrd="0" presId="urn:microsoft.com/office/officeart/2005/8/layout/hList1"/>
    <dgm:cxn modelId="{A7A9004C-EE40-46BD-845B-EFACD385997A}" type="presOf" srcId="{649D9207-299D-4E11-92F9-5A16EDA769D4}" destId="{12A90A24-44FB-49D7-B001-78EF7F685C2D}" srcOrd="0" destOrd="0" presId="urn:microsoft.com/office/officeart/2005/8/layout/hList1"/>
    <dgm:cxn modelId="{8611B854-B909-427C-80B7-2C345B7B4908}" srcId="{22A831E8-2579-4817-8331-216329B1366B}" destId="{649D9207-299D-4E11-92F9-5A16EDA769D4}" srcOrd="0" destOrd="0" parTransId="{58458198-1798-4386-A73D-8FF8EC4AC412}" sibTransId="{98511348-B357-4560-8364-9D38CF6B0B73}"/>
    <dgm:cxn modelId="{1E797179-5479-4687-AA0E-0E9C0A94B2F1}" type="presOf" srcId="{0C54DC18-3408-4700-A0D4-AB3019EC3B72}" destId="{CF0D84C7-EB1C-4EE4-BBD2-F09FE2071569}" srcOrd="0" destOrd="0" presId="urn:microsoft.com/office/officeart/2005/8/layout/hList1"/>
    <dgm:cxn modelId="{92CC7D84-6DA0-4DE8-A7E4-3F5C14B20CA9}" type="presOf" srcId="{57ECDB66-B02E-4D48-B9AC-FD45D8075FF1}" destId="{F2E44657-55C0-483B-A4ED-55C9EC409787}" srcOrd="0" destOrd="1" presId="urn:microsoft.com/office/officeart/2005/8/layout/hList1"/>
    <dgm:cxn modelId="{D9031090-201F-472F-AE1E-F4E108EC8792}" srcId="{30A6914B-E20F-4767-B82A-9347C1CF58A0}" destId="{A3D5C344-D9EA-49DB-B0AF-75CB23B54D80}" srcOrd="0" destOrd="0" parTransId="{8BFD1771-9EA8-41D1-B853-97A6BB6FDBD5}" sibTransId="{C4E01095-1FC7-4BE7-9EF7-F1B80409FA8D}"/>
    <dgm:cxn modelId="{F1C64F95-B820-47ED-A465-D8190333BE62}" type="presOf" srcId="{A3D5C344-D9EA-49DB-B0AF-75CB23B54D80}" destId="{3C5E47C3-BA7A-4B65-AEF3-71D019DDDDF1}" srcOrd="0" destOrd="0" presId="urn:microsoft.com/office/officeart/2005/8/layout/hList1"/>
    <dgm:cxn modelId="{6C5C189E-6155-4947-A7A6-0628CDAEDC38}" type="presOf" srcId="{2A4A34B6-5FB0-4E6A-9737-C75BF8458988}" destId="{9D20A60C-DFB3-4283-8121-D4E79BAEBF06}" srcOrd="0" destOrd="0" presId="urn:microsoft.com/office/officeart/2005/8/layout/hList1"/>
    <dgm:cxn modelId="{66E691A8-2B79-47C1-9F59-CB6FF7C41A05}" srcId="{22A831E8-2579-4817-8331-216329B1366B}" destId="{23E04B6E-74D5-4F1A-8E1E-17E8A069CF71}" srcOrd="1" destOrd="0" parTransId="{B1F3A1DA-5DE3-4156-B177-0F1C47C2869F}" sibTransId="{1A74A0B6-BA83-47F9-BC60-5791E979F962}"/>
    <dgm:cxn modelId="{384603AF-43A2-4BA2-8BDF-67815DB016FC}" type="presOf" srcId="{2D1F014C-17FC-4BBE-83D3-3B797EE7800C}" destId="{3C5E47C3-BA7A-4B65-AEF3-71D019DDDDF1}" srcOrd="0" destOrd="1" presId="urn:microsoft.com/office/officeart/2005/8/layout/hList1"/>
    <dgm:cxn modelId="{3A4042B0-B6FA-4F1B-849D-1534F9644C34}" srcId="{23E04B6E-74D5-4F1A-8E1E-17E8A069CF71}" destId="{163B5028-2F02-4B53-B3A6-3D5903FDE9C7}" srcOrd="1" destOrd="0" parTransId="{BDDAA834-3937-4E37-83F6-404A63EC10A2}" sibTransId="{226F382D-EB6C-42D1-B3B2-D87E7197088D}"/>
    <dgm:cxn modelId="{D67E25B1-8EDC-42DB-A3DC-795F42AC0E86}" srcId="{30A6914B-E20F-4767-B82A-9347C1CF58A0}" destId="{2D1F014C-17FC-4BBE-83D3-3B797EE7800C}" srcOrd="1" destOrd="0" parTransId="{85033CCD-BA8F-4C80-85CA-9E9DBDEFF129}" sibTransId="{D08CAC77-98D5-4850-8BCD-2F3A87EC9253}"/>
    <dgm:cxn modelId="{138860B7-342C-4127-A4E8-A2F5CF637B34}" type="presOf" srcId="{FAF268B8-7C21-4BCF-8F72-7430E8A77912}" destId="{F2E44657-55C0-483B-A4ED-55C9EC409787}" srcOrd="0" destOrd="0" presId="urn:microsoft.com/office/officeart/2005/8/layout/hList1"/>
    <dgm:cxn modelId="{FBB380C7-BA7F-4B14-94D3-14CFA772B109}" srcId="{23E04B6E-74D5-4F1A-8E1E-17E8A069CF71}" destId="{0C54DC18-3408-4700-A0D4-AB3019EC3B72}" srcOrd="0" destOrd="0" parTransId="{F8D192F4-C03A-436E-9578-F1AB74952D11}" sibTransId="{8CE7869C-B5B1-4E2B-BE85-38554F08D5B2}"/>
    <dgm:cxn modelId="{4A64E6CE-8A41-42A8-B122-BF0178B8041B}" srcId="{649D9207-299D-4E11-92F9-5A16EDA769D4}" destId="{C73A071A-092E-43A8-B059-9AC38FA20F84}" srcOrd="0" destOrd="0" parTransId="{BA11AD3F-9902-4465-B11A-A29833C27664}" sibTransId="{14A59BC0-0FA9-4E6D-8AAE-A8BD73F7D694}"/>
    <dgm:cxn modelId="{EE2558D4-6830-478F-B2C9-ABE10C56F8EA}" type="presOf" srcId="{30A6914B-E20F-4767-B82A-9347C1CF58A0}" destId="{928FB504-AB89-4FB8-B5FA-34884E8A2574}" srcOrd="0" destOrd="0" presId="urn:microsoft.com/office/officeart/2005/8/layout/hList1"/>
    <dgm:cxn modelId="{52122DDE-90FA-4F20-88E0-397270A5CFDC}" type="presOf" srcId="{21615743-4015-4266-911D-50710780A8E1}" destId="{EBF46656-7D63-45CD-99F4-75223499C51A}" srcOrd="0" destOrd="2" presId="urn:microsoft.com/office/officeart/2005/8/layout/hList1"/>
    <dgm:cxn modelId="{C37FA9DF-A18C-4155-8DCD-603D00963B43}" type="presOf" srcId="{C73A071A-092E-43A8-B059-9AC38FA20F84}" destId="{EBF46656-7D63-45CD-99F4-75223499C51A}" srcOrd="0" destOrd="0" presId="urn:microsoft.com/office/officeart/2005/8/layout/hList1"/>
    <dgm:cxn modelId="{12E251EA-9A21-4EAB-BF50-C30E3F1F23BB}" srcId="{2A4A34B6-5FB0-4E6A-9737-C75BF8458988}" destId="{FAF268B8-7C21-4BCF-8F72-7430E8A77912}" srcOrd="0" destOrd="0" parTransId="{1F2F0899-20EF-4497-9CF0-9C1657C7DC59}" sibTransId="{BD27514F-34A9-4053-BE00-13F18DE7689A}"/>
    <dgm:cxn modelId="{6A8FF7ED-7007-4C3F-8FC1-33C7BB22B89F}" srcId="{22A831E8-2579-4817-8331-216329B1366B}" destId="{30A6914B-E20F-4767-B82A-9347C1CF58A0}" srcOrd="3" destOrd="0" parTransId="{EA0C3FEA-571D-4CBF-9622-AE7EEA47834D}" sibTransId="{B8AED941-0B2E-4BA4-B8EA-43BED6437C91}"/>
    <dgm:cxn modelId="{B0E35CF0-4496-4EC6-8083-E5EB15667DD7}" srcId="{23E04B6E-74D5-4F1A-8E1E-17E8A069CF71}" destId="{6ACFB805-112F-406F-99BF-BC367A237243}" srcOrd="2" destOrd="0" parTransId="{0B058A5E-EC94-4066-B5F0-255FFD5B9061}" sibTransId="{2CEF9C7E-2D75-4F2F-90BD-BD5711418367}"/>
    <dgm:cxn modelId="{7AECD9F4-D07D-4D78-9295-9CC31C318ECC}" type="presOf" srcId="{8BB60247-F19B-4415-920A-56B9F95F1E39}" destId="{EBF46656-7D63-45CD-99F4-75223499C51A}" srcOrd="0" destOrd="1" presId="urn:microsoft.com/office/officeart/2005/8/layout/hList1"/>
    <dgm:cxn modelId="{53DEC5F5-A41A-4641-825B-6BB00A50A583}" type="presOf" srcId="{6ACFB805-112F-406F-99BF-BC367A237243}" destId="{CF0D84C7-EB1C-4EE4-BBD2-F09FE2071569}" srcOrd="0" destOrd="2" presId="urn:microsoft.com/office/officeart/2005/8/layout/hList1"/>
    <dgm:cxn modelId="{48A330FD-B099-4894-9A9F-8BDED6A96A0C}" srcId="{22A831E8-2579-4817-8331-216329B1366B}" destId="{2A4A34B6-5FB0-4E6A-9737-C75BF8458988}" srcOrd="2" destOrd="0" parTransId="{CFEF1B4E-1826-4B06-B05F-DC8508AE11C4}" sibTransId="{75878D99-4D74-42F8-A1F7-16C9999E7118}"/>
    <dgm:cxn modelId="{06DAA1DE-3E9E-46A4-AA98-0E4CFC26E474}" type="presParOf" srcId="{67A01E1F-3F56-425B-846E-A1D4F0CBAE62}" destId="{9BF46B69-2E18-489B-A1AA-1659A4ADB25A}" srcOrd="0" destOrd="0" presId="urn:microsoft.com/office/officeart/2005/8/layout/hList1"/>
    <dgm:cxn modelId="{6BA6472D-C58E-4123-9FCC-5A2DD6D9CDB7}" type="presParOf" srcId="{9BF46B69-2E18-489B-A1AA-1659A4ADB25A}" destId="{12A90A24-44FB-49D7-B001-78EF7F685C2D}" srcOrd="0" destOrd="0" presId="urn:microsoft.com/office/officeart/2005/8/layout/hList1"/>
    <dgm:cxn modelId="{909E4168-1408-4646-B6F5-480951F1F576}" type="presParOf" srcId="{9BF46B69-2E18-489B-A1AA-1659A4ADB25A}" destId="{EBF46656-7D63-45CD-99F4-75223499C51A}" srcOrd="1" destOrd="0" presId="urn:microsoft.com/office/officeart/2005/8/layout/hList1"/>
    <dgm:cxn modelId="{DA62946A-B275-413C-B9F9-BE2B767997DA}" type="presParOf" srcId="{67A01E1F-3F56-425B-846E-A1D4F0CBAE62}" destId="{4D53F292-BF04-4267-8C1F-1B9029000695}" srcOrd="1" destOrd="0" presId="urn:microsoft.com/office/officeart/2005/8/layout/hList1"/>
    <dgm:cxn modelId="{BC933274-E3D9-4ACA-BECD-2B9716DD973A}" type="presParOf" srcId="{67A01E1F-3F56-425B-846E-A1D4F0CBAE62}" destId="{C498E9E0-94A4-4DB1-AAB9-550AE8BF9E59}" srcOrd="2" destOrd="0" presId="urn:microsoft.com/office/officeart/2005/8/layout/hList1"/>
    <dgm:cxn modelId="{5F9188FB-ED30-4CB3-A8F8-5C9EABBE602E}" type="presParOf" srcId="{C498E9E0-94A4-4DB1-AAB9-550AE8BF9E59}" destId="{6F67B003-CFC7-4DFD-8709-4BA85677ED20}" srcOrd="0" destOrd="0" presId="urn:microsoft.com/office/officeart/2005/8/layout/hList1"/>
    <dgm:cxn modelId="{C651B824-7541-49AE-B6B4-6714D5CE8AA6}" type="presParOf" srcId="{C498E9E0-94A4-4DB1-AAB9-550AE8BF9E59}" destId="{CF0D84C7-EB1C-4EE4-BBD2-F09FE2071569}" srcOrd="1" destOrd="0" presId="urn:microsoft.com/office/officeart/2005/8/layout/hList1"/>
    <dgm:cxn modelId="{D7745697-40E8-4763-9A9D-F4879EE096A8}" type="presParOf" srcId="{67A01E1F-3F56-425B-846E-A1D4F0CBAE62}" destId="{83B12801-FFF3-4C98-9E23-85C69E266E7E}" srcOrd="3" destOrd="0" presId="urn:microsoft.com/office/officeart/2005/8/layout/hList1"/>
    <dgm:cxn modelId="{035CAEC4-8247-44E0-8D2C-1A4FB337A963}" type="presParOf" srcId="{67A01E1F-3F56-425B-846E-A1D4F0CBAE62}" destId="{CEA8E689-67BD-49E0-88A3-7CEA13F05822}" srcOrd="4" destOrd="0" presId="urn:microsoft.com/office/officeart/2005/8/layout/hList1"/>
    <dgm:cxn modelId="{7B750228-662A-45F1-8FFE-95636DDA90CD}" type="presParOf" srcId="{CEA8E689-67BD-49E0-88A3-7CEA13F05822}" destId="{9D20A60C-DFB3-4283-8121-D4E79BAEBF06}" srcOrd="0" destOrd="0" presId="urn:microsoft.com/office/officeart/2005/8/layout/hList1"/>
    <dgm:cxn modelId="{2CA3F03A-C9FD-4688-8E9C-2D04B07D055B}" type="presParOf" srcId="{CEA8E689-67BD-49E0-88A3-7CEA13F05822}" destId="{F2E44657-55C0-483B-A4ED-55C9EC409787}" srcOrd="1" destOrd="0" presId="urn:microsoft.com/office/officeart/2005/8/layout/hList1"/>
    <dgm:cxn modelId="{266F571B-66B7-4851-8DAB-E35DBA0D50CF}" type="presParOf" srcId="{67A01E1F-3F56-425B-846E-A1D4F0CBAE62}" destId="{F3024B25-877D-43DA-B3C1-7FC92AEFDD5D}" srcOrd="5" destOrd="0" presId="urn:microsoft.com/office/officeart/2005/8/layout/hList1"/>
    <dgm:cxn modelId="{E329D713-C917-4B7E-B3F5-E391994A6F38}" type="presParOf" srcId="{67A01E1F-3F56-425B-846E-A1D4F0CBAE62}" destId="{3C812504-A1C7-4D2D-ADAE-CF769CB01492}" srcOrd="6" destOrd="0" presId="urn:microsoft.com/office/officeart/2005/8/layout/hList1"/>
    <dgm:cxn modelId="{1CB021F5-22B8-465D-9D3A-D3271FB155AA}" type="presParOf" srcId="{3C812504-A1C7-4D2D-ADAE-CF769CB01492}" destId="{928FB504-AB89-4FB8-B5FA-34884E8A2574}" srcOrd="0" destOrd="0" presId="urn:microsoft.com/office/officeart/2005/8/layout/hList1"/>
    <dgm:cxn modelId="{0B1C74A4-E81D-49AF-BEF4-92487AE5BE02}" type="presParOf" srcId="{3C812504-A1C7-4D2D-ADAE-CF769CB01492}" destId="{3C5E47C3-BA7A-4B65-AEF3-71D019DDDD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AA4C0-6805-48DA-80A1-149FF3E0B372}" type="doc">
      <dgm:prSet loTypeId="urn:microsoft.com/office/officeart/2009/3/layout/IncreasingArrowsProcess" loCatId="process" qsTypeId="urn:microsoft.com/office/officeart/2005/8/quickstyle/simple1" qsCatId="simple" csTypeId="urn:microsoft.com/office/officeart/2005/8/colors/accent2_2" csCatId="accent2" phldr="1"/>
      <dgm:spPr/>
      <dgm:t>
        <a:bodyPr/>
        <a:lstStyle/>
        <a:p>
          <a:endParaRPr lang="en-US"/>
        </a:p>
      </dgm:t>
    </dgm:pt>
    <dgm:pt modelId="{B47E84EB-A236-4479-8608-4DC94EC2D7EF}">
      <dgm:prSet phldrT="[Text]"/>
      <dgm:spPr/>
      <dgm:t>
        <a:bodyPr/>
        <a:lstStyle/>
        <a:p>
          <a:r>
            <a:rPr lang="en-US" dirty="0"/>
            <a:t>Insulin glargine</a:t>
          </a:r>
        </a:p>
      </dgm:t>
    </dgm:pt>
    <dgm:pt modelId="{06682372-80AD-426F-81DA-B950ED584871}" type="parTrans" cxnId="{401EF6C7-BE1D-440C-A58A-68899D87E2E1}">
      <dgm:prSet/>
      <dgm:spPr/>
      <dgm:t>
        <a:bodyPr/>
        <a:lstStyle/>
        <a:p>
          <a:endParaRPr lang="en-US"/>
        </a:p>
      </dgm:t>
    </dgm:pt>
    <dgm:pt modelId="{C81BD88F-94A5-4C9A-9E39-1C0FA5F7E7B7}" type="sibTrans" cxnId="{401EF6C7-BE1D-440C-A58A-68899D87E2E1}">
      <dgm:prSet/>
      <dgm:spPr/>
      <dgm:t>
        <a:bodyPr/>
        <a:lstStyle/>
        <a:p>
          <a:endParaRPr lang="en-US"/>
        </a:p>
      </dgm:t>
    </dgm:pt>
    <dgm:pt modelId="{93F95305-AD5B-4AAD-90BA-5878546F96D9}">
      <dgm:prSet phldrT="[Text]"/>
      <dgm:spPr/>
      <dgm:t>
        <a:bodyPr/>
        <a:lstStyle/>
        <a:p>
          <a:r>
            <a:rPr lang="en-US" dirty="0"/>
            <a:t>Lantus (Sanofi)</a:t>
          </a:r>
        </a:p>
      </dgm:t>
    </dgm:pt>
    <dgm:pt modelId="{FB28996C-7756-43D4-A976-7CBA08ADBBE4}" type="parTrans" cxnId="{0DF99949-489B-43AD-815E-3BF4287B9EB5}">
      <dgm:prSet/>
      <dgm:spPr/>
      <dgm:t>
        <a:bodyPr/>
        <a:lstStyle/>
        <a:p>
          <a:endParaRPr lang="en-US"/>
        </a:p>
      </dgm:t>
    </dgm:pt>
    <dgm:pt modelId="{39025348-087A-46FD-8AF1-43CEFF35BC5B}" type="sibTrans" cxnId="{0DF99949-489B-43AD-815E-3BF4287B9EB5}">
      <dgm:prSet/>
      <dgm:spPr/>
      <dgm:t>
        <a:bodyPr/>
        <a:lstStyle/>
        <a:p>
          <a:endParaRPr lang="en-US"/>
        </a:p>
      </dgm:t>
    </dgm:pt>
    <dgm:pt modelId="{55973C77-0009-494A-A2D0-464B19BB1549}">
      <dgm:prSet phldrT="[Text]"/>
      <dgm:spPr/>
      <dgm:t>
        <a:bodyPr/>
        <a:lstStyle/>
        <a:p>
          <a:r>
            <a:rPr lang="en-US" dirty="0"/>
            <a:t>Insulin glargine-</a:t>
          </a:r>
          <a:r>
            <a:rPr lang="en-US" dirty="0" err="1"/>
            <a:t>yfgn</a:t>
          </a:r>
          <a:endParaRPr lang="en-US" dirty="0"/>
        </a:p>
      </dgm:t>
    </dgm:pt>
    <dgm:pt modelId="{7B966663-A5FD-4D16-BC4F-77533F5DAAAC}" type="parTrans" cxnId="{7A6341B3-8F44-4F12-AE20-91CFC0F69E83}">
      <dgm:prSet/>
      <dgm:spPr/>
      <dgm:t>
        <a:bodyPr/>
        <a:lstStyle/>
        <a:p>
          <a:endParaRPr lang="en-US"/>
        </a:p>
      </dgm:t>
    </dgm:pt>
    <dgm:pt modelId="{3C0553D8-5DAD-4E1F-8A31-69AF2170883B}" type="sibTrans" cxnId="{7A6341B3-8F44-4F12-AE20-91CFC0F69E83}">
      <dgm:prSet/>
      <dgm:spPr/>
      <dgm:t>
        <a:bodyPr/>
        <a:lstStyle/>
        <a:p>
          <a:endParaRPr lang="en-US"/>
        </a:p>
      </dgm:t>
    </dgm:pt>
    <dgm:pt modelId="{4EF2E889-BDC2-423D-A09F-48D6600EEA6B}">
      <dgm:prSet phldrT="[Text]"/>
      <dgm:spPr/>
      <dgm:t>
        <a:bodyPr/>
        <a:lstStyle/>
        <a:p>
          <a:r>
            <a:rPr lang="en-US" dirty="0" err="1"/>
            <a:t>Semglee</a:t>
          </a:r>
          <a:r>
            <a:rPr lang="en-US" dirty="0"/>
            <a:t> (Mylan)</a:t>
          </a:r>
        </a:p>
        <a:p>
          <a:r>
            <a:rPr lang="en-US" dirty="0"/>
            <a:t>July 2021</a:t>
          </a:r>
        </a:p>
        <a:p>
          <a:r>
            <a:rPr lang="en-US" dirty="0" err="1"/>
            <a:t>Interchangable</a:t>
          </a:r>
          <a:r>
            <a:rPr lang="en-US" dirty="0"/>
            <a:t> biosimilar</a:t>
          </a:r>
        </a:p>
      </dgm:t>
    </dgm:pt>
    <dgm:pt modelId="{503349E2-99A9-48E6-AD41-23C193EDE0D4}" type="parTrans" cxnId="{7CE1D34B-96C2-4889-99AA-17E01F9D2DEA}">
      <dgm:prSet/>
      <dgm:spPr/>
      <dgm:t>
        <a:bodyPr/>
        <a:lstStyle/>
        <a:p>
          <a:endParaRPr lang="en-US"/>
        </a:p>
      </dgm:t>
    </dgm:pt>
    <dgm:pt modelId="{54728488-687A-4916-A172-227496B2FF08}" type="sibTrans" cxnId="{7CE1D34B-96C2-4889-99AA-17E01F9D2DEA}">
      <dgm:prSet/>
      <dgm:spPr/>
      <dgm:t>
        <a:bodyPr/>
        <a:lstStyle/>
        <a:p>
          <a:endParaRPr lang="en-US"/>
        </a:p>
      </dgm:t>
    </dgm:pt>
    <dgm:pt modelId="{42F66E7D-15C4-42E4-A0E7-0F8DCFC301E7}">
      <dgm:prSet phldrT="[Text]"/>
      <dgm:spPr/>
      <dgm:t>
        <a:bodyPr/>
        <a:lstStyle/>
        <a:p>
          <a:r>
            <a:rPr lang="en-US" dirty="0"/>
            <a:t>Insulin glargine-</a:t>
          </a:r>
          <a:r>
            <a:rPr lang="en-US" dirty="0" err="1"/>
            <a:t>aglr</a:t>
          </a:r>
          <a:endParaRPr lang="en-US" dirty="0"/>
        </a:p>
      </dgm:t>
    </dgm:pt>
    <dgm:pt modelId="{50DB1F0E-FC92-4CF9-8AA6-3E415FCB232F}" type="parTrans" cxnId="{7FEF1CE4-8CD4-4DD5-B118-BDEC5EA7F3A7}">
      <dgm:prSet/>
      <dgm:spPr/>
      <dgm:t>
        <a:bodyPr/>
        <a:lstStyle/>
        <a:p>
          <a:endParaRPr lang="en-US"/>
        </a:p>
      </dgm:t>
    </dgm:pt>
    <dgm:pt modelId="{CF842CAA-F10F-427B-BA4B-4D52D1EEF46D}" type="sibTrans" cxnId="{7FEF1CE4-8CD4-4DD5-B118-BDEC5EA7F3A7}">
      <dgm:prSet/>
      <dgm:spPr/>
      <dgm:t>
        <a:bodyPr/>
        <a:lstStyle/>
        <a:p>
          <a:endParaRPr lang="en-US"/>
        </a:p>
      </dgm:t>
    </dgm:pt>
    <dgm:pt modelId="{4B4951CD-584A-4D42-9B41-94329E42E769}">
      <dgm:prSet phldrT="[Text]"/>
      <dgm:spPr/>
      <dgm:t>
        <a:bodyPr/>
        <a:lstStyle/>
        <a:p>
          <a:r>
            <a:rPr lang="en-US" dirty="0" err="1"/>
            <a:t>Rezvoglar</a:t>
          </a:r>
          <a:r>
            <a:rPr lang="en-US" dirty="0"/>
            <a:t> (Eli Lilly)</a:t>
          </a:r>
        </a:p>
        <a:p>
          <a:r>
            <a:rPr lang="en-US" dirty="0"/>
            <a:t>December 2021</a:t>
          </a:r>
        </a:p>
        <a:p>
          <a:r>
            <a:rPr lang="en-US" dirty="0" err="1"/>
            <a:t>Interchangable</a:t>
          </a:r>
          <a:r>
            <a:rPr lang="en-US" dirty="0"/>
            <a:t> biosimilar</a:t>
          </a:r>
        </a:p>
      </dgm:t>
    </dgm:pt>
    <dgm:pt modelId="{E876339E-EA69-46D4-AE24-199C7856050A}" type="parTrans" cxnId="{D70CD863-B8F6-4879-9354-3B9E5854879C}">
      <dgm:prSet/>
      <dgm:spPr/>
      <dgm:t>
        <a:bodyPr/>
        <a:lstStyle/>
        <a:p>
          <a:endParaRPr lang="en-US"/>
        </a:p>
      </dgm:t>
    </dgm:pt>
    <dgm:pt modelId="{8ECB08B4-5309-449F-A990-2F0EC7EE93BE}" type="sibTrans" cxnId="{D70CD863-B8F6-4879-9354-3B9E5854879C}">
      <dgm:prSet/>
      <dgm:spPr/>
      <dgm:t>
        <a:bodyPr/>
        <a:lstStyle/>
        <a:p>
          <a:endParaRPr lang="en-US"/>
        </a:p>
      </dgm:t>
    </dgm:pt>
    <dgm:pt modelId="{A023720C-F338-40C2-B213-D0AC52CA5980}" type="pres">
      <dgm:prSet presAssocID="{306AA4C0-6805-48DA-80A1-149FF3E0B372}" presName="Name0" presStyleCnt="0">
        <dgm:presLayoutVars>
          <dgm:chMax val="5"/>
          <dgm:chPref val="5"/>
          <dgm:dir/>
          <dgm:animLvl val="lvl"/>
        </dgm:presLayoutVars>
      </dgm:prSet>
      <dgm:spPr/>
    </dgm:pt>
    <dgm:pt modelId="{16B3702F-8E8F-410F-9C46-65C1819D26CC}" type="pres">
      <dgm:prSet presAssocID="{B47E84EB-A236-4479-8608-4DC94EC2D7EF}" presName="parentText1" presStyleLbl="node1" presStyleIdx="0" presStyleCnt="3">
        <dgm:presLayoutVars>
          <dgm:chMax/>
          <dgm:chPref val="3"/>
          <dgm:bulletEnabled val="1"/>
        </dgm:presLayoutVars>
      </dgm:prSet>
      <dgm:spPr/>
    </dgm:pt>
    <dgm:pt modelId="{1E3FB70B-E286-4F54-9BB3-1849A156B6E5}" type="pres">
      <dgm:prSet presAssocID="{B47E84EB-A236-4479-8608-4DC94EC2D7EF}" presName="childText1" presStyleLbl="solidAlignAcc1" presStyleIdx="0" presStyleCnt="3">
        <dgm:presLayoutVars>
          <dgm:chMax val="0"/>
          <dgm:chPref val="0"/>
          <dgm:bulletEnabled val="1"/>
        </dgm:presLayoutVars>
      </dgm:prSet>
      <dgm:spPr/>
    </dgm:pt>
    <dgm:pt modelId="{CDFFED60-C873-4B0F-BD70-EA93730B0426}" type="pres">
      <dgm:prSet presAssocID="{55973C77-0009-494A-A2D0-464B19BB1549}" presName="parentText2" presStyleLbl="node1" presStyleIdx="1" presStyleCnt="3">
        <dgm:presLayoutVars>
          <dgm:chMax/>
          <dgm:chPref val="3"/>
          <dgm:bulletEnabled val="1"/>
        </dgm:presLayoutVars>
      </dgm:prSet>
      <dgm:spPr/>
    </dgm:pt>
    <dgm:pt modelId="{05D7D1EE-D558-4534-BA1A-FE58D089415B}" type="pres">
      <dgm:prSet presAssocID="{55973C77-0009-494A-A2D0-464B19BB1549}" presName="childText2" presStyleLbl="solidAlignAcc1" presStyleIdx="1" presStyleCnt="3">
        <dgm:presLayoutVars>
          <dgm:chMax val="0"/>
          <dgm:chPref val="0"/>
          <dgm:bulletEnabled val="1"/>
        </dgm:presLayoutVars>
      </dgm:prSet>
      <dgm:spPr/>
    </dgm:pt>
    <dgm:pt modelId="{0E63B6CF-E2B2-40A4-A53B-11BA1D3CB6B2}" type="pres">
      <dgm:prSet presAssocID="{42F66E7D-15C4-42E4-A0E7-0F8DCFC301E7}" presName="parentText3" presStyleLbl="node1" presStyleIdx="2" presStyleCnt="3">
        <dgm:presLayoutVars>
          <dgm:chMax/>
          <dgm:chPref val="3"/>
          <dgm:bulletEnabled val="1"/>
        </dgm:presLayoutVars>
      </dgm:prSet>
      <dgm:spPr/>
    </dgm:pt>
    <dgm:pt modelId="{11ED5ADF-0527-4EE7-BA09-17A0F46BC233}" type="pres">
      <dgm:prSet presAssocID="{42F66E7D-15C4-42E4-A0E7-0F8DCFC301E7}" presName="childText3" presStyleLbl="solidAlignAcc1" presStyleIdx="2" presStyleCnt="3">
        <dgm:presLayoutVars>
          <dgm:chMax val="0"/>
          <dgm:chPref val="0"/>
          <dgm:bulletEnabled val="1"/>
        </dgm:presLayoutVars>
      </dgm:prSet>
      <dgm:spPr/>
    </dgm:pt>
  </dgm:ptLst>
  <dgm:cxnLst>
    <dgm:cxn modelId="{6EE53517-64C4-4D63-935D-D9248690D140}" type="presOf" srcId="{306AA4C0-6805-48DA-80A1-149FF3E0B372}" destId="{A023720C-F338-40C2-B213-D0AC52CA5980}" srcOrd="0" destOrd="0" presId="urn:microsoft.com/office/officeart/2009/3/layout/IncreasingArrowsProcess"/>
    <dgm:cxn modelId="{D52B215E-EB35-499C-AE6D-6ED27BDCA584}" type="presOf" srcId="{55973C77-0009-494A-A2D0-464B19BB1549}" destId="{CDFFED60-C873-4B0F-BD70-EA93730B0426}" srcOrd="0" destOrd="0" presId="urn:microsoft.com/office/officeart/2009/3/layout/IncreasingArrowsProcess"/>
    <dgm:cxn modelId="{D70CD863-B8F6-4879-9354-3B9E5854879C}" srcId="{42F66E7D-15C4-42E4-A0E7-0F8DCFC301E7}" destId="{4B4951CD-584A-4D42-9B41-94329E42E769}" srcOrd="0" destOrd="0" parTransId="{E876339E-EA69-46D4-AE24-199C7856050A}" sibTransId="{8ECB08B4-5309-449F-A990-2F0EC7EE93BE}"/>
    <dgm:cxn modelId="{0DF99949-489B-43AD-815E-3BF4287B9EB5}" srcId="{B47E84EB-A236-4479-8608-4DC94EC2D7EF}" destId="{93F95305-AD5B-4AAD-90BA-5878546F96D9}" srcOrd="0" destOrd="0" parTransId="{FB28996C-7756-43D4-A976-7CBA08ADBBE4}" sibTransId="{39025348-087A-46FD-8AF1-43CEFF35BC5B}"/>
    <dgm:cxn modelId="{7CE1D34B-96C2-4889-99AA-17E01F9D2DEA}" srcId="{55973C77-0009-494A-A2D0-464B19BB1549}" destId="{4EF2E889-BDC2-423D-A09F-48D6600EEA6B}" srcOrd="0" destOrd="0" parTransId="{503349E2-99A9-48E6-AD41-23C193EDE0D4}" sibTransId="{54728488-687A-4916-A172-227496B2FF08}"/>
    <dgm:cxn modelId="{EDB1C881-7AE9-4A45-B432-A61466A9B7CA}" type="presOf" srcId="{4EF2E889-BDC2-423D-A09F-48D6600EEA6B}" destId="{05D7D1EE-D558-4534-BA1A-FE58D089415B}" srcOrd="0" destOrd="0" presId="urn:microsoft.com/office/officeart/2009/3/layout/IncreasingArrowsProcess"/>
    <dgm:cxn modelId="{B0425898-8298-473D-80D3-6E2E2FD9A9E0}" type="presOf" srcId="{42F66E7D-15C4-42E4-A0E7-0F8DCFC301E7}" destId="{0E63B6CF-E2B2-40A4-A53B-11BA1D3CB6B2}" srcOrd="0" destOrd="0" presId="urn:microsoft.com/office/officeart/2009/3/layout/IncreasingArrowsProcess"/>
    <dgm:cxn modelId="{E850419A-61EA-4A9A-908F-DEF5884BC30D}" type="presOf" srcId="{B47E84EB-A236-4479-8608-4DC94EC2D7EF}" destId="{16B3702F-8E8F-410F-9C46-65C1819D26CC}" srcOrd="0" destOrd="0" presId="urn:microsoft.com/office/officeart/2009/3/layout/IncreasingArrowsProcess"/>
    <dgm:cxn modelId="{038F41B0-6516-4243-88EE-B25103A9558C}" type="presOf" srcId="{4B4951CD-584A-4D42-9B41-94329E42E769}" destId="{11ED5ADF-0527-4EE7-BA09-17A0F46BC233}" srcOrd="0" destOrd="0" presId="urn:microsoft.com/office/officeart/2009/3/layout/IncreasingArrowsProcess"/>
    <dgm:cxn modelId="{7A6341B3-8F44-4F12-AE20-91CFC0F69E83}" srcId="{306AA4C0-6805-48DA-80A1-149FF3E0B372}" destId="{55973C77-0009-494A-A2D0-464B19BB1549}" srcOrd="1" destOrd="0" parTransId="{7B966663-A5FD-4D16-BC4F-77533F5DAAAC}" sibTransId="{3C0553D8-5DAD-4E1F-8A31-69AF2170883B}"/>
    <dgm:cxn modelId="{401EF6C7-BE1D-440C-A58A-68899D87E2E1}" srcId="{306AA4C0-6805-48DA-80A1-149FF3E0B372}" destId="{B47E84EB-A236-4479-8608-4DC94EC2D7EF}" srcOrd="0" destOrd="0" parTransId="{06682372-80AD-426F-81DA-B950ED584871}" sibTransId="{C81BD88F-94A5-4C9A-9E39-1C0FA5F7E7B7}"/>
    <dgm:cxn modelId="{7FEF1CE4-8CD4-4DD5-B118-BDEC5EA7F3A7}" srcId="{306AA4C0-6805-48DA-80A1-149FF3E0B372}" destId="{42F66E7D-15C4-42E4-A0E7-0F8DCFC301E7}" srcOrd="2" destOrd="0" parTransId="{50DB1F0E-FC92-4CF9-8AA6-3E415FCB232F}" sibTransId="{CF842CAA-F10F-427B-BA4B-4D52D1EEF46D}"/>
    <dgm:cxn modelId="{751FA6F8-E850-4E1F-8C39-2D03070495AE}" type="presOf" srcId="{93F95305-AD5B-4AAD-90BA-5878546F96D9}" destId="{1E3FB70B-E286-4F54-9BB3-1849A156B6E5}" srcOrd="0" destOrd="0" presId="urn:microsoft.com/office/officeart/2009/3/layout/IncreasingArrowsProcess"/>
    <dgm:cxn modelId="{410A333D-5F24-409B-A89A-2038C6CFC05F}" type="presParOf" srcId="{A023720C-F338-40C2-B213-D0AC52CA5980}" destId="{16B3702F-8E8F-410F-9C46-65C1819D26CC}" srcOrd="0" destOrd="0" presId="urn:microsoft.com/office/officeart/2009/3/layout/IncreasingArrowsProcess"/>
    <dgm:cxn modelId="{CEC29D92-B629-40D3-9085-68752D4F7C1A}" type="presParOf" srcId="{A023720C-F338-40C2-B213-D0AC52CA5980}" destId="{1E3FB70B-E286-4F54-9BB3-1849A156B6E5}" srcOrd="1" destOrd="0" presId="urn:microsoft.com/office/officeart/2009/3/layout/IncreasingArrowsProcess"/>
    <dgm:cxn modelId="{6940A509-F579-4D8E-8777-2BAA5A9BDDD4}" type="presParOf" srcId="{A023720C-F338-40C2-B213-D0AC52CA5980}" destId="{CDFFED60-C873-4B0F-BD70-EA93730B0426}" srcOrd="2" destOrd="0" presId="urn:microsoft.com/office/officeart/2009/3/layout/IncreasingArrowsProcess"/>
    <dgm:cxn modelId="{D4B87B45-A8A7-4140-B376-03DAE321575F}" type="presParOf" srcId="{A023720C-F338-40C2-B213-D0AC52CA5980}" destId="{05D7D1EE-D558-4534-BA1A-FE58D089415B}" srcOrd="3" destOrd="0" presId="urn:microsoft.com/office/officeart/2009/3/layout/IncreasingArrowsProcess"/>
    <dgm:cxn modelId="{AA55E502-3F3C-42C2-88BA-47436ED3D5E9}" type="presParOf" srcId="{A023720C-F338-40C2-B213-D0AC52CA5980}" destId="{0E63B6CF-E2B2-40A4-A53B-11BA1D3CB6B2}" srcOrd="4" destOrd="0" presId="urn:microsoft.com/office/officeart/2009/3/layout/IncreasingArrowsProcess"/>
    <dgm:cxn modelId="{5FA28FED-BDAE-4D0E-A424-172AD5D0F35A}" type="presParOf" srcId="{A023720C-F338-40C2-B213-D0AC52CA5980}" destId="{11ED5ADF-0527-4EE7-BA09-17A0F46BC233}"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F7D01DF-426E-4318-A4F4-F84B89F06C58}" type="doc">
      <dgm:prSet loTypeId="urn:microsoft.com/office/officeart/2005/8/layout/hProcess9" loCatId="process" qsTypeId="urn:microsoft.com/office/officeart/2005/8/quickstyle/simple1" qsCatId="simple" csTypeId="urn:microsoft.com/office/officeart/2005/8/colors/accent0_3" csCatId="mainScheme" phldr="1"/>
      <dgm:spPr/>
    </dgm:pt>
    <dgm:pt modelId="{4047F660-5C9D-4F60-8363-3926D2837EFE}">
      <dgm:prSet phldrT="[Text]"/>
      <dgm:spPr/>
      <dgm:t>
        <a:bodyPr/>
        <a:lstStyle/>
        <a:p>
          <a:r>
            <a:rPr lang="en-US" dirty="0"/>
            <a:t>Patented Drug Approval</a:t>
          </a:r>
        </a:p>
      </dgm:t>
    </dgm:pt>
    <dgm:pt modelId="{BCCC865D-4CF3-452F-A863-C3468DC76939}" type="parTrans" cxnId="{59E411C3-2887-4A13-8570-FCBD115E5E94}">
      <dgm:prSet/>
      <dgm:spPr/>
      <dgm:t>
        <a:bodyPr/>
        <a:lstStyle/>
        <a:p>
          <a:endParaRPr lang="en-US"/>
        </a:p>
      </dgm:t>
    </dgm:pt>
    <dgm:pt modelId="{BCAAD043-C427-49AF-8212-C9C4D939138B}" type="sibTrans" cxnId="{59E411C3-2887-4A13-8570-FCBD115E5E94}">
      <dgm:prSet/>
      <dgm:spPr/>
      <dgm:t>
        <a:bodyPr/>
        <a:lstStyle/>
        <a:p>
          <a:endParaRPr lang="en-US"/>
        </a:p>
      </dgm:t>
    </dgm:pt>
    <dgm:pt modelId="{C00F04D9-D3CF-4C75-8D77-CD38166420A0}">
      <dgm:prSet phldrT="[Text]"/>
      <dgm:spPr/>
      <dgm:t>
        <a:bodyPr/>
        <a:lstStyle/>
        <a:p>
          <a:r>
            <a:rPr lang="en-US" dirty="0"/>
            <a:t>Biosimilar Approval</a:t>
          </a:r>
        </a:p>
      </dgm:t>
    </dgm:pt>
    <dgm:pt modelId="{46CE4034-A16E-4A1D-A3FC-C463E6A1F0A1}" type="parTrans" cxnId="{C13CBFFB-A169-41C1-ABBE-C77412972F88}">
      <dgm:prSet/>
      <dgm:spPr/>
      <dgm:t>
        <a:bodyPr/>
        <a:lstStyle/>
        <a:p>
          <a:endParaRPr lang="en-US"/>
        </a:p>
      </dgm:t>
    </dgm:pt>
    <dgm:pt modelId="{14928B62-0476-4E5D-92EA-E414E28D5DB9}" type="sibTrans" cxnId="{C13CBFFB-A169-41C1-ABBE-C77412972F88}">
      <dgm:prSet/>
      <dgm:spPr/>
      <dgm:t>
        <a:bodyPr/>
        <a:lstStyle/>
        <a:p>
          <a:endParaRPr lang="en-US"/>
        </a:p>
      </dgm:t>
    </dgm:pt>
    <dgm:pt modelId="{B5C8B937-D9A1-45BF-AB9B-B5E93B4408E8}">
      <dgm:prSet phldrT="[Text]"/>
      <dgm:spPr/>
      <dgm:t>
        <a:bodyPr/>
        <a:lstStyle/>
        <a:p>
          <a:r>
            <a:rPr lang="en-US" dirty="0"/>
            <a:t>Biosimilar Approved to be </a:t>
          </a:r>
          <a:r>
            <a:rPr lang="en-US" dirty="0" err="1"/>
            <a:t>Interchangable</a:t>
          </a:r>
          <a:r>
            <a:rPr lang="en-US" dirty="0"/>
            <a:t> </a:t>
          </a:r>
        </a:p>
      </dgm:t>
    </dgm:pt>
    <dgm:pt modelId="{B1F1476B-72C1-4C8E-B329-5F53097930E4}" type="parTrans" cxnId="{D1AE93E5-A159-4F93-9FD8-EE267ABDDEDB}">
      <dgm:prSet/>
      <dgm:spPr/>
      <dgm:t>
        <a:bodyPr/>
        <a:lstStyle/>
        <a:p>
          <a:endParaRPr lang="en-US"/>
        </a:p>
      </dgm:t>
    </dgm:pt>
    <dgm:pt modelId="{7618E52F-2CB2-4029-BA88-4DE8B39CC38F}" type="sibTrans" cxnId="{D1AE93E5-A159-4F93-9FD8-EE267ABDDEDB}">
      <dgm:prSet/>
      <dgm:spPr/>
      <dgm:t>
        <a:bodyPr/>
        <a:lstStyle/>
        <a:p>
          <a:endParaRPr lang="en-US"/>
        </a:p>
      </dgm:t>
    </dgm:pt>
    <dgm:pt modelId="{2E4A512C-AFDE-46D5-BDA3-3C688ECB11B8}" type="pres">
      <dgm:prSet presAssocID="{8F7D01DF-426E-4318-A4F4-F84B89F06C58}" presName="CompostProcess" presStyleCnt="0">
        <dgm:presLayoutVars>
          <dgm:dir/>
          <dgm:resizeHandles val="exact"/>
        </dgm:presLayoutVars>
      </dgm:prSet>
      <dgm:spPr/>
    </dgm:pt>
    <dgm:pt modelId="{9DD2A370-34D3-4B45-940E-8F7F2E6FFBC1}" type="pres">
      <dgm:prSet presAssocID="{8F7D01DF-426E-4318-A4F4-F84B89F06C58}" presName="arrow" presStyleLbl="bgShp" presStyleIdx="0" presStyleCnt="1"/>
      <dgm:spPr/>
    </dgm:pt>
    <dgm:pt modelId="{59EF7D74-CD43-496E-AA7D-2706C35A2FEA}" type="pres">
      <dgm:prSet presAssocID="{8F7D01DF-426E-4318-A4F4-F84B89F06C58}" presName="linearProcess" presStyleCnt="0"/>
      <dgm:spPr/>
    </dgm:pt>
    <dgm:pt modelId="{7F77DF87-331B-4BAB-BAE1-0A7C62E2E7D8}" type="pres">
      <dgm:prSet presAssocID="{4047F660-5C9D-4F60-8363-3926D2837EFE}" presName="textNode" presStyleLbl="node1" presStyleIdx="0" presStyleCnt="3">
        <dgm:presLayoutVars>
          <dgm:bulletEnabled val="1"/>
        </dgm:presLayoutVars>
      </dgm:prSet>
      <dgm:spPr/>
    </dgm:pt>
    <dgm:pt modelId="{DA1709E2-8CDB-4B7F-9C02-E884DC537353}" type="pres">
      <dgm:prSet presAssocID="{BCAAD043-C427-49AF-8212-C9C4D939138B}" presName="sibTrans" presStyleCnt="0"/>
      <dgm:spPr/>
    </dgm:pt>
    <dgm:pt modelId="{795918BB-2188-4175-9B1E-B7D01AD6F95A}" type="pres">
      <dgm:prSet presAssocID="{C00F04D9-D3CF-4C75-8D77-CD38166420A0}" presName="textNode" presStyleLbl="node1" presStyleIdx="1" presStyleCnt="3">
        <dgm:presLayoutVars>
          <dgm:bulletEnabled val="1"/>
        </dgm:presLayoutVars>
      </dgm:prSet>
      <dgm:spPr/>
    </dgm:pt>
    <dgm:pt modelId="{7A1A5973-7880-4791-BFFA-F6AE1C69C45B}" type="pres">
      <dgm:prSet presAssocID="{14928B62-0476-4E5D-92EA-E414E28D5DB9}" presName="sibTrans" presStyleCnt="0"/>
      <dgm:spPr/>
    </dgm:pt>
    <dgm:pt modelId="{5B80272A-EB05-4C30-B2E4-EC7E2FD0BAF7}" type="pres">
      <dgm:prSet presAssocID="{B5C8B937-D9A1-45BF-AB9B-B5E93B4408E8}" presName="textNode" presStyleLbl="node1" presStyleIdx="2" presStyleCnt="3">
        <dgm:presLayoutVars>
          <dgm:bulletEnabled val="1"/>
        </dgm:presLayoutVars>
      </dgm:prSet>
      <dgm:spPr/>
    </dgm:pt>
  </dgm:ptLst>
  <dgm:cxnLst>
    <dgm:cxn modelId="{FFE03B1F-FC8E-4378-AC4C-C8E274CD46C3}" type="presOf" srcId="{4047F660-5C9D-4F60-8363-3926D2837EFE}" destId="{7F77DF87-331B-4BAB-BAE1-0A7C62E2E7D8}" srcOrd="0" destOrd="0" presId="urn:microsoft.com/office/officeart/2005/8/layout/hProcess9"/>
    <dgm:cxn modelId="{230A0A20-B59B-41E8-BE44-FE0DB97CA161}" type="presOf" srcId="{B5C8B937-D9A1-45BF-AB9B-B5E93B4408E8}" destId="{5B80272A-EB05-4C30-B2E4-EC7E2FD0BAF7}" srcOrd="0" destOrd="0" presId="urn:microsoft.com/office/officeart/2005/8/layout/hProcess9"/>
    <dgm:cxn modelId="{15268525-8509-4E63-8C69-872126A10A42}" type="presOf" srcId="{8F7D01DF-426E-4318-A4F4-F84B89F06C58}" destId="{2E4A512C-AFDE-46D5-BDA3-3C688ECB11B8}" srcOrd="0" destOrd="0" presId="urn:microsoft.com/office/officeart/2005/8/layout/hProcess9"/>
    <dgm:cxn modelId="{59E411C3-2887-4A13-8570-FCBD115E5E94}" srcId="{8F7D01DF-426E-4318-A4F4-F84B89F06C58}" destId="{4047F660-5C9D-4F60-8363-3926D2837EFE}" srcOrd="0" destOrd="0" parTransId="{BCCC865D-4CF3-452F-A863-C3468DC76939}" sibTransId="{BCAAD043-C427-49AF-8212-C9C4D939138B}"/>
    <dgm:cxn modelId="{D1AE93E5-A159-4F93-9FD8-EE267ABDDEDB}" srcId="{8F7D01DF-426E-4318-A4F4-F84B89F06C58}" destId="{B5C8B937-D9A1-45BF-AB9B-B5E93B4408E8}" srcOrd="2" destOrd="0" parTransId="{B1F1476B-72C1-4C8E-B329-5F53097930E4}" sibTransId="{7618E52F-2CB2-4029-BA88-4DE8B39CC38F}"/>
    <dgm:cxn modelId="{63BC26EC-5432-42DC-BFCE-3166BC92EF0A}" type="presOf" srcId="{C00F04D9-D3CF-4C75-8D77-CD38166420A0}" destId="{795918BB-2188-4175-9B1E-B7D01AD6F95A}" srcOrd="0" destOrd="0" presId="urn:microsoft.com/office/officeart/2005/8/layout/hProcess9"/>
    <dgm:cxn modelId="{C13CBFFB-A169-41C1-ABBE-C77412972F88}" srcId="{8F7D01DF-426E-4318-A4F4-F84B89F06C58}" destId="{C00F04D9-D3CF-4C75-8D77-CD38166420A0}" srcOrd="1" destOrd="0" parTransId="{46CE4034-A16E-4A1D-A3FC-C463E6A1F0A1}" sibTransId="{14928B62-0476-4E5D-92EA-E414E28D5DB9}"/>
    <dgm:cxn modelId="{E18403DE-80FE-4079-8B73-F4B44778E0BC}" type="presParOf" srcId="{2E4A512C-AFDE-46D5-BDA3-3C688ECB11B8}" destId="{9DD2A370-34D3-4B45-940E-8F7F2E6FFBC1}" srcOrd="0" destOrd="0" presId="urn:microsoft.com/office/officeart/2005/8/layout/hProcess9"/>
    <dgm:cxn modelId="{0852F7D4-EA78-4EDB-A2D8-D874797672D9}" type="presParOf" srcId="{2E4A512C-AFDE-46D5-BDA3-3C688ECB11B8}" destId="{59EF7D74-CD43-496E-AA7D-2706C35A2FEA}" srcOrd="1" destOrd="0" presId="urn:microsoft.com/office/officeart/2005/8/layout/hProcess9"/>
    <dgm:cxn modelId="{BFE5C698-A9B8-4633-BE3E-7843977D0CC4}" type="presParOf" srcId="{59EF7D74-CD43-496E-AA7D-2706C35A2FEA}" destId="{7F77DF87-331B-4BAB-BAE1-0A7C62E2E7D8}" srcOrd="0" destOrd="0" presId="urn:microsoft.com/office/officeart/2005/8/layout/hProcess9"/>
    <dgm:cxn modelId="{FD344E61-4582-4278-9820-146F4516D7F7}" type="presParOf" srcId="{59EF7D74-CD43-496E-AA7D-2706C35A2FEA}" destId="{DA1709E2-8CDB-4B7F-9C02-E884DC537353}" srcOrd="1" destOrd="0" presId="urn:microsoft.com/office/officeart/2005/8/layout/hProcess9"/>
    <dgm:cxn modelId="{05188C7B-DBBB-45D2-BE09-9B6607A6A58D}" type="presParOf" srcId="{59EF7D74-CD43-496E-AA7D-2706C35A2FEA}" destId="{795918BB-2188-4175-9B1E-B7D01AD6F95A}" srcOrd="2" destOrd="0" presId="urn:microsoft.com/office/officeart/2005/8/layout/hProcess9"/>
    <dgm:cxn modelId="{F9019B81-725B-4231-973F-76AE53C6BD6A}" type="presParOf" srcId="{59EF7D74-CD43-496E-AA7D-2706C35A2FEA}" destId="{7A1A5973-7880-4791-BFFA-F6AE1C69C45B}" srcOrd="3" destOrd="0" presId="urn:microsoft.com/office/officeart/2005/8/layout/hProcess9"/>
    <dgm:cxn modelId="{41539313-2495-4238-B538-90D9920D2B22}" type="presParOf" srcId="{59EF7D74-CD43-496E-AA7D-2706C35A2FEA}" destId="{5B80272A-EB05-4C30-B2E4-EC7E2FD0BAF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90A24-44FB-49D7-B001-78EF7F685C2D}">
      <dsp:nvSpPr>
        <dsp:cNvPr id="0" name=""/>
        <dsp:cNvSpPr/>
      </dsp:nvSpPr>
      <dsp:spPr>
        <a:xfrm>
          <a:off x="2937" y="4717"/>
          <a:ext cx="1766495" cy="591317"/>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Medication</a:t>
          </a:r>
        </a:p>
      </dsp:txBody>
      <dsp:txXfrm>
        <a:off x="2937" y="4717"/>
        <a:ext cx="1766495" cy="591317"/>
      </dsp:txXfrm>
    </dsp:sp>
    <dsp:sp modelId="{EBF46656-7D63-45CD-99F4-75223499C51A}">
      <dsp:nvSpPr>
        <dsp:cNvPr id="0" name=""/>
        <dsp:cNvSpPr/>
      </dsp:nvSpPr>
      <dsp:spPr>
        <a:xfrm>
          <a:off x="2937" y="596035"/>
          <a:ext cx="1766495" cy="306239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Created from chemicals</a:t>
          </a:r>
        </a:p>
        <a:p>
          <a:pPr marL="171450" lvl="1" indent="-171450" algn="l" defTabSz="755650">
            <a:lnSpc>
              <a:spcPct val="90000"/>
            </a:lnSpc>
            <a:spcBef>
              <a:spcPct val="0"/>
            </a:spcBef>
            <a:spcAft>
              <a:spcPct val="15000"/>
            </a:spcAft>
            <a:buChar char="•"/>
          </a:pPr>
          <a:r>
            <a:rPr lang="en-US" sz="1700" kern="1200" dirty="0"/>
            <a:t>Able to create more based on “recipe”</a:t>
          </a:r>
        </a:p>
        <a:p>
          <a:pPr marL="171450" lvl="1" indent="-171450" algn="l" defTabSz="755650">
            <a:lnSpc>
              <a:spcPct val="90000"/>
            </a:lnSpc>
            <a:spcBef>
              <a:spcPct val="0"/>
            </a:spcBef>
            <a:spcAft>
              <a:spcPct val="15000"/>
            </a:spcAft>
            <a:buChar char="•"/>
          </a:pPr>
          <a:r>
            <a:rPr lang="en-US" sz="1700" kern="1200" dirty="0"/>
            <a:t>Can create generics that are exact copies of branded medication</a:t>
          </a:r>
        </a:p>
      </dsp:txBody>
      <dsp:txXfrm>
        <a:off x="2937" y="596035"/>
        <a:ext cx="1766495" cy="3062390"/>
      </dsp:txXfrm>
    </dsp:sp>
    <dsp:sp modelId="{6F67B003-CFC7-4DFD-8709-4BA85677ED20}">
      <dsp:nvSpPr>
        <dsp:cNvPr id="0" name=""/>
        <dsp:cNvSpPr/>
      </dsp:nvSpPr>
      <dsp:spPr>
        <a:xfrm>
          <a:off x="2016742" y="4717"/>
          <a:ext cx="1766495" cy="591317"/>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Biologic</a:t>
          </a:r>
        </a:p>
      </dsp:txBody>
      <dsp:txXfrm>
        <a:off x="2016742" y="4717"/>
        <a:ext cx="1766495" cy="591317"/>
      </dsp:txXfrm>
    </dsp:sp>
    <dsp:sp modelId="{CF0D84C7-EB1C-4EE4-BBD2-F09FE2071569}">
      <dsp:nvSpPr>
        <dsp:cNvPr id="0" name=""/>
        <dsp:cNvSpPr/>
      </dsp:nvSpPr>
      <dsp:spPr>
        <a:xfrm>
          <a:off x="2016742" y="596035"/>
          <a:ext cx="1766495" cy="306239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Medication that comes from organism</a:t>
          </a:r>
        </a:p>
        <a:p>
          <a:pPr marL="171450" lvl="1" indent="-171450" algn="l" defTabSz="755650">
            <a:lnSpc>
              <a:spcPct val="90000"/>
            </a:lnSpc>
            <a:spcBef>
              <a:spcPct val="0"/>
            </a:spcBef>
            <a:spcAft>
              <a:spcPct val="15000"/>
            </a:spcAft>
            <a:buChar char="•"/>
          </a:pPr>
          <a:r>
            <a:rPr lang="en-US" sz="1700" kern="1200" dirty="0"/>
            <a:t>Can’t be made from “chemical recipe”</a:t>
          </a:r>
        </a:p>
        <a:p>
          <a:pPr marL="171450" lvl="1" indent="-171450" algn="l" defTabSz="755650">
            <a:lnSpc>
              <a:spcPct val="90000"/>
            </a:lnSpc>
            <a:spcBef>
              <a:spcPct val="0"/>
            </a:spcBef>
            <a:spcAft>
              <a:spcPct val="15000"/>
            </a:spcAft>
            <a:buChar char="•"/>
          </a:pPr>
          <a:r>
            <a:rPr lang="en-US" sz="1700" kern="1200" dirty="0"/>
            <a:t>Not able to be 100% the same (no generic biologics)</a:t>
          </a:r>
        </a:p>
      </dsp:txBody>
      <dsp:txXfrm>
        <a:off x="2016742" y="596035"/>
        <a:ext cx="1766495" cy="3062390"/>
      </dsp:txXfrm>
    </dsp:sp>
    <dsp:sp modelId="{9D20A60C-DFB3-4283-8121-D4E79BAEBF06}">
      <dsp:nvSpPr>
        <dsp:cNvPr id="0" name=""/>
        <dsp:cNvSpPr/>
      </dsp:nvSpPr>
      <dsp:spPr>
        <a:xfrm>
          <a:off x="4030546" y="4717"/>
          <a:ext cx="1766495" cy="591317"/>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Biosimilar</a:t>
          </a:r>
        </a:p>
      </dsp:txBody>
      <dsp:txXfrm>
        <a:off x="4030546" y="4717"/>
        <a:ext cx="1766495" cy="591317"/>
      </dsp:txXfrm>
    </dsp:sp>
    <dsp:sp modelId="{F2E44657-55C0-483B-A4ED-55C9EC409787}">
      <dsp:nvSpPr>
        <dsp:cNvPr id="0" name=""/>
        <dsp:cNvSpPr/>
      </dsp:nvSpPr>
      <dsp:spPr>
        <a:xfrm>
          <a:off x="4030546" y="596035"/>
          <a:ext cx="1766495" cy="306239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Very similar to the original biologic it is modeled after</a:t>
          </a:r>
        </a:p>
        <a:p>
          <a:pPr marL="171450" lvl="1" indent="-171450" algn="l" defTabSz="755650">
            <a:lnSpc>
              <a:spcPct val="90000"/>
            </a:lnSpc>
            <a:spcBef>
              <a:spcPct val="0"/>
            </a:spcBef>
            <a:spcAft>
              <a:spcPct val="15000"/>
            </a:spcAft>
            <a:buChar char="•"/>
          </a:pPr>
          <a:r>
            <a:rPr lang="en-US" sz="1700" kern="1200" dirty="0"/>
            <a:t>No clinically meaningful differences from the original biologic </a:t>
          </a:r>
        </a:p>
      </dsp:txBody>
      <dsp:txXfrm>
        <a:off x="4030546" y="596035"/>
        <a:ext cx="1766495" cy="3062390"/>
      </dsp:txXfrm>
    </dsp:sp>
    <dsp:sp modelId="{928FB504-AB89-4FB8-B5FA-34884E8A2574}">
      <dsp:nvSpPr>
        <dsp:cNvPr id="0" name=""/>
        <dsp:cNvSpPr/>
      </dsp:nvSpPr>
      <dsp:spPr>
        <a:xfrm>
          <a:off x="6044351" y="4717"/>
          <a:ext cx="1766495" cy="591317"/>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err="1"/>
            <a:t>Interchangable</a:t>
          </a:r>
          <a:r>
            <a:rPr lang="en-US" sz="1700" kern="1200" dirty="0"/>
            <a:t> Biosimilar</a:t>
          </a:r>
        </a:p>
      </dsp:txBody>
      <dsp:txXfrm>
        <a:off x="6044351" y="4717"/>
        <a:ext cx="1766495" cy="591317"/>
      </dsp:txXfrm>
    </dsp:sp>
    <dsp:sp modelId="{3C5E47C3-BA7A-4B65-AEF3-71D019DDDDF1}">
      <dsp:nvSpPr>
        <dsp:cNvPr id="0" name=""/>
        <dsp:cNvSpPr/>
      </dsp:nvSpPr>
      <dsp:spPr>
        <a:xfrm>
          <a:off x="6044351" y="596035"/>
          <a:ext cx="1766495" cy="306239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Biosimilar product that can be substituted without the intervention of the prescriber</a:t>
          </a:r>
        </a:p>
        <a:p>
          <a:pPr marL="171450" lvl="1" indent="-171450" algn="l" defTabSz="755650">
            <a:lnSpc>
              <a:spcPct val="90000"/>
            </a:lnSpc>
            <a:spcBef>
              <a:spcPct val="0"/>
            </a:spcBef>
            <a:spcAft>
              <a:spcPct val="15000"/>
            </a:spcAft>
            <a:buChar char="•"/>
          </a:pPr>
          <a:r>
            <a:rPr lang="en-US" sz="1700" kern="1200" dirty="0"/>
            <a:t>“Pharmacy-level substitution”</a:t>
          </a:r>
        </a:p>
      </dsp:txBody>
      <dsp:txXfrm>
        <a:off x="6044351" y="596035"/>
        <a:ext cx="1766495" cy="3062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3702F-8E8F-410F-9C46-65C1819D26CC}">
      <dsp:nvSpPr>
        <dsp:cNvPr id="0" name=""/>
        <dsp:cNvSpPr/>
      </dsp:nvSpPr>
      <dsp:spPr>
        <a:xfrm>
          <a:off x="438623" y="8954"/>
          <a:ext cx="7961953" cy="1159563"/>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4081" numCol="1" spcCol="1270" anchor="ctr" anchorCtr="0">
          <a:noAutofit/>
        </a:bodyPr>
        <a:lstStyle/>
        <a:p>
          <a:pPr marL="0" lvl="0" indent="0" algn="l" defTabSz="933450">
            <a:lnSpc>
              <a:spcPct val="90000"/>
            </a:lnSpc>
            <a:spcBef>
              <a:spcPct val="0"/>
            </a:spcBef>
            <a:spcAft>
              <a:spcPct val="35000"/>
            </a:spcAft>
            <a:buNone/>
          </a:pPr>
          <a:r>
            <a:rPr lang="en-US" sz="2100" kern="1200" dirty="0"/>
            <a:t>Insulin glargine</a:t>
          </a:r>
        </a:p>
      </dsp:txBody>
      <dsp:txXfrm>
        <a:off x="438623" y="298845"/>
        <a:ext cx="7672062" cy="579781"/>
      </dsp:txXfrm>
    </dsp:sp>
    <dsp:sp modelId="{1E3FB70B-E286-4F54-9BB3-1849A156B6E5}">
      <dsp:nvSpPr>
        <dsp:cNvPr id="0" name=""/>
        <dsp:cNvSpPr/>
      </dsp:nvSpPr>
      <dsp:spPr>
        <a:xfrm>
          <a:off x="438623" y="903145"/>
          <a:ext cx="2452281" cy="223374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Lantus (Sanofi)</a:t>
          </a:r>
        </a:p>
      </dsp:txBody>
      <dsp:txXfrm>
        <a:off x="438623" y="903145"/>
        <a:ext cx="2452281" cy="2233746"/>
      </dsp:txXfrm>
    </dsp:sp>
    <dsp:sp modelId="{CDFFED60-C873-4B0F-BD70-EA93730B0426}">
      <dsp:nvSpPr>
        <dsp:cNvPr id="0" name=""/>
        <dsp:cNvSpPr/>
      </dsp:nvSpPr>
      <dsp:spPr>
        <a:xfrm>
          <a:off x="2890905" y="395476"/>
          <a:ext cx="5509671" cy="1159563"/>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4081" numCol="1" spcCol="1270" anchor="ctr" anchorCtr="0">
          <a:noAutofit/>
        </a:bodyPr>
        <a:lstStyle/>
        <a:p>
          <a:pPr marL="0" lvl="0" indent="0" algn="l" defTabSz="933450">
            <a:lnSpc>
              <a:spcPct val="90000"/>
            </a:lnSpc>
            <a:spcBef>
              <a:spcPct val="0"/>
            </a:spcBef>
            <a:spcAft>
              <a:spcPct val="35000"/>
            </a:spcAft>
            <a:buNone/>
          </a:pPr>
          <a:r>
            <a:rPr lang="en-US" sz="2100" kern="1200" dirty="0"/>
            <a:t>Insulin glargine-</a:t>
          </a:r>
          <a:r>
            <a:rPr lang="en-US" sz="2100" kern="1200" dirty="0" err="1"/>
            <a:t>yfgn</a:t>
          </a:r>
          <a:endParaRPr lang="en-US" sz="2100" kern="1200" dirty="0"/>
        </a:p>
      </dsp:txBody>
      <dsp:txXfrm>
        <a:off x="2890905" y="685367"/>
        <a:ext cx="5219780" cy="579781"/>
      </dsp:txXfrm>
    </dsp:sp>
    <dsp:sp modelId="{05D7D1EE-D558-4534-BA1A-FE58D089415B}">
      <dsp:nvSpPr>
        <dsp:cNvPr id="0" name=""/>
        <dsp:cNvSpPr/>
      </dsp:nvSpPr>
      <dsp:spPr>
        <a:xfrm>
          <a:off x="2890905" y="1289667"/>
          <a:ext cx="2452281" cy="223374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err="1"/>
            <a:t>Semglee</a:t>
          </a:r>
          <a:r>
            <a:rPr lang="en-US" sz="2100" kern="1200" dirty="0"/>
            <a:t> (Mylan)</a:t>
          </a:r>
        </a:p>
        <a:p>
          <a:pPr marL="0" lvl="0" indent="0" algn="l" defTabSz="933450">
            <a:lnSpc>
              <a:spcPct val="90000"/>
            </a:lnSpc>
            <a:spcBef>
              <a:spcPct val="0"/>
            </a:spcBef>
            <a:spcAft>
              <a:spcPct val="35000"/>
            </a:spcAft>
            <a:buNone/>
          </a:pPr>
          <a:r>
            <a:rPr lang="en-US" sz="2100" kern="1200" dirty="0"/>
            <a:t>July 2021</a:t>
          </a:r>
        </a:p>
        <a:p>
          <a:pPr marL="0" lvl="0" indent="0" algn="l" defTabSz="933450">
            <a:lnSpc>
              <a:spcPct val="90000"/>
            </a:lnSpc>
            <a:spcBef>
              <a:spcPct val="0"/>
            </a:spcBef>
            <a:spcAft>
              <a:spcPct val="35000"/>
            </a:spcAft>
            <a:buNone/>
          </a:pPr>
          <a:r>
            <a:rPr lang="en-US" sz="2100" kern="1200" dirty="0" err="1"/>
            <a:t>Interchangable</a:t>
          </a:r>
          <a:r>
            <a:rPr lang="en-US" sz="2100" kern="1200" dirty="0"/>
            <a:t> biosimilar</a:t>
          </a:r>
        </a:p>
      </dsp:txBody>
      <dsp:txXfrm>
        <a:off x="2890905" y="1289667"/>
        <a:ext cx="2452281" cy="2233746"/>
      </dsp:txXfrm>
    </dsp:sp>
    <dsp:sp modelId="{0E63B6CF-E2B2-40A4-A53B-11BA1D3CB6B2}">
      <dsp:nvSpPr>
        <dsp:cNvPr id="0" name=""/>
        <dsp:cNvSpPr/>
      </dsp:nvSpPr>
      <dsp:spPr>
        <a:xfrm>
          <a:off x="5343186" y="781997"/>
          <a:ext cx="3057389" cy="1159563"/>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4081" numCol="1" spcCol="1270" anchor="ctr" anchorCtr="0">
          <a:noAutofit/>
        </a:bodyPr>
        <a:lstStyle/>
        <a:p>
          <a:pPr marL="0" lvl="0" indent="0" algn="l" defTabSz="933450">
            <a:lnSpc>
              <a:spcPct val="90000"/>
            </a:lnSpc>
            <a:spcBef>
              <a:spcPct val="0"/>
            </a:spcBef>
            <a:spcAft>
              <a:spcPct val="35000"/>
            </a:spcAft>
            <a:buNone/>
          </a:pPr>
          <a:r>
            <a:rPr lang="en-US" sz="2100" kern="1200" dirty="0"/>
            <a:t>Insulin glargine-</a:t>
          </a:r>
          <a:r>
            <a:rPr lang="en-US" sz="2100" kern="1200" dirty="0" err="1"/>
            <a:t>aglr</a:t>
          </a:r>
          <a:endParaRPr lang="en-US" sz="2100" kern="1200" dirty="0"/>
        </a:p>
      </dsp:txBody>
      <dsp:txXfrm>
        <a:off x="5343186" y="1071888"/>
        <a:ext cx="2767498" cy="579781"/>
      </dsp:txXfrm>
    </dsp:sp>
    <dsp:sp modelId="{11ED5ADF-0527-4EE7-BA09-17A0F46BC233}">
      <dsp:nvSpPr>
        <dsp:cNvPr id="0" name=""/>
        <dsp:cNvSpPr/>
      </dsp:nvSpPr>
      <dsp:spPr>
        <a:xfrm>
          <a:off x="5343186" y="1676188"/>
          <a:ext cx="2452281" cy="2201055"/>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err="1"/>
            <a:t>Rezvoglar</a:t>
          </a:r>
          <a:r>
            <a:rPr lang="en-US" sz="2100" kern="1200" dirty="0"/>
            <a:t> (Eli Lilly)</a:t>
          </a:r>
        </a:p>
        <a:p>
          <a:pPr marL="0" lvl="0" indent="0" algn="l" defTabSz="933450">
            <a:lnSpc>
              <a:spcPct val="90000"/>
            </a:lnSpc>
            <a:spcBef>
              <a:spcPct val="0"/>
            </a:spcBef>
            <a:spcAft>
              <a:spcPct val="35000"/>
            </a:spcAft>
            <a:buNone/>
          </a:pPr>
          <a:r>
            <a:rPr lang="en-US" sz="2100" kern="1200" dirty="0"/>
            <a:t>December 2021</a:t>
          </a:r>
        </a:p>
        <a:p>
          <a:pPr marL="0" lvl="0" indent="0" algn="l" defTabSz="933450">
            <a:lnSpc>
              <a:spcPct val="90000"/>
            </a:lnSpc>
            <a:spcBef>
              <a:spcPct val="0"/>
            </a:spcBef>
            <a:spcAft>
              <a:spcPct val="35000"/>
            </a:spcAft>
            <a:buNone/>
          </a:pPr>
          <a:r>
            <a:rPr lang="en-US" sz="2100" kern="1200" dirty="0" err="1"/>
            <a:t>Interchangable</a:t>
          </a:r>
          <a:r>
            <a:rPr lang="en-US" sz="2100" kern="1200" dirty="0"/>
            <a:t> biosimilar</a:t>
          </a:r>
        </a:p>
      </dsp:txBody>
      <dsp:txXfrm>
        <a:off x="5343186" y="1676188"/>
        <a:ext cx="2452281" cy="2201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2A370-34D3-4B45-940E-8F7F2E6FFBC1}">
      <dsp:nvSpPr>
        <dsp:cNvPr id="0" name=""/>
        <dsp:cNvSpPr/>
      </dsp:nvSpPr>
      <dsp:spPr>
        <a:xfrm>
          <a:off x="627221" y="0"/>
          <a:ext cx="7108507" cy="3412331"/>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7DF87-331B-4BAB-BAE1-0A7C62E2E7D8}">
      <dsp:nvSpPr>
        <dsp:cNvPr id="0" name=""/>
        <dsp:cNvSpPr/>
      </dsp:nvSpPr>
      <dsp:spPr>
        <a:xfrm>
          <a:off x="8983" y="1023699"/>
          <a:ext cx="2691824" cy="136493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Patented Drug Approval</a:t>
          </a:r>
        </a:p>
      </dsp:txBody>
      <dsp:txXfrm>
        <a:off x="75613" y="1090329"/>
        <a:ext cx="2558564" cy="1231672"/>
      </dsp:txXfrm>
    </dsp:sp>
    <dsp:sp modelId="{795918BB-2188-4175-9B1E-B7D01AD6F95A}">
      <dsp:nvSpPr>
        <dsp:cNvPr id="0" name=""/>
        <dsp:cNvSpPr/>
      </dsp:nvSpPr>
      <dsp:spPr>
        <a:xfrm>
          <a:off x="2835562" y="1023699"/>
          <a:ext cx="2691824" cy="136493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Biosimilar Approval</a:t>
          </a:r>
        </a:p>
      </dsp:txBody>
      <dsp:txXfrm>
        <a:off x="2902192" y="1090329"/>
        <a:ext cx="2558564" cy="1231672"/>
      </dsp:txXfrm>
    </dsp:sp>
    <dsp:sp modelId="{5B80272A-EB05-4C30-B2E4-EC7E2FD0BAF7}">
      <dsp:nvSpPr>
        <dsp:cNvPr id="0" name=""/>
        <dsp:cNvSpPr/>
      </dsp:nvSpPr>
      <dsp:spPr>
        <a:xfrm>
          <a:off x="5662141" y="1023699"/>
          <a:ext cx="2691824" cy="136493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Biosimilar Approved to be </a:t>
          </a:r>
          <a:r>
            <a:rPr lang="en-US" sz="2600" kern="1200" dirty="0" err="1"/>
            <a:t>Interchangable</a:t>
          </a:r>
          <a:r>
            <a:rPr lang="en-US" sz="2600" kern="1200" dirty="0"/>
            <a:t> </a:t>
          </a:r>
        </a:p>
      </dsp:txBody>
      <dsp:txXfrm>
        <a:off x="5728771" y="1090329"/>
        <a:ext cx="2558564" cy="12316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33DCD-A071-4773-AB91-EE3ADC4A5E3F}" type="datetimeFigureOut">
              <a:rPr lang="en-US" smtClean="0"/>
              <a:t>3/15/2024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B27E2-4A9B-4544-99FE-1EE6367B86E0}" type="slidenum">
              <a:rPr lang="en-US" smtClean="0"/>
              <a:t>‹#›</a:t>
            </a:fld>
            <a:endParaRPr lang="en-US"/>
          </a:p>
        </p:txBody>
      </p:sp>
    </p:spTree>
    <p:extLst>
      <p:ext uri="{BB962C8B-B14F-4D97-AF65-F5344CB8AC3E}">
        <p14:creationId xmlns:p14="http://schemas.microsoft.com/office/powerpoint/2010/main" val="362862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mpr.com/drug/lantu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 – safety, done in healthy patients (except oncology)</a:t>
            </a:r>
          </a:p>
          <a:p>
            <a:r>
              <a:rPr lang="en-US" dirty="0"/>
              <a:t>Phase II – efficacy is primary focus, but safety is secondary. Tested in “sick” patients</a:t>
            </a:r>
          </a:p>
          <a:p>
            <a:r>
              <a:rPr lang="en-US" dirty="0"/>
              <a:t>Phase III – “real world” population, look for adverse effects missed in smaller sample sizes of previous groups. Also still looking at safety and efficacy</a:t>
            </a:r>
          </a:p>
          <a:p>
            <a:r>
              <a:rPr lang="en-US" dirty="0"/>
              <a:t>Phase IV – post-marketing studies</a:t>
            </a:r>
          </a:p>
        </p:txBody>
      </p:sp>
      <p:sp>
        <p:nvSpPr>
          <p:cNvPr id="4" name="Slide Number Placeholder 3"/>
          <p:cNvSpPr>
            <a:spLocks noGrp="1"/>
          </p:cNvSpPr>
          <p:nvPr>
            <p:ph type="sldNum" sz="quarter" idx="5"/>
          </p:nvPr>
        </p:nvSpPr>
        <p:spPr/>
        <p:txBody>
          <a:bodyPr/>
          <a:lstStyle/>
          <a:p>
            <a:fld id="{5E6B27E2-4A9B-4544-99FE-1EE6367B86E0}" type="slidenum">
              <a:rPr lang="en-US" smtClean="0"/>
              <a:t>3</a:t>
            </a:fld>
            <a:endParaRPr lang="en-US"/>
          </a:p>
        </p:txBody>
      </p:sp>
    </p:spTree>
    <p:extLst>
      <p:ext uri="{BB962C8B-B14F-4D97-AF65-F5344CB8AC3E}">
        <p14:creationId xmlns:p14="http://schemas.microsoft.com/office/powerpoint/2010/main" val="222203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Rezvoglar</a:t>
            </a:r>
            <a:r>
              <a:rPr lang="en-US" sz="1200" b="0" i="0" kern="1200" dirty="0">
                <a:solidFill>
                  <a:schemeClr val="tx1"/>
                </a:solidFill>
                <a:effectLst/>
                <a:latin typeface="+mn-lt"/>
                <a:ea typeface="+mn-ea"/>
                <a:cs typeface="+mn-cs"/>
              </a:rPr>
              <a:t> (insulin glargine-</a:t>
            </a:r>
            <a:r>
              <a:rPr lang="en-US" sz="1200" b="0" i="0" kern="1200" dirty="0" err="1">
                <a:solidFill>
                  <a:schemeClr val="tx1"/>
                </a:solidFill>
                <a:effectLst/>
                <a:latin typeface="+mn-lt"/>
                <a:ea typeface="+mn-ea"/>
                <a:cs typeface="+mn-cs"/>
              </a:rPr>
              <a:t>aglr</a:t>
            </a:r>
            <a:r>
              <a:rPr lang="en-US" sz="1200" b="0" i="0" kern="1200" dirty="0">
                <a:solidFill>
                  <a:schemeClr val="tx1"/>
                </a:solidFill>
                <a:effectLst/>
                <a:latin typeface="+mn-lt"/>
                <a:ea typeface="+mn-ea"/>
                <a:cs typeface="+mn-cs"/>
              </a:rPr>
              <a:t>) was approved in December 2021 as the second insulin glargine biosimilar. This long-acting basal insulin is indicated for adults and children with T1D as well as for adults with T2D.</a:t>
            </a:r>
            <a:r>
              <a:rPr lang="en-US" sz="1200" b="0" i="0" kern="1200" baseline="30000" dirty="0">
                <a:solidFill>
                  <a:schemeClr val="tx1"/>
                </a:solidFill>
                <a:effectLst/>
                <a:latin typeface="+mn-lt"/>
                <a:ea typeface="+mn-ea"/>
                <a:cs typeface="+mn-cs"/>
              </a:rPr>
              <a:t>21</a:t>
            </a:r>
            <a:r>
              <a:rPr lang="en-US" sz="1200" b="0" i="0" kern="1200" dirty="0">
                <a:solidFill>
                  <a:schemeClr val="tx1"/>
                </a:solidFill>
                <a:effectLst/>
                <a:latin typeface="+mn-lt"/>
                <a:ea typeface="+mn-ea"/>
                <a:cs typeface="+mn-cs"/>
              </a:rPr>
              <a:t> Unlike </a:t>
            </a:r>
            <a:r>
              <a:rPr lang="en-US" sz="1200" b="0" i="0" kern="1200" dirty="0" err="1">
                <a:solidFill>
                  <a:schemeClr val="tx1"/>
                </a:solidFill>
                <a:effectLst/>
                <a:latin typeface="+mn-lt"/>
                <a:ea typeface="+mn-ea"/>
                <a:cs typeface="+mn-cs"/>
              </a:rPr>
              <a:t>Semglee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Rezvoglar</a:t>
            </a:r>
            <a:r>
              <a:rPr lang="en-US" sz="1200" b="0" i="0" kern="1200" dirty="0">
                <a:solidFill>
                  <a:schemeClr val="tx1"/>
                </a:solidFill>
                <a:effectLst/>
                <a:latin typeface="+mn-lt"/>
                <a:ea typeface="+mn-ea"/>
                <a:cs typeface="+mn-cs"/>
              </a:rPr>
              <a:t> requires the prescriber’s approval before dispensing; this is because insulin glargine-</a:t>
            </a:r>
            <a:r>
              <a:rPr lang="en-US" sz="1200" b="0" i="0" kern="1200" dirty="0" err="1">
                <a:solidFill>
                  <a:schemeClr val="tx1"/>
                </a:solidFill>
                <a:effectLst/>
                <a:latin typeface="+mn-lt"/>
                <a:ea typeface="+mn-ea"/>
                <a:cs typeface="+mn-cs"/>
              </a:rPr>
              <a:t>yfgn</a:t>
            </a:r>
            <a:r>
              <a:rPr lang="en-US" sz="1200" b="0" i="0" kern="1200" dirty="0">
                <a:solidFill>
                  <a:schemeClr val="tx1"/>
                </a:solidFill>
                <a:effectLst/>
                <a:latin typeface="+mn-lt"/>
                <a:ea typeface="+mn-ea"/>
                <a:cs typeface="+mn-cs"/>
              </a:rPr>
              <a:t> is an interchangeable biosimilar and insulin glargine-</a:t>
            </a:r>
            <a:r>
              <a:rPr lang="en-US" sz="1200" b="0" i="0" kern="1200" dirty="0" err="1">
                <a:solidFill>
                  <a:schemeClr val="tx1"/>
                </a:solidFill>
                <a:effectLst/>
                <a:latin typeface="+mn-lt"/>
                <a:ea typeface="+mn-ea"/>
                <a:cs typeface="+mn-cs"/>
              </a:rPr>
              <a:t>aglr</a:t>
            </a:r>
            <a:r>
              <a:rPr lang="en-US" sz="1200" b="0" i="0" kern="1200" dirty="0">
                <a:solidFill>
                  <a:schemeClr val="tx1"/>
                </a:solidFill>
                <a:effectLst/>
                <a:latin typeface="+mn-lt"/>
                <a:ea typeface="+mn-ea"/>
                <a:cs typeface="+mn-cs"/>
              </a:rPr>
              <a:t> is not.</a:t>
            </a:r>
            <a:r>
              <a:rPr lang="en-US" sz="1200" b="0" i="0" kern="1200" baseline="30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The readily available formulation is a 3-mL prefilled </a:t>
            </a:r>
            <a:r>
              <a:rPr lang="en-US" sz="1200" b="0" i="0" kern="1200" dirty="0" err="1">
                <a:solidFill>
                  <a:schemeClr val="tx1"/>
                </a:solidFill>
                <a:effectLst/>
                <a:latin typeface="+mn-lt"/>
                <a:ea typeface="+mn-ea"/>
                <a:cs typeface="+mn-cs"/>
              </a:rPr>
              <a:t>KwikPen</a:t>
            </a:r>
            <a:r>
              <a:rPr lang="en-US" sz="1200" b="0" i="0" kern="1200" dirty="0">
                <a:solidFill>
                  <a:schemeClr val="tx1"/>
                </a:solidFill>
                <a:effectLst/>
                <a:latin typeface="+mn-lt"/>
                <a:ea typeface="+mn-ea"/>
                <a:cs typeface="+mn-cs"/>
              </a:rPr>
              <a:t> (100 mg/mL), with once-daily subcutaneous administration.</a:t>
            </a:r>
            <a:r>
              <a:rPr lang="en-US" sz="1200" b="0" i="0" kern="1200" baseline="30000" dirty="0">
                <a:solidFill>
                  <a:schemeClr val="tx1"/>
                </a:solidFill>
                <a:effectLst/>
                <a:latin typeface="+mn-lt"/>
                <a:ea typeface="+mn-ea"/>
                <a:cs typeface="+mn-cs"/>
              </a:rPr>
              <a:t>21</a:t>
            </a:r>
            <a:r>
              <a:rPr lang="en-US" sz="1200" b="0" i="0" kern="1200" dirty="0">
                <a:solidFill>
                  <a:schemeClr val="tx1"/>
                </a:solidFill>
                <a:effectLst/>
                <a:latin typeface="+mn-lt"/>
                <a:ea typeface="+mn-ea"/>
                <a:cs typeface="+mn-cs"/>
              </a:rPr>
              <a:t> This product, like insulin glargine-</a:t>
            </a:r>
            <a:r>
              <a:rPr lang="en-US" sz="1200" b="0" i="0" kern="1200" dirty="0" err="1">
                <a:solidFill>
                  <a:schemeClr val="tx1"/>
                </a:solidFill>
                <a:effectLst/>
                <a:latin typeface="+mn-lt"/>
                <a:ea typeface="+mn-ea"/>
                <a:cs typeface="+mn-cs"/>
              </a:rPr>
              <a:t>yfgn</a:t>
            </a:r>
            <a:r>
              <a:rPr lang="en-US" sz="1200" b="0" i="0" kern="1200" dirty="0">
                <a:solidFill>
                  <a:schemeClr val="tx1"/>
                </a:solidFill>
                <a:effectLst/>
                <a:latin typeface="+mn-lt"/>
                <a:ea typeface="+mn-ea"/>
                <a:cs typeface="+mn-cs"/>
              </a:rPr>
              <a:t>, should not be diluted or mixed with other types of insulin or solutions.</a:t>
            </a:r>
            <a:r>
              <a:rPr lang="en-US" sz="1200" b="0" i="0" kern="1200" baseline="30000" dirty="0">
                <a:solidFill>
                  <a:schemeClr val="tx1"/>
                </a:solidFill>
                <a:effectLst/>
                <a:latin typeface="+mn-lt"/>
                <a:ea typeface="+mn-ea"/>
                <a:cs typeface="+mn-cs"/>
              </a:rPr>
              <a:t>21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Because it is a biosimilar, insulin glargine-</a:t>
            </a:r>
            <a:r>
              <a:rPr lang="en-US" sz="1200" b="0" i="0" kern="1200" dirty="0" err="1">
                <a:solidFill>
                  <a:schemeClr val="tx1"/>
                </a:solidFill>
                <a:effectLst/>
                <a:latin typeface="+mn-lt"/>
                <a:ea typeface="+mn-ea"/>
                <a:cs typeface="+mn-cs"/>
              </a:rPr>
              <a:t>aglr</a:t>
            </a:r>
            <a:r>
              <a:rPr lang="en-US" sz="1200" b="0" i="0" kern="1200" dirty="0">
                <a:solidFill>
                  <a:schemeClr val="tx1"/>
                </a:solidFill>
                <a:effectLst/>
                <a:latin typeface="+mn-lt"/>
                <a:ea typeface="+mn-ea"/>
                <a:cs typeface="+mn-cs"/>
              </a:rPr>
              <a:t> has a mechanism of action that is very similar to that of insulin glargine. As previously noted, insulin’s primary function is to regulate glucose metabolism. The stimulation of peripheral glucose uptake and inhibition of hepatic glucose production reduce the BG concentration. The use of insulin glargine-</a:t>
            </a:r>
            <a:r>
              <a:rPr lang="en-US" sz="1200" b="0" i="0" kern="1200" dirty="0" err="1">
                <a:solidFill>
                  <a:schemeClr val="tx1"/>
                </a:solidFill>
                <a:effectLst/>
                <a:latin typeface="+mn-lt"/>
                <a:ea typeface="+mn-ea"/>
                <a:cs typeface="+mn-cs"/>
              </a:rPr>
              <a:t>aglr</a:t>
            </a:r>
            <a:r>
              <a:rPr lang="en-US" sz="1200" b="0" i="0" kern="1200" dirty="0">
                <a:solidFill>
                  <a:schemeClr val="tx1"/>
                </a:solidFill>
                <a:effectLst/>
                <a:latin typeface="+mn-lt"/>
                <a:ea typeface="+mn-ea"/>
                <a:cs typeface="+mn-cs"/>
              </a:rPr>
              <a:t> to treat diabetic ketoacidosis is not advised.</a:t>
            </a:r>
            <a:r>
              <a:rPr lang="en-US" sz="1200" b="0" i="0" kern="1200" baseline="30000" dirty="0">
                <a:solidFill>
                  <a:schemeClr val="tx1"/>
                </a:solidFill>
                <a:effectLst/>
                <a:latin typeface="+mn-lt"/>
                <a:ea typeface="+mn-ea"/>
                <a:cs typeface="+mn-cs"/>
              </a:rPr>
              <a:t>21</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4BB415A-FE97-4EF9-89A7-9721E36A9D3E}" type="slidenum">
              <a:rPr lang="en-US" smtClean="0"/>
              <a:t>17</a:t>
            </a:fld>
            <a:endParaRPr lang="en-US"/>
          </a:p>
        </p:txBody>
      </p:sp>
    </p:spTree>
    <p:extLst>
      <p:ext uri="{BB962C8B-B14F-4D97-AF65-F5344CB8AC3E}">
        <p14:creationId xmlns:p14="http://schemas.microsoft.com/office/powerpoint/2010/main" val="134140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FDA previously approved </a:t>
            </a:r>
            <a:r>
              <a:rPr lang="en-US" sz="1200" b="0" i="0" kern="1200" dirty="0" err="1">
                <a:solidFill>
                  <a:schemeClr val="tx1"/>
                </a:solidFill>
                <a:effectLst/>
                <a:latin typeface="+mn-lt"/>
                <a:ea typeface="+mn-ea"/>
                <a:cs typeface="+mn-cs"/>
              </a:rPr>
              <a:t>Rezvoglar</a:t>
            </a:r>
            <a:r>
              <a:rPr lang="en-US" sz="1200" b="0" i="0" kern="1200" dirty="0">
                <a:solidFill>
                  <a:schemeClr val="tx1"/>
                </a:solidFill>
                <a:effectLst/>
                <a:latin typeface="+mn-lt"/>
                <a:ea typeface="+mn-ea"/>
                <a:cs typeface="+mn-cs"/>
              </a:rPr>
              <a:t> as a biosimilar in December 2021 based on data demonstrating that there were no clinically meaningful differences between the biosimilar and the reference product. As an interchangeable biosimilar, </a:t>
            </a:r>
            <a:r>
              <a:rPr lang="en-US" sz="1200" b="0" i="0" kern="1200" dirty="0" err="1">
                <a:solidFill>
                  <a:schemeClr val="tx1"/>
                </a:solidFill>
                <a:effectLst/>
                <a:latin typeface="+mn-lt"/>
                <a:ea typeface="+mn-ea"/>
                <a:cs typeface="+mn-cs"/>
              </a:rPr>
              <a:t>Rezvoglar</a:t>
            </a:r>
            <a:r>
              <a:rPr lang="en-US" sz="1200" b="0" i="0" kern="1200" dirty="0">
                <a:solidFill>
                  <a:schemeClr val="tx1"/>
                </a:solidFill>
                <a:effectLst/>
                <a:latin typeface="+mn-lt"/>
                <a:ea typeface="+mn-ea"/>
                <a:cs typeface="+mn-cs"/>
              </a:rPr>
              <a:t> may now be substituted for </a:t>
            </a:r>
            <a:r>
              <a:rPr lang="en-US" sz="1200" b="0" i="0" u="sng" kern="1200" dirty="0">
                <a:solidFill>
                  <a:schemeClr val="tx1"/>
                </a:solidFill>
                <a:effectLst/>
                <a:latin typeface="+mn-lt"/>
                <a:ea typeface="+mn-ea"/>
                <a:cs typeface="+mn-cs"/>
                <a:hlinkClick r:id="rId3"/>
              </a:rPr>
              <a:t>Lantus</a:t>
            </a:r>
            <a:r>
              <a:rPr lang="en-US" sz="1200" b="0" i="0" kern="1200" dirty="0">
                <a:solidFill>
                  <a:schemeClr val="tx1"/>
                </a:solidFill>
                <a:effectLst/>
                <a:latin typeface="+mn-lt"/>
                <a:ea typeface="+mn-ea"/>
                <a:cs typeface="+mn-cs"/>
              </a:rPr>
              <a:t> at the pharmacy level without the need for an intervention from the prescriber.</a:t>
            </a:r>
            <a:endParaRPr lang="en-US" dirty="0"/>
          </a:p>
        </p:txBody>
      </p:sp>
      <p:sp>
        <p:nvSpPr>
          <p:cNvPr id="4" name="Slide Number Placeholder 3"/>
          <p:cNvSpPr>
            <a:spLocks noGrp="1"/>
          </p:cNvSpPr>
          <p:nvPr>
            <p:ph type="sldNum" sz="quarter" idx="5"/>
          </p:nvPr>
        </p:nvSpPr>
        <p:spPr/>
        <p:txBody>
          <a:bodyPr/>
          <a:lstStyle/>
          <a:p>
            <a:fld id="{B4BB415A-FE97-4EF9-89A7-9721E36A9D3E}" type="slidenum">
              <a:rPr lang="en-US" smtClean="0"/>
              <a:t>18</a:t>
            </a:fld>
            <a:endParaRPr lang="en-US"/>
          </a:p>
        </p:txBody>
      </p:sp>
    </p:spTree>
    <p:extLst>
      <p:ext uri="{BB962C8B-B14F-4D97-AF65-F5344CB8AC3E}">
        <p14:creationId xmlns:p14="http://schemas.microsoft.com/office/powerpoint/2010/main" val="415145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38400"/>
            <a:ext cx="7086600" cy="1470025"/>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1371600" y="3886200"/>
            <a:ext cx="7086600" cy="1752600"/>
          </a:xfrm>
        </p:spPr>
        <p:txBody>
          <a:bodyPr/>
          <a:lstStyle>
            <a:lvl1pPr marL="0" indent="0" algn="l">
              <a:buNone/>
              <a:defRPr>
                <a:solidFill>
                  <a:schemeClr val="bg2"/>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71600" y="632460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C52AB188-8542-42D5-90E8-23674E6E5ED5}" type="slidenum">
              <a:rPr lang="en-US" smtClean="0"/>
              <a:t>‹#›</a:t>
            </a:fld>
            <a:endParaRPr lang="en-US" dirty="0"/>
          </a:p>
        </p:txBody>
      </p:sp>
    </p:spTree>
    <p:extLst>
      <p:ext uri="{BB962C8B-B14F-4D97-AF65-F5344CB8AC3E}">
        <p14:creationId xmlns:p14="http://schemas.microsoft.com/office/powerpoint/2010/main" val="53302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49886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140200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098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4012678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38400" y="1600200"/>
            <a:ext cx="62484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
        <p:nvSpPr>
          <p:cNvPr id="7" name="Picture Placeholder 6"/>
          <p:cNvSpPr>
            <a:spLocks noGrp="1"/>
          </p:cNvSpPr>
          <p:nvPr>
            <p:ph type="pic" sz="quarter" idx="13"/>
          </p:nvPr>
        </p:nvSpPr>
        <p:spPr>
          <a:xfrm>
            <a:off x="0" y="1600200"/>
            <a:ext cx="2438400" cy="525780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210695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365576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81273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899818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950"/>
            <a:ext cx="3008313" cy="933450"/>
          </a:xfrm>
        </p:spPr>
        <p:txBody>
          <a:bodyPr anchor="t" anchorCtr="0"/>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62400"/>
            <a:ext cx="3008313" cy="2667001"/>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617436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476726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09800" y="457200"/>
            <a:ext cx="6477000"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09800" y="53340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815288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49127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38400"/>
            <a:ext cx="7086600" cy="1470025"/>
          </a:xfrm>
        </p:spPr>
        <p:txBody>
          <a:bodyPr/>
          <a:lstStyle>
            <a:lvl1pPr algn="r">
              <a:defRPr/>
            </a:lvl1pPr>
          </a:lstStyle>
          <a:p>
            <a:r>
              <a:rPr lang="en-US"/>
              <a:t>Click to edit Master title style</a:t>
            </a:r>
          </a:p>
        </p:txBody>
      </p:sp>
      <p:sp>
        <p:nvSpPr>
          <p:cNvPr id="3" name="Subtitle 2"/>
          <p:cNvSpPr>
            <a:spLocks noGrp="1"/>
          </p:cNvSpPr>
          <p:nvPr>
            <p:ph type="subTitle" idx="1"/>
          </p:nvPr>
        </p:nvSpPr>
        <p:spPr>
          <a:xfrm>
            <a:off x="1371600" y="3886200"/>
            <a:ext cx="7086600" cy="1752600"/>
          </a:xfrm>
        </p:spPr>
        <p:txBody>
          <a:bodyPr/>
          <a:lstStyle>
            <a:lvl1pPr marL="0" indent="0" algn="r">
              <a:buNone/>
              <a:defRPr>
                <a:solidFill>
                  <a:schemeClr val="bg2"/>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71600" y="632460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C52AB188-8542-42D5-90E8-23674E6E5ED5}" type="slidenum">
              <a:rPr lang="en-US" smtClean="0"/>
              <a:t>‹#›</a:t>
            </a:fld>
            <a:endParaRPr lang="en-US" dirty="0"/>
          </a:p>
        </p:txBody>
      </p:sp>
      <p:pic>
        <p:nvPicPr>
          <p:cNvPr id="4" name="Picture 3"/>
          <p:cNvPicPr>
            <a:picLocks noChangeAspect="1"/>
          </p:cNvPicPr>
          <p:nvPr userDrawn="1"/>
        </p:nvPicPr>
        <p:blipFill>
          <a:blip r:embed="rId2"/>
          <a:stretch>
            <a:fillRect/>
          </a:stretch>
        </p:blipFill>
        <p:spPr>
          <a:xfrm>
            <a:off x="3352800" y="1231900"/>
            <a:ext cx="5029200" cy="596900"/>
          </a:xfrm>
          <a:prstGeom prst="rect">
            <a:avLst/>
          </a:prstGeom>
        </p:spPr>
      </p:pic>
    </p:spTree>
    <p:extLst>
      <p:ext uri="{BB962C8B-B14F-4D97-AF65-F5344CB8AC3E}">
        <p14:creationId xmlns:p14="http://schemas.microsoft.com/office/powerpoint/2010/main" val="325945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254686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567195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19243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697277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187083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845352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979656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15376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96266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60887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26861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77283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03744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6976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695380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6.jpg"/><Relationship Id="rId5" Type="http://schemas.openxmlformats.org/officeDocument/2006/relationships/slideLayout" Target="../slideLayouts/slideLayout23.xml"/><Relationship Id="rId10" Type="http://schemas.openxmlformats.org/officeDocument/2006/relationships/theme" Target="../theme/theme5.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3200"/>
            <a:ext cx="8229600" cy="1143000"/>
          </a:xfrm>
          <a:prstGeom prst="rect">
            <a:avLst/>
          </a:prstGeom>
        </p:spPr>
        <p:txBody>
          <a:bodyPr vert="horz" lIns="91418" tIns="45709" rIns="91418" bIns="45709" rtlCol="0" anchor="ctr">
            <a:normAutofit/>
          </a:bodyPr>
          <a:lstStyle/>
          <a:p>
            <a:r>
              <a:rPr lang="en-US" dirty="0"/>
              <a:t>Click to edit Master title style</a:t>
            </a:r>
          </a:p>
        </p:txBody>
      </p:sp>
      <p:sp>
        <p:nvSpPr>
          <p:cNvPr id="3" name="Text Placeholder 2"/>
          <p:cNvSpPr>
            <a:spLocks noGrp="1"/>
          </p:cNvSpPr>
          <p:nvPr>
            <p:ph type="body" idx="1"/>
          </p:nvPr>
        </p:nvSpPr>
        <p:spPr>
          <a:xfrm>
            <a:off x="1066800" y="3810000"/>
            <a:ext cx="8229600" cy="2087565"/>
          </a:xfrm>
          <a:prstGeom prst="rect">
            <a:avLst/>
          </a:prstGeom>
        </p:spPr>
        <p:txBody>
          <a:bodyPr vert="horz" lIns="91418" tIns="45709" rIns="91418" bIns="45709"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66800" y="6356350"/>
            <a:ext cx="2895600" cy="365125"/>
          </a:xfrm>
          <a:prstGeom prst="rect">
            <a:avLst/>
          </a:prstGeom>
        </p:spPr>
        <p:txBody>
          <a:bodyPr vert="horz" lIns="91418" tIns="45709" rIns="91418" bIns="45709"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8" tIns="45709" rIns="91418" bIns="45709" rtlCol="0" anchor="ctr"/>
          <a:lstStyle>
            <a:lvl1pPr algn="r">
              <a:defRPr sz="1200">
                <a:solidFill>
                  <a:schemeClr val="bg1"/>
                </a:solidFill>
              </a:defRPr>
            </a:lvl1pPr>
          </a:lstStyle>
          <a:p>
            <a:fld id="{C52AB188-8542-42D5-90E8-23674E6E5ED5}" type="slidenum">
              <a:rPr lang="en-US" smtClean="0"/>
              <a:pPr/>
              <a:t>‹#›</a:t>
            </a:fld>
            <a:endParaRPr lang="en-US" dirty="0"/>
          </a:p>
        </p:txBody>
      </p:sp>
    </p:spTree>
    <p:extLst>
      <p:ext uri="{BB962C8B-B14F-4D97-AF65-F5344CB8AC3E}">
        <p14:creationId xmlns:p14="http://schemas.microsoft.com/office/powerpoint/2010/main" val="3991269101"/>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186" rtl="0" eaLnBrk="1" latinLnBrk="0" hangingPunct="1">
        <a:spcBef>
          <a:spcPct val="0"/>
        </a:spcBef>
        <a:buNone/>
        <a:defRPr sz="3200" kern="1200">
          <a:solidFill>
            <a:schemeClr val="bg1"/>
          </a:solidFill>
          <a:latin typeface="+mj-lt"/>
          <a:ea typeface="+mj-ea"/>
          <a:cs typeface="+mj-cs"/>
        </a:defRPr>
      </a:lvl1pPr>
    </p:titleStyle>
    <p:bodyStyle>
      <a:lvl1pPr marL="0"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1pPr>
      <a:lvl2pPr marL="457092"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2pPr>
      <a:lvl3pPr marL="914187"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3pPr>
      <a:lvl4pPr marL="1371279"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4pPr>
      <a:lvl5pPr marL="1828373"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5pPr>
      <a:lvl6pPr marL="251401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3200"/>
            <a:ext cx="8229600" cy="1143000"/>
          </a:xfrm>
          <a:prstGeom prst="rect">
            <a:avLst/>
          </a:prstGeom>
        </p:spPr>
        <p:txBody>
          <a:bodyPr vert="horz" lIns="91418" tIns="45709" rIns="91418" bIns="45709" rtlCol="0" anchor="ctr">
            <a:normAutofit/>
          </a:bodyPr>
          <a:lstStyle/>
          <a:p>
            <a:r>
              <a:rPr lang="en-US" dirty="0"/>
              <a:t>Click to edit Master title style</a:t>
            </a:r>
          </a:p>
        </p:txBody>
      </p:sp>
      <p:sp>
        <p:nvSpPr>
          <p:cNvPr id="3" name="Text Placeholder 2"/>
          <p:cNvSpPr>
            <a:spLocks noGrp="1"/>
          </p:cNvSpPr>
          <p:nvPr>
            <p:ph type="body" idx="1"/>
          </p:nvPr>
        </p:nvSpPr>
        <p:spPr>
          <a:xfrm>
            <a:off x="1066800" y="3810000"/>
            <a:ext cx="8229600" cy="2087565"/>
          </a:xfrm>
          <a:prstGeom prst="rect">
            <a:avLst/>
          </a:prstGeom>
        </p:spPr>
        <p:txBody>
          <a:bodyPr vert="horz" lIns="91418" tIns="45709" rIns="91418" bIns="45709"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66800" y="6356350"/>
            <a:ext cx="2895600" cy="365125"/>
          </a:xfrm>
          <a:prstGeom prst="rect">
            <a:avLst/>
          </a:prstGeom>
        </p:spPr>
        <p:txBody>
          <a:bodyPr vert="horz" lIns="91418" tIns="45709" rIns="91418" bIns="45709"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8" tIns="45709" rIns="91418" bIns="45709" rtlCol="0" anchor="ctr"/>
          <a:lstStyle>
            <a:lvl1pPr algn="r">
              <a:defRPr sz="1200">
                <a:solidFill>
                  <a:schemeClr val="bg1"/>
                </a:solidFill>
              </a:defRPr>
            </a:lvl1pPr>
          </a:lstStyle>
          <a:p>
            <a:fld id="{C52AB188-8542-42D5-90E8-23674E6E5ED5}" type="slidenum">
              <a:rPr lang="en-US" smtClean="0"/>
              <a:pPr/>
              <a:t>‹#›</a:t>
            </a:fld>
            <a:endParaRPr lang="en-US" dirty="0"/>
          </a:p>
        </p:txBody>
      </p:sp>
    </p:spTree>
    <p:extLst>
      <p:ext uri="{BB962C8B-B14F-4D97-AF65-F5344CB8AC3E}">
        <p14:creationId xmlns:p14="http://schemas.microsoft.com/office/powerpoint/2010/main" val="2594596102"/>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186" rtl="0" eaLnBrk="1" latinLnBrk="0" hangingPunct="1">
        <a:spcBef>
          <a:spcPct val="0"/>
        </a:spcBef>
        <a:buNone/>
        <a:defRPr sz="3200" kern="1200">
          <a:solidFill>
            <a:schemeClr val="bg1"/>
          </a:solidFill>
          <a:latin typeface="+mj-lt"/>
          <a:ea typeface="+mj-ea"/>
          <a:cs typeface="+mj-cs"/>
        </a:defRPr>
      </a:lvl1pPr>
    </p:titleStyle>
    <p:bodyStyle>
      <a:lvl1pPr marL="0"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1pPr>
      <a:lvl2pPr marL="457092"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2pPr>
      <a:lvl3pPr marL="914187"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3pPr>
      <a:lvl4pPr marL="1371279"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4pPr>
      <a:lvl5pPr marL="1828373"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5pPr>
      <a:lvl6pPr marL="251401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029200" y="6248400"/>
            <a:ext cx="297724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153400" y="6248400"/>
            <a:ext cx="533400" cy="365125"/>
          </a:xfrm>
          <a:prstGeom prst="rect">
            <a:avLst/>
          </a:prstGeom>
        </p:spPr>
        <p:txBody>
          <a:bodyPr vert="horz" lIns="91440" tIns="45720" rIns="91440" bIns="45720" rtlCol="0" anchor="ctr"/>
          <a:lstStyle>
            <a:lvl1pPr algn="r">
              <a:defRPr sz="1200">
                <a:solidFill>
                  <a:srgbClr val="FFFFFF"/>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185446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457200" rtl="0" eaLnBrk="1" latinLnBrk="0" hangingPunct="1">
        <a:spcBef>
          <a:spcPct val="0"/>
        </a:spcBef>
        <a:buNone/>
        <a:defRPr sz="4000" u="none"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438400" y="1600200"/>
            <a:ext cx="6248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029200" y="6248400"/>
            <a:ext cx="2977244"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153400" y="6248400"/>
            <a:ext cx="533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35256406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0" r:id="rId4"/>
    <p:sldLayoutId id="2147483701" r:id="rId5"/>
    <p:sldLayoutId id="2147483702" r:id="rId6"/>
    <p:sldLayoutId id="2147483703" r:id="rId7"/>
  </p:sldLayoutIdLst>
  <p:txStyles>
    <p:titleStyle>
      <a:lvl1pPr algn="l" defTabSz="457200" rtl="0" eaLnBrk="1" latinLnBrk="0" hangingPunct="1">
        <a:spcBef>
          <a:spcPct val="0"/>
        </a:spcBef>
        <a:spcAft>
          <a:spcPts val="600"/>
        </a:spcAft>
        <a:buNone/>
        <a:defRPr sz="3600" u="none" kern="1200" baseline="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261756" y="6248400"/>
            <a:ext cx="297724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391400" y="6248400"/>
            <a:ext cx="1295400" cy="365125"/>
          </a:xfrm>
          <a:prstGeom prst="rect">
            <a:avLst/>
          </a:prstGeom>
        </p:spPr>
        <p:txBody>
          <a:bodyPr vert="horz" lIns="91440" tIns="45720" rIns="91440" bIns="45720" rtlCol="0" anchor="ctr"/>
          <a:lstStyle>
            <a:lvl1pPr algn="r">
              <a:defRPr sz="1200">
                <a:solidFill>
                  <a:srgbClr val="FFFFFF"/>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22256392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ctr" defTabSz="457200" rtl="0" eaLnBrk="1" latinLnBrk="0" hangingPunct="1">
        <a:spcBef>
          <a:spcPct val="0"/>
        </a:spcBef>
        <a:buNone/>
        <a:defRPr sz="4000" u="none"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oncobites.blog/2019/12/17/how-does-a-drug-get-approv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and Noteworthy: </a:t>
            </a:r>
            <a:br>
              <a:rPr lang="en-US" dirty="0"/>
            </a:br>
            <a:r>
              <a:rPr lang="en-US" dirty="0"/>
              <a:t>Medications Coming to Market</a:t>
            </a:r>
          </a:p>
        </p:txBody>
      </p:sp>
      <p:sp>
        <p:nvSpPr>
          <p:cNvPr id="3" name="Subtitle 2"/>
          <p:cNvSpPr>
            <a:spLocks noGrp="1"/>
          </p:cNvSpPr>
          <p:nvPr>
            <p:ph type="subTitle" idx="1"/>
          </p:nvPr>
        </p:nvSpPr>
        <p:spPr/>
        <p:txBody>
          <a:bodyPr/>
          <a:lstStyle/>
          <a:p>
            <a:r>
              <a:rPr lang="en-US" dirty="0"/>
              <a:t>Sarah Embrey, PharmD, BCPS</a:t>
            </a:r>
          </a:p>
          <a:p>
            <a:r>
              <a:rPr lang="en-US" dirty="0"/>
              <a:t>Clinical Pharmacy Specialist</a:t>
            </a:r>
          </a:p>
          <a:p>
            <a:r>
              <a:rPr lang="en-US" dirty="0"/>
              <a:t>Enterprise Medication Use Team</a:t>
            </a:r>
          </a:p>
          <a:p>
            <a:r>
              <a:rPr lang="en-US" dirty="0"/>
              <a:t>WVU Medicine</a:t>
            </a:r>
          </a:p>
          <a:p>
            <a:r>
              <a:rPr lang="en-US" dirty="0"/>
              <a:t>Sarah.Embrey@wvumedicine.org</a:t>
            </a:r>
          </a:p>
        </p:txBody>
      </p:sp>
    </p:spTree>
    <p:extLst>
      <p:ext uri="{BB962C8B-B14F-4D97-AF65-F5344CB8AC3E}">
        <p14:creationId xmlns:p14="http://schemas.microsoft.com/office/powerpoint/2010/main" val="394750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C6AC-FE7E-7606-8D22-37A4E2F6D2E7}"/>
              </a:ext>
            </a:extLst>
          </p:cNvPr>
          <p:cNvSpPr>
            <a:spLocks noGrp="1"/>
          </p:cNvSpPr>
          <p:nvPr>
            <p:ph type="title"/>
          </p:nvPr>
        </p:nvSpPr>
        <p:spPr/>
        <p:txBody>
          <a:bodyPr/>
          <a:lstStyle/>
          <a:p>
            <a:r>
              <a:rPr lang="en-US" dirty="0"/>
              <a:t>Orphan Drugs</a:t>
            </a:r>
          </a:p>
        </p:txBody>
      </p:sp>
      <p:sp>
        <p:nvSpPr>
          <p:cNvPr id="3" name="Content Placeholder 2">
            <a:extLst>
              <a:ext uri="{FF2B5EF4-FFF2-40B4-BE49-F238E27FC236}">
                <a16:creationId xmlns:a16="http://schemas.microsoft.com/office/drawing/2014/main" id="{89495BA5-A569-20AB-CA79-73F9C6B0FED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149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F6ED-A57C-CA62-5961-FEA09452C433}"/>
              </a:ext>
            </a:extLst>
          </p:cNvPr>
          <p:cNvSpPr>
            <a:spLocks noGrp="1"/>
          </p:cNvSpPr>
          <p:nvPr>
            <p:ph type="title"/>
          </p:nvPr>
        </p:nvSpPr>
        <p:spPr/>
        <p:txBody>
          <a:bodyPr>
            <a:normAutofit fontScale="90000"/>
          </a:bodyPr>
          <a:lstStyle/>
          <a:p>
            <a:r>
              <a:rPr lang="en-US" dirty="0"/>
              <a:t>Additional Indications for</a:t>
            </a:r>
            <a:br>
              <a:rPr lang="en-US" dirty="0"/>
            </a:br>
            <a:r>
              <a:rPr lang="en-US" dirty="0"/>
              <a:t> Established Oncology Agents</a:t>
            </a:r>
          </a:p>
        </p:txBody>
      </p:sp>
      <p:sp>
        <p:nvSpPr>
          <p:cNvPr id="3" name="Content Placeholder 2">
            <a:extLst>
              <a:ext uri="{FF2B5EF4-FFF2-40B4-BE49-F238E27FC236}">
                <a16:creationId xmlns:a16="http://schemas.microsoft.com/office/drawing/2014/main" id="{CBC1FDF1-B6CE-F8B9-C290-202873F3866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715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0989-8CDD-86CE-07AF-4D95CBD625F1}"/>
              </a:ext>
            </a:extLst>
          </p:cNvPr>
          <p:cNvSpPr>
            <a:spLocks noGrp="1"/>
          </p:cNvSpPr>
          <p:nvPr>
            <p:ph type="title"/>
          </p:nvPr>
        </p:nvSpPr>
        <p:spPr/>
        <p:txBody>
          <a:bodyPr>
            <a:normAutofit fontScale="90000"/>
          </a:bodyPr>
          <a:lstStyle/>
          <a:p>
            <a:r>
              <a:rPr lang="en-US" dirty="0"/>
              <a:t>CAR-T Medications and </a:t>
            </a:r>
            <a:br>
              <a:rPr lang="en-US" dirty="0"/>
            </a:br>
            <a:r>
              <a:rPr lang="en-US" dirty="0"/>
              <a:t>Cellular Immunotherapy</a:t>
            </a:r>
          </a:p>
        </p:txBody>
      </p:sp>
      <p:sp>
        <p:nvSpPr>
          <p:cNvPr id="3" name="Content Placeholder 2">
            <a:extLst>
              <a:ext uri="{FF2B5EF4-FFF2-40B4-BE49-F238E27FC236}">
                <a16:creationId xmlns:a16="http://schemas.microsoft.com/office/drawing/2014/main" id="{96BCAD57-7A73-735C-1F49-C3E3B75B9E5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5696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10F3-97D7-E452-B06E-DA3EEC8CE77E}"/>
              </a:ext>
            </a:extLst>
          </p:cNvPr>
          <p:cNvSpPr>
            <a:spLocks noGrp="1"/>
          </p:cNvSpPr>
          <p:nvPr>
            <p:ph type="title"/>
          </p:nvPr>
        </p:nvSpPr>
        <p:spPr/>
        <p:txBody>
          <a:bodyPr/>
          <a:lstStyle/>
          <a:p>
            <a:r>
              <a:rPr lang="en-US" dirty="0"/>
              <a:t>HIV Antiretrovirals</a:t>
            </a:r>
          </a:p>
        </p:txBody>
      </p:sp>
      <p:sp>
        <p:nvSpPr>
          <p:cNvPr id="3" name="Content Placeholder 2">
            <a:extLst>
              <a:ext uri="{FF2B5EF4-FFF2-40B4-BE49-F238E27FC236}">
                <a16:creationId xmlns:a16="http://schemas.microsoft.com/office/drawing/2014/main" id="{FE916A34-1841-F67B-D8A5-A1E20BBC5CE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4950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A522-601A-2151-A883-0D1FD671B0B3}"/>
              </a:ext>
            </a:extLst>
          </p:cNvPr>
          <p:cNvSpPr>
            <a:spLocks noGrp="1"/>
          </p:cNvSpPr>
          <p:nvPr>
            <p:ph type="title"/>
          </p:nvPr>
        </p:nvSpPr>
        <p:spPr>
          <a:xfrm>
            <a:off x="457200" y="274638"/>
            <a:ext cx="8229600" cy="1143000"/>
          </a:xfrm>
        </p:spPr>
        <p:txBody>
          <a:bodyPr anchor="ctr">
            <a:normAutofit/>
          </a:bodyPr>
          <a:lstStyle/>
          <a:p>
            <a:r>
              <a:rPr lang="en-US" dirty="0"/>
              <a:t>Consumer Caution</a:t>
            </a:r>
          </a:p>
        </p:txBody>
      </p:sp>
      <p:pic>
        <p:nvPicPr>
          <p:cNvPr id="4" name="Picture 3">
            <a:extLst>
              <a:ext uri="{FF2B5EF4-FFF2-40B4-BE49-F238E27FC236}">
                <a16:creationId xmlns:a16="http://schemas.microsoft.com/office/drawing/2014/main" id="{542E51C3-6990-BA34-67B5-18271A3CFEC4}"/>
              </a:ext>
            </a:extLst>
          </p:cNvPr>
          <p:cNvPicPr>
            <a:picLocks noChangeAspect="1"/>
          </p:cNvPicPr>
          <p:nvPr/>
        </p:nvPicPr>
        <p:blipFill>
          <a:blip r:embed="rId2"/>
          <a:stretch>
            <a:fillRect/>
          </a:stretch>
        </p:blipFill>
        <p:spPr>
          <a:xfrm>
            <a:off x="228600" y="1143000"/>
            <a:ext cx="6287904" cy="4983163"/>
          </a:xfrm>
          <a:prstGeom prst="rect">
            <a:avLst/>
          </a:prstGeom>
          <a:noFill/>
        </p:spPr>
      </p:pic>
      <p:sp>
        <p:nvSpPr>
          <p:cNvPr id="5" name="Callout: Left Arrow 4">
            <a:extLst>
              <a:ext uri="{FF2B5EF4-FFF2-40B4-BE49-F238E27FC236}">
                <a16:creationId xmlns:a16="http://schemas.microsoft.com/office/drawing/2014/main" id="{525F874D-235A-771D-FEDB-C5D6A1515D26}"/>
              </a:ext>
            </a:extLst>
          </p:cNvPr>
          <p:cNvSpPr/>
          <p:nvPr/>
        </p:nvSpPr>
        <p:spPr>
          <a:xfrm>
            <a:off x="4800600" y="2019300"/>
            <a:ext cx="3810000" cy="1752600"/>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Advertisement for </a:t>
            </a:r>
            <a:r>
              <a:rPr lang="en-US" dirty="0" err="1">
                <a:ln w="0"/>
                <a:solidFill>
                  <a:schemeClr val="tx1"/>
                </a:solidFill>
                <a:effectLst>
                  <a:outerShdw blurRad="38100" dist="19050" dir="2700000" algn="tl" rotWithShape="0">
                    <a:schemeClr val="dk1">
                      <a:alpha val="40000"/>
                    </a:schemeClr>
                  </a:outerShdw>
                </a:effectLst>
              </a:rPr>
              <a:t>finerenone</a:t>
            </a:r>
            <a:r>
              <a:rPr lang="en-US" dirty="0">
                <a:ln w="0"/>
                <a:solidFill>
                  <a:schemeClr val="tx1"/>
                </a:solidFill>
                <a:effectLst>
                  <a:outerShdw blurRad="38100" dist="19050" dir="2700000" algn="tl" rotWithShape="0">
                    <a:schemeClr val="dk1">
                      <a:alpha val="40000"/>
                    </a:schemeClr>
                  </a:outerShdw>
                </a:effectLst>
              </a:rPr>
              <a:t> (not the drug searched for)</a:t>
            </a:r>
          </a:p>
        </p:txBody>
      </p:sp>
      <p:sp>
        <p:nvSpPr>
          <p:cNvPr id="6" name="Rectangle 5">
            <a:extLst>
              <a:ext uri="{FF2B5EF4-FFF2-40B4-BE49-F238E27FC236}">
                <a16:creationId xmlns:a16="http://schemas.microsoft.com/office/drawing/2014/main" id="{36A9AD78-5303-666A-7AD3-A75EA07CB7A8}"/>
              </a:ext>
            </a:extLst>
          </p:cNvPr>
          <p:cNvSpPr/>
          <p:nvPr/>
        </p:nvSpPr>
        <p:spPr>
          <a:xfrm>
            <a:off x="5867400" y="3962400"/>
            <a:ext cx="2971800" cy="2057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Lixivaptan is seeking indication for autosomal dominant polycystic kidney disease.</a:t>
            </a:r>
          </a:p>
        </p:txBody>
      </p:sp>
    </p:spTree>
    <p:extLst>
      <p:ext uri="{BB962C8B-B14F-4D97-AF65-F5344CB8AC3E}">
        <p14:creationId xmlns:p14="http://schemas.microsoft.com/office/powerpoint/2010/main" val="386630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A5C5-52D6-48DC-BA55-DFC53BEB2503}"/>
              </a:ext>
            </a:extLst>
          </p:cNvPr>
          <p:cNvSpPr>
            <a:spLocks noGrp="1"/>
          </p:cNvSpPr>
          <p:nvPr>
            <p:ph type="title"/>
          </p:nvPr>
        </p:nvSpPr>
        <p:spPr/>
        <p:txBody>
          <a:bodyPr/>
          <a:lstStyle/>
          <a:p>
            <a:r>
              <a:rPr lang="en-US" dirty="0"/>
              <a:t>Biosimilars: </a:t>
            </a:r>
            <a:br>
              <a:rPr lang="en-US" dirty="0"/>
            </a:br>
            <a:r>
              <a:rPr lang="en-US" dirty="0"/>
              <a:t>a growing area</a:t>
            </a:r>
          </a:p>
        </p:txBody>
      </p:sp>
      <p:sp>
        <p:nvSpPr>
          <p:cNvPr id="3" name="Text Placeholder 2">
            <a:extLst>
              <a:ext uri="{FF2B5EF4-FFF2-40B4-BE49-F238E27FC236}">
                <a16:creationId xmlns:a16="http://schemas.microsoft.com/office/drawing/2014/main" id="{C7B5B45A-F305-467F-A438-8E50C6E0BFC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843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B1B1B5F9-F84C-40AB-B078-D5971473AE1D}"/>
              </a:ext>
            </a:extLst>
          </p:cNvPr>
          <p:cNvGraphicFramePr>
            <a:graphicFrameLocks noGrp="1"/>
          </p:cNvGraphicFramePr>
          <p:nvPr>
            <p:ph idx="1"/>
            <p:extLst>
              <p:ext uri="{D42A27DB-BD31-4B8C-83A1-F6EECF244321}">
                <p14:modId xmlns:p14="http://schemas.microsoft.com/office/powerpoint/2010/main" val="645163837"/>
              </p:ext>
            </p:extLst>
          </p:nvPr>
        </p:nvGraphicFramePr>
        <p:xfrm>
          <a:off x="628651" y="1826830"/>
          <a:ext cx="7813784" cy="3663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ED01F427-9E85-4AED-9FC6-EB0DFEBD9598}"/>
              </a:ext>
            </a:extLst>
          </p:cNvPr>
          <p:cNvSpPr>
            <a:spLocks noGrp="1"/>
          </p:cNvSpPr>
          <p:nvPr>
            <p:ph type="title"/>
          </p:nvPr>
        </p:nvSpPr>
        <p:spPr/>
        <p:txBody>
          <a:bodyPr/>
          <a:lstStyle/>
          <a:p>
            <a:r>
              <a:rPr lang="en-US" dirty="0"/>
              <a:t>All in a Name…</a:t>
            </a:r>
          </a:p>
        </p:txBody>
      </p:sp>
    </p:spTree>
    <p:extLst>
      <p:ext uri="{BB962C8B-B14F-4D97-AF65-F5344CB8AC3E}">
        <p14:creationId xmlns:p14="http://schemas.microsoft.com/office/powerpoint/2010/main" val="188154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D31-D165-4B33-A6FB-F9156371127C}"/>
              </a:ext>
            </a:extLst>
          </p:cNvPr>
          <p:cNvSpPr>
            <a:spLocks noGrp="1"/>
          </p:cNvSpPr>
          <p:nvPr>
            <p:ph type="title"/>
          </p:nvPr>
        </p:nvSpPr>
        <p:spPr/>
        <p:txBody>
          <a:bodyPr/>
          <a:lstStyle/>
          <a:p>
            <a:r>
              <a:rPr lang="en-US" dirty="0"/>
              <a:t>Insulin Example</a:t>
            </a:r>
          </a:p>
        </p:txBody>
      </p:sp>
      <p:graphicFrame>
        <p:nvGraphicFramePr>
          <p:cNvPr id="4" name="Content Placeholder 3">
            <a:extLst>
              <a:ext uri="{FF2B5EF4-FFF2-40B4-BE49-F238E27FC236}">
                <a16:creationId xmlns:a16="http://schemas.microsoft.com/office/drawing/2014/main" id="{D169AC25-AA04-46AB-AEE3-5F93859EF699}"/>
              </a:ext>
            </a:extLst>
          </p:cNvPr>
          <p:cNvGraphicFramePr>
            <a:graphicFrameLocks noGrp="1"/>
          </p:cNvGraphicFramePr>
          <p:nvPr>
            <p:ph idx="1"/>
            <p:extLst>
              <p:ext uri="{D42A27DB-BD31-4B8C-83A1-F6EECF244321}">
                <p14:modId xmlns:p14="http://schemas.microsoft.com/office/powerpoint/2010/main" val="469390940"/>
              </p:ext>
            </p:extLst>
          </p:nvPr>
        </p:nvGraphicFramePr>
        <p:xfrm>
          <a:off x="152400" y="1752600"/>
          <a:ext cx="8839200" cy="388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7133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9277-FFC8-4C94-B344-64668C536087}"/>
              </a:ext>
            </a:extLst>
          </p:cNvPr>
          <p:cNvSpPr>
            <a:spLocks noGrp="1"/>
          </p:cNvSpPr>
          <p:nvPr>
            <p:ph type="title"/>
          </p:nvPr>
        </p:nvSpPr>
        <p:spPr/>
        <p:txBody>
          <a:bodyPr/>
          <a:lstStyle/>
          <a:p>
            <a:r>
              <a:rPr lang="en-US" dirty="0"/>
              <a:t>Biosimilar Overview</a:t>
            </a:r>
          </a:p>
        </p:txBody>
      </p:sp>
      <p:graphicFrame>
        <p:nvGraphicFramePr>
          <p:cNvPr id="4" name="Content Placeholder 3">
            <a:extLst>
              <a:ext uri="{FF2B5EF4-FFF2-40B4-BE49-F238E27FC236}">
                <a16:creationId xmlns:a16="http://schemas.microsoft.com/office/drawing/2014/main" id="{906E587D-8978-44DE-915A-4B1E4D1B8DA1}"/>
              </a:ext>
            </a:extLst>
          </p:cNvPr>
          <p:cNvGraphicFramePr>
            <a:graphicFrameLocks noGrp="1"/>
          </p:cNvGraphicFramePr>
          <p:nvPr>
            <p:ph idx="1"/>
            <p:extLst>
              <p:ext uri="{D42A27DB-BD31-4B8C-83A1-F6EECF244321}">
                <p14:modId xmlns:p14="http://schemas.microsoft.com/office/powerpoint/2010/main" val="3445743750"/>
              </p:ext>
            </p:extLst>
          </p:nvPr>
        </p:nvGraphicFramePr>
        <p:xfrm>
          <a:off x="390525" y="1981200"/>
          <a:ext cx="8362950" cy="3412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on: 14 Points 4">
            <a:extLst>
              <a:ext uri="{FF2B5EF4-FFF2-40B4-BE49-F238E27FC236}">
                <a16:creationId xmlns:a16="http://schemas.microsoft.com/office/drawing/2014/main" id="{FFF0DEAD-D4F2-43EC-B3BE-F00CB9CFF10F}"/>
              </a:ext>
            </a:extLst>
          </p:cNvPr>
          <p:cNvSpPr/>
          <p:nvPr/>
        </p:nvSpPr>
        <p:spPr>
          <a:xfrm>
            <a:off x="5751787" y="915539"/>
            <a:ext cx="2935013" cy="2131322"/>
          </a:xfrm>
          <a:prstGeom prst="irregularSeal2">
            <a:avLst/>
          </a:prstGeom>
          <a:solidFill>
            <a:schemeClr val="bg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OK to substitute without authorization from provider!</a:t>
            </a:r>
          </a:p>
        </p:txBody>
      </p:sp>
    </p:spTree>
    <p:extLst>
      <p:ext uri="{BB962C8B-B14F-4D97-AF65-F5344CB8AC3E}">
        <p14:creationId xmlns:p14="http://schemas.microsoft.com/office/powerpoint/2010/main" val="380254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FF66-7872-4B1F-ABB2-13EEBEA7219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4B1AE9A-CCA8-435D-8733-2C1B640EE6B4}"/>
              </a:ext>
            </a:extLst>
          </p:cNvPr>
          <p:cNvSpPr>
            <a:spLocks noGrp="1"/>
          </p:cNvSpPr>
          <p:nvPr>
            <p:ph idx="1"/>
          </p:nvPr>
        </p:nvSpPr>
        <p:spPr/>
        <p:txBody>
          <a:bodyPr/>
          <a:lstStyle/>
          <a:p>
            <a:r>
              <a:rPr lang="en-US" dirty="0"/>
              <a:t>Many new medications currently in the development pipeline</a:t>
            </a:r>
          </a:p>
          <a:p>
            <a:r>
              <a:rPr lang="en-US" dirty="0"/>
              <a:t>Cost will continue to be a factor for patients when prescribing new medications</a:t>
            </a:r>
          </a:p>
          <a:p>
            <a:r>
              <a:rPr lang="en-US" dirty="0"/>
              <a:t>Biosimilars can improve access to costly medications, but the writing and authorization process can be tricky</a:t>
            </a:r>
          </a:p>
        </p:txBody>
      </p:sp>
    </p:spTree>
    <p:extLst>
      <p:ext uri="{BB962C8B-B14F-4D97-AF65-F5344CB8AC3E}">
        <p14:creationId xmlns:p14="http://schemas.microsoft.com/office/powerpoint/2010/main" val="8635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Identify new medications currently available or coming to market soon</a:t>
            </a:r>
          </a:p>
          <a:p>
            <a:r>
              <a:rPr lang="en-US" dirty="0"/>
              <a:t>Discuss how new medications may impact patient care and treatment guidelines</a:t>
            </a:r>
          </a:p>
          <a:p>
            <a:r>
              <a:rPr lang="en-US" dirty="0"/>
              <a:t>Review the biosimilar drug approval process and the effect on prescribers</a:t>
            </a:r>
          </a:p>
        </p:txBody>
      </p:sp>
    </p:spTree>
    <p:extLst>
      <p:ext uri="{BB962C8B-B14F-4D97-AF65-F5344CB8AC3E}">
        <p14:creationId xmlns:p14="http://schemas.microsoft.com/office/powerpoint/2010/main" val="155027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and Noteworthy: </a:t>
            </a:r>
            <a:br>
              <a:rPr lang="en-US" dirty="0"/>
            </a:br>
            <a:r>
              <a:rPr lang="en-US" dirty="0"/>
              <a:t>Medications Coming to Market</a:t>
            </a:r>
          </a:p>
        </p:txBody>
      </p:sp>
      <p:sp>
        <p:nvSpPr>
          <p:cNvPr id="3" name="Subtitle 2"/>
          <p:cNvSpPr>
            <a:spLocks noGrp="1"/>
          </p:cNvSpPr>
          <p:nvPr>
            <p:ph type="subTitle" idx="1"/>
          </p:nvPr>
        </p:nvSpPr>
        <p:spPr/>
        <p:txBody>
          <a:bodyPr>
            <a:normAutofit lnSpcReduction="10000"/>
          </a:bodyPr>
          <a:lstStyle/>
          <a:p>
            <a:r>
              <a:rPr lang="en-US" dirty="0"/>
              <a:t>Sarah Embrey, PharmD, BCPS</a:t>
            </a:r>
          </a:p>
          <a:p>
            <a:r>
              <a:rPr lang="en-US" dirty="0"/>
              <a:t>Clinical Pharmacy Specialist</a:t>
            </a:r>
          </a:p>
          <a:p>
            <a:r>
              <a:rPr lang="en-US" dirty="0"/>
              <a:t>Enterprise Medication Use Team</a:t>
            </a:r>
          </a:p>
          <a:p>
            <a:r>
              <a:rPr lang="en-US" dirty="0"/>
              <a:t>WVU Medicine</a:t>
            </a:r>
          </a:p>
          <a:p>
            <a:r>
              <a:rPr lang="en-US" dirty="0"/>
              <a:t>Sarah.Embrey@wvumedicine.org</a:t>
            </a:r>
          </a:p>
        </p:txBody>
      </p:sp>
    </p:spTree>
    <p:extLst>
      <p:ext uri="{BB962C8B-B14F-4D97-AF65-F5344CB8AC3E}">
        <p14:creationId xmlns:p14="http://schemas.microsoft.com/office/powerpoint/2010/main" val="2663542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1A05-DE94-3197-6DC9-57D22976678F}"/>
              </a:ext>
            </a:extLst>
          </p:cNvPr>
          <p:cNvSpPr>
            <a:spLocks noGrp="1"/>
          </p:cNvSpPr>
          <p:nvPr>
            <p:ph type="title"/>
          </p:nvPr>
        </p:nvSpPr>
        <p:spPr/>
        <p:txBody>
          <a:bodyPr>
            <a:normAutofit fontScale="90000"/>
          </a:bodyPr>
          <a:lstStyle/>
          <a:p>
            <a:r>
              <a:rPr lang="en-US" dirty="0" err="1"/>
              <a:t>Ansofaxine</a:t>
            </a:r>
            <a:r>
              <a:rPr lang="en-US" dirty="0"/>
              <a:t> Hydrochloride (LY03005)</a:t>
            </a:r>
          </a:p>
        </p:txBody>
      </p:sp>
      <p:sp>
        <p:nvSpPr>
          <p:cNvPr id="3" name="Content Placeholder 2">
            <a:extLst>
              <a:ext uri="{FF2B5EF4-FFF2-40B4-BE49-F238E27FC236}">
                <a16:creationId xmlns:a16="http://schemas.microsoft.com/office/drawing/2014/main" id="{23DDB615-1A6E-DCC1-4360-C63F045FDAD2}"/>
              </a:ext>
            </a:extLst>
          </p:cNvPr>
          <p:cNvSpPr>
            <a:spLocks noGrp="1"/>
          </p:cNvSpPr>
          <p:nvPr>
            <p:ph idx="1"/>
          </p:nvPr>
        </p:nvSpPr>
        <p:spPr/>
        <p:txBody>
          <a:bodyPr/>
          <a:lstStyle/>
          <a:p>
            <a:r>
              <a:rPr lang="en-US" dirty="0"/>
              <a:t>Stage:</a:t>
            </a:r>
          </a:p>
          <a:p>
            <a:r>
              <a:rPr lang="en-US" dirty="0"/>
              <a:t>Route: oral</a:t>
            </a:r>
          </a:p>
          <a:p>
            <a:r>
              <a:rPr lang="en-US" dirty="0"/>
              <a:t>Indication: major depressive disorder</a:t>
            </a:r>
          </a:p>
          <a:p>
            <a:r>
              <a:rPr lang="en-US" dirty="0"/>
              <a:t>Class: norepinephrine-dopamine reuptake inhibitor; serotonin-norepinephrine reuptake inhibitor (SNRI)</a:t>
            </a:r>
          </a:p>
        </p:txBody>
      </p:sp>
    </p:spTree>
    <p:extLst>
      <p:ext uri="{BB962C8B-B14F-4D97-AF65-F5344CB8AC3E}">
        <p14:creationId xmlns:p14="http://schemas.microsoft.com/office/powerpoint/2010/main" val="2266230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353F-45E6-C335-9F92-7C132558EC65}"/>
              </a:ext>
            </a:extLst>
          </p:cNvPr>
          <p:cNvSpPr>
            <a:spLocks noGrp="1"/>
          </p:cNvSpPr>
          <p:nvPr>
            <p:ph type="title"/>
          </p:nvPr>
        </p:nvSpPr>
        <p:spPr/>
        <p:txBody>
          <a:bodyPr>
            <a:normAutofit fontScale="90000"/>
          </a:bodyPr>
          <a:lstStyle/>
          <a:p>
            <a:r>
              <a:rPr lang="en-US" dirty="0" err="1"/>
              <a:t>Pivmecillinam</a:t>
            </a:r>
            <a:r>
              <a:rPr lang="en-US" dirty="0"/>
              <a:t> Hydrochloride (</a:t>
            </a:r>
            <a:r>
              <a:rPr lang="en-US" dirty="0" err="1"/>
              <a:t>Pivya</a:t>
            </a:r>
            <a:r>
              <a:rPr lang="en-US" dirty="0"/>
              <a:t>)</a:t>
            </a:r>
          </a:p>
        </p:txBody>
      </p:sp>
      <p:sp>
        <p:nvSpPr>
          <p:cNvPr id="3" name="Content Placeholder 2">
            <a:extLst>
              <a:ext uri="{FF2B5EF4-FFF2-40B4-BE49-F238E27FC236}">
                <a16:creationId xmlns:a16="http://schemas.microsoft.com/office/drawing/2014/main" id="{E45464BA-97A4-D9D8-CCB2-D5C76380CD9A}"/>
              </a:ext>
            </a:extLst>
          </p:cNvPr>
          <p:cNvSpPr>
            <a:spLocks noGrp="1"/>
          </p:cNvSpPr>
          <p:nvPr>
            <p:ph idx="1"/>
          </p:nvPr>
        </p:nvSpPr>
        <p:spPr/>
        <p:txBody>
          <a:bodyPr/>
          <a:lstStyle/>
          <a:p>
            <a:r>
              <a:rPr lang="en-US" dirty="0"/>
              <a:t>Stage: </a:t>
            </a:r>
          </a:p>
          <a:p>
            <a:r>
              <a:rPr lang="en-US" dirty="0"/>
              <a:t>Route: oral</a:t>
            </a:r>
          </a:p>
          <a:p>
            <a:r>
              <a:rPr lang="en-US" dirty="0"/>
              <a:t>Indication: complicated or uncomplicated urinary tract infection</a:t>
            </a:r>
          </a:p>
          <a:p>
            <a:r>
              <a:rPr lang="en-US" dirty="0"/>
              <a:t>Class: penicillin antibiotic</a:t>
            </a:r>
          </a:p>
        </p:txBody>
      </p:sp>
    </p:spTree>
    <p:extLst>
      <p:ext uri="{BB962C8B-B14F-4D97-AF65-F5344CB8AC3E}">
        <p14:creationId xmlns:p14="http://schemas.microsoft.com/office/powerpoint/2010/main" val="2124420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7D5E-61CD-F037-0D25-885CFB925A9C}"/>
              </a:ext>
            </a:extLst>
          </p:cNvPr>
          <p:cNvSpPr>
            <a:spLocks noGrp="1"/>
          </p:cNvSpPr>
          <p:nvPr>
            <p:ph type="title"/>
          </p:nvPr>
        </p:nvSpPr>
        <p:spPr/>
        <p:txBody>
          <a:bodyPr/>
          <a:lstStyle/>
          <a:p>
            <a:r>
              <a:rPr lang="en-US" dirty="0" err="1"/>
              <a:t>Sofpironium</a:t>
            </a:r>
            <a:r>
              <a:rPr lang="en-US" dirty="0"/>
              <a:t> Bromide (</a:t>
            </a:r>
            <a:r>
              <a:rPr lang="en-US" dirty="0" err="1"/>
              <a:t>Sofdra</a:t>
            </a:r>
            <a:r>
              <a:rPr lang="en-US" dirty="0"/>
              <a:t>)</a:t>
            </a:r>
          </a:p>
        </p:txBody>
      </p:sp>
      <p:sp>
        <p:nvSpPr>
          <p:cNvPr id="3" name="Content Placeholder 2">
            <a:extLst>
              <a:ext uri="{FF2B5EF4-FFF2-40B4-BE49-F238E27FC236}">
                <a16:creationId xmlns:a16="http://schemas.microsoft.com/office/drawing/2014/main" id="{ACD76975-DB95-6547-2C8C-D84091AE3313}"/>
              </a:ext>
            </a:extLst>
          </p:cNvPr>
          <p:cNvSpPr>
            <a:spLocks noGrp="1"/>
          </p:cNvSpPr>
          <p:nvPr>
            <p:ph idx="1"/>
          </p:nvPr>
        </p:nvSpPr>
        <p:spPr/>
        <p:txBody>
          <a:bodyPr/>
          <a:lstStyle/>
          <a:p>
            <a:r>
              <a:rPr lang="en-US" dirty="0"/>
              <a:t>Stage: </a:t>
            </a:r>
          </a:p>
          <a:p>
            <a:r>
              <a:rPr lang="en-US" dirty="0"/>
              <a:t>Route: topical</a:t>
            </a:r>
          </a:p>
          <a:p>
            <a:r>
              <a:rPr lang="en-US" dirty="0"/>
              <a:t>Indication: axillary hyperhidrosis</a:t>
            </a:r>
          </a:p>
          <a:p>
            <a:r>
              <a:rPr lang="en-US" dirty="0"/>
              <a:t>Class: anticholinergic agent</a:t>
            </a:r>
          </a:p>
          <a:p>
            <a:endParaRPr lang="en-US" dirty="0"/>
          </a:p>
        </p:txBody>
      </p:sp>
    </p:spTree>
    <p:extLst>
      <p:ext uri="{BB962C8B-B14F-4D97-AF65-F5344CB8AC3E}">
        <p14:creationId xmlns:p14="http://schemas.microsoft.com/office/powerpoint/2010/main" val="1932605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B5F7-1133-E734-6DC5-C655765158BC}"/>
              </a:ext>
            </a:extLst>
          </p:cNvPr>
          <p:cNvSpPr>
            <a:spLocks noGrp="1"/>
          </p:cNvSpPr>
          <p:nvPr>
            <p:ph type="title"/>
          </p:nvPr>
        </p:nvSpPr>
        <p:spPr/>
        <p:txBody>
          <a:bodyPr/>
          <a:lstStyle/>
          <a:p>
            <a:r>
              <a:rPr lang="en-US" dirty="0" err="1"/>
              <a:t>Vonoprazan</a:t>
            </a:r>
            <a:r>
              <a:rPr lang="en-US" dirty="0"/>
              <a:t> (</a:t>
            </a:r>
            <a:r>
              <a:rPr lang="en-US" dirty="0" err="1"/>
              <a:t>Voquezna</a:t>
            </a:r>
            <a:r>
              <a:rPr lang="en-US" dirty="0"/>
              <a:t>)</a:t>
            </a:r>
          </a:p>
        </p:txBody>
      </p:sp>
      <p:sp>
        <p:nvSpPr>
          <p:cNvPr id="3" name="Content Placeholder 2">
            <a:extLst>
              <a:ext uri="{FF2B5EF4-FFF2-40B4-BE49-F238E27FC236}">
                <a16:creationId xmlns:a16="http://schemas.microsoft.com/office/drawing/2014/main" id="{301C6DBF-D41A-AEF4-5E80-8E35ACF9A518}"/>
              </a:ext>
            </a:extLst>
          </p:cNvPr>
          <p:cNvSpPr>
            <a:spLocks noGrp="1"/>
          </p:cNvSpPr>
          <p:nvPr>
            <p:ph idx="1"/>
          </p:nvPr>
        </p:nvSpPr>
        <p:spPr/>
        <p:txBody>
          <a:bodyPr/>
          <a:lstStyle/>
          <a:p>
            <a:r>
              <a:rPr lang="en-US" dirty="0"/>
              <a:t>Stage: </a:t>
            </a:r>
          </a:p>
          <a:p>
            <a:r>
              <a:rPr lang="en-US" dirty="0"/>
              <a:t>Route: oral</a:t>
            </a:r>
          </a:p>
          <a:p>
            <a:r>
              <a:rPr lang="en-US" dirty="0"/>
              <a:t>Indication: gastroesophageal reflux disease (GERD)</a:t>
            </a:r>
          </a:p>
          <a:p>
            <a:r>
              <a:rPr lang="en-US" dirty="0"/>
              <a:t>Class: potassium-competitive acid blocker (P-CAB)</a:t>
            </a:r>
          </a:p>
          <a:p>
            <a:endParaRPr lang="en-US" dirty="0"/>
          </a:p>
        </p:txBody>
      </p:sp>
    </p:spTree>
    <p:extLst>
      <p:ext uri="{BB962C8B-B14F-4D97-AF65-F5344CB8AC3E}">
        <p14:creationId xmlns:p14="http://schemas.microsoft.com/office/powerpoint/2010/main" val="146910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2564-9CA3-A538-57F0-B9113C52F081}"/>
              </a:ext>
            </a:extLst>
          </p:cNvPr>
          <p:cNvSpPr>
            <a:spLocks noGrp="1"/>
          </p:cNvSpPr>
          <p:nvPr>
            <p:ph type="title"/>
          </p:nvPr>
        </p:nvSpPr>
        <p:spPr/>
        <p:txBody>
          <a:bodyPr/>
          <a:lstStyle/>
          <a:p>
            <a:r>
              <a:rPr lang="en-US" dirty="0"/>
              <a:t>Insulin </a:t>
            </a:r>
            <a:r>
              <a:rPr lang="en-US" dirty="0" err="1"/>
              <a:t>Icodec</a:t>
            </a:r>
            <a:r>
              <a:rPr lang="en-US" dirty="0"/>
              <a:t> (LAI287)</a:t>
            </a:r>
          </a:p>
        </p:txBody>
      </p:sp>
      <p:sp>
        <p:nvSpPr>
          <p:cNvPr id="3" name="Content Placeholder 2">
            <a:extLst>
              <a:ext uri="{FF2B5EF4-FFF2-40B4-BE49-F238E27FC236}">
                <a16:creationId xmlns:a16="http://schemas.microsoft.com/office/drawing/2014/main" id="{65CF7ACD-2D2A-D6F9-F46D-CA6E7EED3308}"/>
              </a:ext>
            </a:extLst>
          </p:cNvPr>
          <p:cNvSpPr>
            <a:spLocks noGrp="1"/>
          </p:cNvSpPr>
          <p:nvPr>
            <p:ph idx="1"/>
          </p:nvPr>
        </p:nvSpPr>
        <p:spPr/>
        <p:txBody>
          <a:bodyPr/>
          <a:lstStyle/>
          <a:p>
            <a:r>
              <a:rPr lang="en-US" dirty="0"/>
              <a:t>Stage: </a:t>
            </a:r>
          </a:p>
          <a:p>
            <a:r>
              <a:rPr lang="en-US" dirty="0"/>
              <a:t>Route: subcutaneous</a:t>
            </a:r>
          </a:p>
          <a:p>
            <a:r>
              <a:rPr lang="en-US" dirty="0"/>
              <a:t>Indication: type 1 or type 2 diabetes</a:t>
            </a:r>
          </a:p>
          <a:p>
            <a:r>
              <a:rPr lang="en-US" dirty="0"/>
              <a:t>Class: insulin analog</a:t>
            </a:r>
          </a:p>
          <a:p>
            <a:endParaRPr lang="en-US" dirty="0"/>
          </a:p>
        </p:txBody>
      </p:sp>
    </p:spTree>
    <p:extLst>
      <p:ext uri="{BB962C8B-B14F-4D97-AF65-F5344CB8AC3E}">
        <p14:creationId xmlns:p14="http://schemas.microsoft.com/office/powerpoint/2010/main" val="2538747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BDE6-2418-58E6-34E3-BF939D022E43}"/>
              </a:ext>
            </a:extLst>
          </p:cNvPr>
          <p:cNvSpPr>
            <a:spLocks noGrp="1"/>
          </p:cNvSpPr>
          <p:nvPr>
            <p:ph type="title"/>
          </p:nvPr>
        </p:nvSpPr>
        <p:spPr/>
        <p:txBody>
          <a:bodyPr/>
          <a:lstStyle/>
          <a:p>
            <a:r>
              <a:rPr lang="en-US" dirty="0"/>
              <a:t>Glatiramer Acetate (GA Depot)</a:t>
            </a:r>
          </a:p>
        </p:txBody>
      </p:sp>
      <p:sp>
        <p:nvSpPr>
          <p:cNvPr id="3" name="Content Placeholder 2">
            <a:extLst>
              <a:ext uri="{FF2B5EF4-FFF2-40B4-BE49-F238E27FC236}">
                <a16:creationId xmlns:a16="http://schemas.microsoft.com/office/drawing/2014/main" id="{A4F1EAE8-E440-88FD-A7BE-CA669387DFFB}"/>
              </a:ext>
            </a:extLst>
          </p:cNvPr>
          <p:cNvSpPr>
            <a:spLocks noGrp="1"/>
          </p:cNvSpPr>
          <p:nvPr>
            <p:ph idx="1"/>
          </p:nvPr>
        </p:nvSpPr>
        <p:spPr/>
        <p:txBody>
          <a:bodyPr/>
          <a:lstStyle/>
          <a:p>
            <a:r>
              <a:rPr lang="en-US" dirty="0"/>
              <a:t>Stage: </a:t>
            </a:r>
          </a:p>
          <a:p>
            <a:r>
              <a:rPr lang="en-US" dirty="0"/>
              <a:t>Route: intramuscular</a:t>
            </a:r>
          </a:p>
          <a:p>
            <a:r>
              <a:rPr lang="en-US" dirty="0"/>
              <a:t>Indication: relapsing multiple sclerosis or primary progressive multiple sclerosis</a:t>
            </a:r>
          </a:p>
          <a:p>
            <a:r>
              <a:rPr lang="en-US" dirty="0"/>
              <a:t>Class: immunomodulator</a:t>
            </a:r>
          </a:p>
          <a:p>
            <a:endParaRPr lang="en-US" dirty="0"/>
          </a:p>
        </p:txBody>
      </p:sp>
    </p:spTree>
    <p:extLst>
      <p:ext uri="{BB962C8B-B14F-4D97-AF65-F5344CB8AC3E}">
        <p14:creationId xmlns:p14="http://schemas.microsoft.com/office/powerpoint/2010/main" val="2127127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ABAE-5B5A-ECC4-8F01-9E3CD850F153}"/>
              </a:ext>
            </a:extLst>
          </p:cNvPr>
          <p:cNvSpPr>
            <a:spLocks noGrp="1"/>
          </p:cNvSpPr>
          <p:nvPr>
            <p:ph type="title"/>
          </p:nvPr>
        </p:nvSpPr>
        <p:spPr/>
        <p:txBody>
          <a:bodyPr/>
          <a:lstStyle/>
          <a:p>
            <a:r>
              <a:rPr lang="en-US" dirty="0"/>
              <a:t>Amikacin Sulfate (</a:t>
            </a:r>
            <a:r>
              <a:rPr lang="en-US" dirty="0" err="1"/>
              <a:t>Arikayce</a:t>
            </a:r>
            <a:r>
              <a:rPr lang="en-US" dirty="0"/>
              <a:t> Kit)</a:t>
            </a:r>
          </a:p>
        </p:txBody>
      </p:sp>
      <p:sp>
        <p:nvSpPr>
          <p:cNvPr id="3" name="Content Placeholder 2">
            <a:extLst>
              <a:ext uri="{FF2B5EF4-FFF2-40B4-BE49-F238E27FC236}">
                <a16:creationId xmlns:a16="http://schemas.microsoft.com/office/drawing/2014/main" id="{CA8875A3-3D7B-7F9C-27EA-76B3CFF897B1}"/>
              </a:ext>
            </a:extLst>
          </p:cNvPr>
          <p:cNvSpPr>
            <a:spLocks noGrp="1"/>
          </p:cNvSpPr>
          <p:nvPr>
            <p:ph idx="1"/>
          </p:nvPr>
        </p:nvSpPr>
        <p:spPr/>
        <p:txBody>
          <a:bodyPr/>
          <a:lstStyle/>
          <a:p>
            <a:r>
              <a:rPr lang="en-US" dirty="0"/>
              <a:t>Stage: </a:t>
            </a:r>
          </a:p>
          <a:p>
            <a:r>
              <a:rPr lang="en-US" dirty="0"/>
              <a:t>Route: inhaled</a:t>
            </a:r>
          </a:p>
          <a:p>
            <a:r>
              <a:rPr lang="en-US" dirty="0"/>
              <a:t>Indication: cystic fibrosis patients with Pseudomonas aeruginosa</a:t>
            </a:r>
          </a:p>
          <a:p>
            <a:r>
              <a:rPr lang="en-US" dirty="0"/>
              <a:t>Class: aminoglycoside antibiotic</a:t>
            </a:r>
          </a:p>
          <a:p>
            <a:endParaRPr lang="en-US" dirty="0"/>
          </a:p>
        </p:txBody>
      </p:sp>
    </p:spTree>
    <p:extLst>
      <p:ext uri="{BB962C8B-B14F-4D97-AF65-F5344CB8AC3E}">
        <p14:creationId xmlns:p14="http://schemas.microsoft.com/office/powerpoint/2010/main" val="3843754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518E-5A96-7D30-0047-7AA02AFED860}"/>
              </a:ext>
            </a:extLst>
          </p:cNvPr>
          <p:cNvSpPr>
            <a:spLocks noGrp="1"/>
          </p:cNvSpPr>
          <p:nvPr>
            <p:ph type="title"/>
          </p:nvPr>
        </p:nvSpPr>
        <p:spPr/>
        <p:txBody>
          <a:bodyPr>
            <a:normAutofit fontScale="90000"/>
          </a:bodyPr>
          <a:lstStyle/>
          <a:p>
            <a:r>
              <a:rPr lang="en-US" dirty="0"/>
              <a:t>Naloxone Hydrochloride</a:t>
            </a:r>
            <a:br>
              <a:rPr lang="en-US" dirty="0"/>
            </a:br>
            <a:r>
              <a:rPr lang="en-US" dirty="0"/>
              <a:t>(Naloxone Lotion)</a:t>
            </a:r>
          </a:p>
        </p:txBody>
      </p:sp>
      <p:sp>
        <p:nvSpPr>
          <p:cNvPr id="3" name="Content Placeholder 2">
            <a:extLst>
              <a:ext uri="{FF2B5EF4-FFF2-40B4-BE49-F238E27FC236}">
                <a16:creationId xmlns:a16="http://schemas.microsoft.com/office/drawing/2014/main" id="{0AC15D90-345D-A083-98D0-044A46CF6CE2}"/>
              </a:ext>
            </a:extLst>
          </p:cNvPr>
          <p:cNvSpPr>
            <a:spLocks noGrp="1"/>
          </p:cNvSpPr>
          <p:nvPr>
            <p:ph idx="1"/>
          </p:nvPr>
        </p:nvSpPr>
        <p:spPr/>
        <p:txBody>
          <a:bodyPr/>
          <a:lstStyle/>
          <a:p>
            <a:r>
              <a:rPr lang="en-US" dirty="0"/>
              <a:t>Stage: </a:t>
            </a:r>
          </a:p>
          <a:p>
            <a:r>
              <a:rPr lang="en-US" dirty="0"/>
              <a:t>Route: topical</a:t>
            </a:r>
          </a:p>
          <a:p>
            <a:r>
              <a:rPr lang="en-US" dirty="0"/>
              <a:t>Indication: opioid reversal agent</a:t>
            </a:r>
          </a:p>
          <a:p>
            <a:r>
              <a:rPr lang="en-US" dirty="0"/>
              <a:t>Class: antidote</a:t>
            </a:r>
          </a:p>
          <a:p>
            <a:endParaRPr lang="en-US" dirty="0"/>
          </a:p>
        </p:txBody>
      </p:sp>
    </p:spTree>
    <p:extLst>
      <p:ext uri="{BB962C8B-B14F-4D97-AF65-F5344CB8AC3E}">
        <p14:creationId xmlns:p14="http://schemas.microsoft.com/office/powerpoint/2010/main" val="2293258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485C-A5A1-ED94-0FD3-110FF4AF9B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FC93B4-6980-1946-21BE-F78E229F25D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5231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CFDC-004D-1360-C936-F4EB0BF74980}"/>
              </a:ext>
            </a:extLst>
          </p:cNvPr>
          <p:cNvSpPr>
            <a:spLocks noGrp="1"/>
          </p:cNvSpPr>
          <p:nvPr>
            <p:ph type="title"/>
          </p:nvPr>
        </p:nvSpPr>
        <p:spPr/>
        <p:txBody>
          <a:bodyPr/>
          <a:lstStyle/>
          <a:p>
            <a:r>
              <a:rPr lang="en-US" dirty="0"/>
              <a:t>Drug Approval Process</a:t>
            </a:r>
          </a:p>
        </p:txBody>
      </p:sp>
      <p:pic>
        <p:nvPicPr>
          <p:cNvPr id="1026" name="Picture 2" descr="How does a drug get approved? – OncoBites">
            <a:extLst>
              <a:ext uri="{FF2B5EF4-FFF2-40B4-BE49-F238E27FC236}">
                <a16:creationId xmlns:a16="http://schemas.microsoft.com/office/drawing/2014/main" id="{90EFCA57-213C-08AE-8B12-6A6D6342B0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260729"/>
            <a:ext cx="8229600" cy="4454271"/>
          </a:xfrm>
          <a:prstGeom prst="rect">
            <a:avLst/>
          </a:prstGeom>
          <a:noFill/>
          <a:extLst>
            <a:ext uri="{909E8E84-426E-40DD-AFC4-6F175D3DCCD1}">
              <a14:hiddenFill xmlns:a14="http://schemas.microsoft.com/office/drawing/2010/main">
                <a:solidFill>
                  <a:srgbClr val="FFFFFF"/>
                </a:solidFill>
              </a14:hiddenFill>
            </a:ext>
          </a:extLst>
        </p:spPr>
      </p:pic>
      <p:sp>
        <p:nvSpPr>
          <p:cNvPr id="8" name="Callout: Down Arrow 7">
            <a:extLst>
              <a:ext uri="{FF2B5EF4-FFF2-40B4-BE49-F238E27FC236}">
                <a16:creationId xmlns:a16="http://schemas.microsoft.com/office/drawing/2014/main" id="{3AD94671-E6D8-664B-1EC3-DAB77484DC8C}"/>
              </a:ext>
            </a:extLst>
          </p:cNvPr>
          <p:cNvSpPr/>
          <p:nvPr/>
        </p:nvSpPr>
        <p:spPr>
          <a:xfrm>
            <a:off x="5943600" y="1260729"/>
            <a:ext cx="914400" cy="568071"/>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PDUFA</a:t>
            </a:r>
          </a:p>
        </p:txBody>
      </p:sp>
      <p:sp>
        <p:nvSpPr>
          <p:cNvPr id="10" name="TextBox 9">
            <a:extLst>
              <a:ext uri="{FF2B5EF4-FFF2-40B4-BE49-F238E27FC236}">
                <a16:creationId xmlns:a16="http://schemas.microsoft.com/office/drawing/2014/main" id="{CE65483E-C048-DF17-C1B8-6229AAB87581}"/>
              </a:ext>
            </a:extLst>
          </p:cNvPr>
          <p:cNvSpPr txBox="1"/>
          <p:nvPr/>
        </p:nvSpPr>
        <p:spPr>
          <a:xfrm>
            <a:off x="381000" y="5791200"/>
            <a:ext cx="8153400" cy="261610"/>
          </a:xfrm>
          <a:prstGeom prst="rect">
            <a:avLst/>
          </a:prstGeom>
          <a:noFill/>
        </p:spPr>
        <p:txBody>
          <a:bodyPr wrap="square">
            <a:spAutoFit/>
          </a:bodyPr>
          <a:lstStyle/>
          <a:p>
            <a:r>
              <a:rPr lang="en-US" sz="1100" dirty="0">
                <a:hlinkClick r:id="rId4"/>
              </a:rPr>
              <a:t>https://oncobites.blog/2019/12/17/how-does-a-drug-get-approved/</a:t>
            </a:r>
            <a:endParaRPr lang="en-US" sz="1100" dirty="0"/>
          </a:p>
        </p:txBody>
      </p:sp>
    </p:spTree>
    <p:extLst>
      <p:ext uri="{BB962C8B-B14F-4D97-AF65-F5344CB8AC3E}">
        <p14:creationId xmlns:p14="http://schemas.microsoft.com/office/powerpoint/2010/main" val="139367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7F06-9E5F-4692-2ED1-E7D4EAE08E5D}"/>
              </a:ext>
            </a:extLst>
          </p:cNvPr>
          <p:cNvSpPr>
            <a:spLocks noGrp="1"/>
          </p:cNvSpPr>
          <p:nvPr>
            <p:ph type="title"/>
          </p:nvPr>
        </p:nvSpPr>
        <p:spPr/>
        <p:txBody>
          <a:bodyPr/>
          <a:lstStyle/>
          <a:p>
            <a:r>
              <a:rPr lang="en-US" dirty="0"/>
              <a:t>What’s a PDUFA?</a:t>
            </a:r>
          </a:p>
        </p:txBody>
      </p:sp>
      <p:sp>
        <p:nvSpPr>
          <p:cNvPr id="3" name="Content Placeholder 2">
            <a:extLst>
              <a:ext uri="{FF2B5EF4-FFF2-40B4-BE49-F238E27FC236}">
                <a16:creationId xmlns:a16="http://schemas.microsoft.com/office/drawing/2014/main" id="{AF8FA1D8-070F-A858-05A5-91D18D9DCC4D}"/>
              </a:ext>
            </a:extLst>
          </p:cNvPr>
          <p:cNvSpPr>
            <a:spLocks noGrp="1"/>
          </p:cNvSpPr>
          <p:nvPr>
            <p:ph idx="1"/>
          </p:nvPr>
        </p:nvSpPr>
        <p:spPr/>
        <p:txBody>
          <a:bodyPr/>
          <a:lstStyle/>
          <a:p>
            <a:r>
              <a:rPr lang="en-US" dirty="0"/>
              <a:t>PDUFA = Prescription Drug User Fee Act</a:t>
            </a:r>
          </a:p>
          <a:p>
            <a:r>
              <a:rPr lang="en-US" dirty="0"/>
              <a:t>Once FDA accepts a filing for drug approval, review must be completed within 10 months</a:t>
            </a:r>
          </a:p>
          <a:p>
            <a:pPr lvl="1"/>
            <a:r>
              <a:rPr lang="en-US" dirty="0"/>
              <a:t>“Deadline” for review is the PDUFA date</a:t>
            </a:r>
          </a:p>
          <a:p>
            <a:r>
              <a:rPr lang="en-US" dirty="0"/>
              <a:t>Priority Review = PDUFA date within 6 months</a:t>
            </a:r>
          </a:p>
          <a:p>
            <a:r>
              <a:rPr lang="en-US" dirty="0"/>
              <a:t>Dates not written in stone – FDA can request additional information and extend the date</a:t>
            </a:r>
          </a:p>
        </p:txBody>
      </p:sp>
    </p:spTree>
    <p:extLst>
      <p:ext uri="{BB962C8B-B14F-4D97-AF65-F5344CB8AC3E}">
        <p14:creationId xmlns:p14="http://schemas.microsoft.com/office/powerpoint/2010/main" val="188608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B922-037C-40ED-81E7-66A9148FAC06}"/>
              </a:ext>
            </a:extLst>
          </p:cNvPr>
          <p:cNvSpPr>
            <a:spLocks noGrp="1"/>
          </p:cNvSpPr>
          <p:nvPr>
            <p:ph type="title"/>
          </p:nvPr>
        </p:nvSpPr>
        <p:spPr/>
        <p:txBody>
          <a:bodyPr/>
          <a:lstStyle/>
          <a:p>
            <a:r>
              <a:rPr lang="en-US" dirty="0"/>
              <a:t>Approved and Available</a:t>
            </a:r>
          </a:p>
        </p:txBody>
      </p:sp>
      <p:sp>
        <p:nvSpPr>
          <p:cNvPr id="3" name="Text Placeholder 2">
            <a:extLst>
              <a:ext uri="{FF2B5EF4-FFF2-40B4-BE49-F238E27FC236}">
                <a16:creationId xmlns:a16="http://schemas.microsoft.com/office/drawing/2014/main" id="{A74F8C8D-DF4E-4902-ABF5-6A142A4AB7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352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9F03-9456-4F2E-97B6-9DE8C3310367}"/>
              </a:ext>
            </a:extLst>
          </p:cNvPr>
          <p:cNvSpPr>
            <a:spLocks noGrp="1"/>
          </p:cNvSpPr>
          <p:nvPr>
            <p:ph type="title"/>
          </p:nvPr>
        </p:nvSpPr>
        <p:spPr/>
        <p:txBody>
          <a:bodyPr/>
          <a:lstStyle/>
          <a:p>
            <a:r>
              <a:rPr lang="en-US" dirty="0"/>
              <a:t>Not quite available yet</a:t>
            </a:r>
          </a:p>
        </p:txBody>
      </p:sp>
      <p:sp>
        <p:nvSpPr>
          <p:cNvPr id="3" name="Text Placeholder 2">
            <a:extLst>
              <a:ext uri="{FF2B5EF4-FFF2-40B4-BE49-F238E27FC236}">
                <a16:creationId xmlns:a16="http://schemas.microsoft.com/office/drawing/2014/main" id="{C80A8072-379D-442E-83A8-70F0A78A11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150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F64C-97EC-3C04-E50F-EEF518EC8D32}"/>
              </a:ext>
            </a:extLst>
          </p:cNvPr>
          <p:cNvSpPr>
            <a:spLocks noGrp="1"/>
          </p:cNvSpPr>
          <p:nvPr>
            <p:ph type="title"/>
          </p:nvPr>
        </p:nvSpPr>
        <p:spPr/>
        <p:txBody>
          <a:bodyPr/>
          <a:lstStyle/>
          <a:p>
            <a:r>
              <a:rPr lang="en-US" dirty="0"/>
              <a:t>Trends among </a:t>
            </a:r>
            <a:br>
              <a:rPr lang="en-US" dirty="0"/>
            </a:br>
            <a:r>
              <a:rPr lang="en-US" dirty="0"/>
              <a:t>pipeline medications</a:t>
            </a:r>
          </a:p>
        </p:txBody>
      </p:sp>
      <p:sp>
        <p:nvSpPr>
          <p:cNvPr id="3" name="Text Placeholder 2">
            <a:extLst>
              <a:ext uri="{FF2B5EF4-FFF2-40B4-BE49-F238E27FC236}">
                <a16:creationId xmlns:a16="http://schemas.microsoft.com/office/drawing/2014/main" id="{609050B3-680C-558D-7C37-DC107FD28F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955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AE97-AA9B-BD0E-32F7-6A97EE658E33}"/>
              </a:ext>
            </a:extLst>
          </p:cNvPr>
          <p:cNvSpPr>
            <a:spLocks noGrp="1"/>
          </p:cNvSpPr>
          <p:nvPr>
            <p:ph type="title"/>
          </p:nvPr>
        </p:nvSpPr>
        <p:spPr/>
        <p:txBody>
          <a:bodyPr>
            <a:normAutofit fontScale="90000"/>
          </a:bodyPr>
          <a:lstStyle/>
          <a:p>
            <a:r>
              <a:rPr lang="en-US" dirty="0"/>
              <a:t>COVID19 Therapeutics and Vaccines</a:t>
            </a:r>
          </a:p>
        </p:txBody>
      </p:sp>
      <p:sp>
        <p:nvSpPr>
          <p:cNvPr id="3" name="Content Placeholder 2">
            <a:extLst>
              <a:ext uri="{FF2B5EF4-FFF2-40B4-BE49-F238E27FC236}">
                <a16:creationId xmlns:a16="http://schemas.microsoft.com/office/drawing/2014/main" id="{FCC8D878-1836-6A18-BEA9-2FF87963884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7942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4C7E-0668-8FA5-0720-1D62A3A1D15C}"/>
              </a:ext>
            </a:extLst>
          </p:cNvPr>
          <p:cNvSpPr>
            <a:spLocks noGrp="1"/>
          </p:cNvSpPr>
          <p:nvPr>
            <p:ph type="title"/>
          </p:nvPr>
        </p:nvSpPr>
        <p:spPr/>
        <p:txBody>
          <a:bodyPr/>
          <a:lstStyle/>
          <a:p>
            <a:r>
              <a:rPr lang="en-US" dirty="0"/>
              <a:t>Monoclonal Antibodies</a:t>
            </a:r>
          </a:p>
        </p:txBody>
      </p:sp>
      <p:sp>
        <p:nvSpPr>
          <p:cNvPr id="3" name="Content Placeholder 2">
            <a:extLst>
              <a:ext uri="{FF2B5EF4-FFF2-40B4-BE49-F238E27FC236}">
                <a16:creationId xmlns:a16="http://schemas.microsoft.com/office/drawing/2014/main" id="{73711419-38F5-F8B1-0FA8-FC5CF631AB1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30527655"/>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FCD37CB676E8794E8E5E3F8CF126F15C" ma:contentTypeVersion="11" ma:contentTypeDescription="Create a new document." ma:contentTypeScope="" ma:versionID="f49782b195048938a420335b963d9f10">
  <xsd:schema xmlns:xsd="http://www.w3.org/2001/XMLSchema" xmlns:xs="http://www.w3.org/2001/XMLSchema" xmlns:p="http://schemas.microsoft.com/office/2006/metadata/properties" xmlns:ns2="http://schemas.microsoft.com/sharepoint/v4" targetNamespace="http://schemas.microsoft.com/office/2006/metadata/properties" ma:root="true" ma:fieldsID="5732945a565c15dc694813abeb2dd6a1"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CFD16769-9CA1-4D07-9306-7B7C9B5B3C30}">
  <ds:schemaRefs>
    <ds:schemaRef ds:uri="http://schemas.microsoft.com/sharepoint/v3/contenttype/forms"/>
  </ds:schemaRefs>
</ds:datastoreItem>
</file>

<file path=customXml/itemProps2.xml><?xml version="1.0" encoding="utf-8"?>
<ds:datastoreItem xmlns:ds="http://schemas.openxmlformats.org/officeDocument/2006/customXml" ds:itemID="{C978B54B-9E8E-47DB-82E2-FE467F071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06115F-5051-4CB9-879E-27B0753BBA95}">
  <ds:schemaRefs>
    <ds:schemaRef ds:uri="http://schemas.microsoft.com/office/2006/metadata/properties"/>
    <ds:schemaRef ds:uri="http://schemas.microsoft.com/office/infopath/2007/PartnerControls"/>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2252</TotalTime>
  <Words>894</Words>
  <Application>Microsoft Office PowerPoint</Application>
  <PresentationFormat>On-screen Show (4:3)</PresentationFormat>
  <Paragraphs>123</Paragraphs>
  <Slides>29</Slides>
  <Notes>3</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29</vt:i4>
      </vt:variant>
    </vt:vector>
  </HeadingPairs>
  <TitlesOfParts>
    <vt:vector size="36" baseType="lpstr">
      <vt:lpstr>Arial</vt:lpstr>
      <vt:lpstr>Calibri</vt:lpstr>
      <vt:lpstr>1_Office Theme</vt:lpstr>
      <vt:lpstr>2_Office Theme</vt:lpstr>
      <vt:lpstr>Custom Design</vt:lpstr>
      <vt:lpstr>2_Custom Design</vt:lpstr>
      <vt:lpstr>1_Custom Design</vt:lpstr>
      <vt:lpstr>New and Noteworthy:  Medications Coming to Market</vt:lpstr>
      <vt:lpstr>Objectives</vt:lpstr>
      <vt:lpstr>Drug Approval Process</vt:lpstr>
      <vt:lpstr>What’s a PDUFA?</vt:lpstr>
      <vt:lpstr>Approved and Available</vt:lpstr>
      <vt:lpstr>Not quite available yet</vt:lpstr>
      <vt:lpstr>Trends among  pipeline medications</vt:lpstr>
      <vt:lpstr>COVID19 Therapeutics and Vaccines</vt:lpstr>
      <vt:lpstr>Monoclonal Antibodies</vt:lpstr>
      <vt:lpstr>Orphan Drugs</vt:lpstr>
      <vt:lpstr>Additional Indications for  Established Oncology Agents</vt:lpstr>
      <vt:lpstr>CAR-T Medications and  Cellular Immunotherapy</vt:lpstr>
      <vt:lpstr>HIV Antiretrovirals</vt:lpstr>
      <vt:lpstr>Consumer Caution</vt:lpstr>
      <vt:lpstr>Biosimilars:  a growing area</vt:lpstr>
      <vt:lpstr>All in a Name…</vt:lpstr>
      <vt:lpstr>Insulin Example</vt:lpstr>
      <vt:lpstr>Biosimilar Overview</vt:lpstr>
      <vt:lpstr>Summary</vt:lpstr>
      <vt:lpstr>New and Noteworthy:  Medications Coming to Market</vt:lpstr>
      <vt:lpstr>Ansofaxine Hydrochloride (LY03005)</vt:lpstr>
      <vt:lpstr>Pivmecillinam Hydrochloride (Pivya)</vt:lpstr>
      <vt:lpstr>Sofpironium Bromide (Sofdra)</vt:lpstr>
      <vt:lpstr>Vonoprazan (Voquezna)</vt:lpstr>
      <vt:lpstr>Insulin Icodec (LAI287)</vt:lpstr>
      <vt:lpstr>Glatiramer Acetate (GA Depot)</vt:lpstr>
      <vt:lpstr>Amikacin Sulfate (Arikayce Kit)</vt:lpstr>
      <vt:lpstr>Naloxone Hydrochloride (Naloxone Lotion)</vt:lpstr>
      <vt:lpstr>PowerPoint Presentation</vt:lpstr>
    </vt:vector>
  </TitlesOfParts>
  <Company>WVU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Condia, Anthony</dc:creator>
  <cp:lastModifiedBy>Parks, Denise</cp:lastModifiedBy>
  <cp:revision>106</cp:revision>
  <dcterms:created xsi:type="dcterms:W3CDTF">2015-04-16T12:40:17Z</dcterms:created>
  <dcterms:modified xsi:type="dcterms:W3CDTF">2024-03-15T12:24:51Z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0x010100FCD37CB676E8794E8E5E3F8CF126F15C</vt:lpwstr>
  </property>
</Properties>
</file>