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8"/>
  </p:notesMasterIdLst>
  <p:handoutMasterIdLst>
    <p:handoutMasterId r:id="rId69"/>
  </p:handoutMasterIdLst>
  <p:sldIdLst>
    <p:sldId id="256" r:id="rId5"/>
    <p:sldId id="293" r:id="rId6"/>
    <p:sldId id="277" r:id="rId7"/>
    <p:sldId id="264" r:id="rId8"/>
    <p:sldId id="291" r:id="rId9"/>
    <p:sldId id="268" r:id="rId10"/>
    <p:sldId id="294" r:id="rId11"/>
    <p:sldId id="310"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55" r:id="rId28"/>
    <p:sldId id="374" r:id="rId29"/>
    <p:sldId id="375" r:id="rId30"/>
    <p:sldId id="379" r:id="rId31"/>
    <p:sldId id="338" r:id="rId32"/>
    <p:sldId id="339" r:id="rId33"/>
    <p:sldId id="342" r:id="rId34"/>
    <p:sldId id="343" r:id="rId35"/>
    <p:sldId id="341" r:id="rId36"/>
    <p:sldId id="366" r:id="rId37"/>
    <p:sldId id="377" r:id="rId38"/>
    <p:sldId id="378" r:id="rId39"/>
    <p:sldId id="340" r:id="rId40"/>
    <p:sldId id="345" r:id="rId41"/>
    <p:sldId id="344" r:id="rId42"/>
    <p:sldId id="346" r:id="rId43"/>
    <p:sldId id="347" r:id="rId44"/>
    <p:sldId id="351" r:id="rId45"/>
    <p:sldId id="349" r:id="rId46"/>
    <p:sldId id="348" r:id="rId47"/>
    <p:sldId id="350" r:id="rId48"/>
    <p:sldId id="352" r:id="rId49"/>
    <p:sldId id="357" r:id="rId50"/>
    <p:sldId id="358" r:id="rId51"/>
    <p:sldId id="359" r:id="rId52"/>
    <p:sldId id="362" r:id="rId53"/>
    <p:sldId id="364" r:id="rId54"/>
    <p:sldId id="365" r:id="rId55"/>
    <p:sldId id="360" r:id="rId56"/>
    <p:sldId id="354" r:id="rId57"/>
    <p:sldId id="356" r:id="rId58"/>
    <p:sldId id="370" r:id="rId59"/>
    <p:sldId id="371" r:id="rId60"/>
    <p:sldId id="372" r:id="rId61"/>
    <p:sldId id="373" r:id="rId62"/>
    <p:sldId id="376" r:id="rId63"/>
    <p:sldId id="367" r:id="rId64"/>
    <p:sldId id="368" r:id="rId65"/>
    <p:sldId id="369" r:id="rId66"/>
    <p:sldId id="276"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204" autoAdjust="0"/>
  </p:normalViewPr>
  <p:slideViewPr>
    <p:cSldViewPr snapToGrid="0">
      <p:cViewPr varScale="1">
        <p:scale>
          <a:sx n="84" d="100"/>
          <a:sy n="84" d="100"/>
        </p:scale>
        <p:origin x="816" y="72"/>
      </p:cViewPr>
      <p:guideLst>
        <p:guide orient="horz" pos="792"/>
        <p:guide pos="3144"/>
        <p:guide orient="horz" pos="960"/>
      </p:guideLst>
    </p:cSldViewPr>
  </p:slideViewPr>
  <p:outlineViewPr>
    <p:cViewPr>
      <p:scale>
        <a:sx n="33" d="100"/>
        <a:sy n="33" d="100"/>
      </p:scale>
      <p:origin x="0" y="-11942"/>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8" d="100"/>
          <a:sy n="58" d="100"/>
        </p:scale>
        <p:origin x="3240" y="5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commentAuthors" Target="commentAuthors.xml"/><Relationship Id="rId75"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4/18/2024</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4/18/2024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a:t>
            </a:fld>
            <a:endParaRPr lang="en-US" dirty="0"/>
          </a:p>
        </p:txBody>
      </p:sp>
    </p:spTree>
    <p:extLst>
      <p:ext uri="{BB962C8B-B14F-4D97-AF65-F5344CB8AC3E}">
        <p14:creationId xmlns:p14="http://schemas.microsoft.com/office/powerpoint/2010/main" val="2456864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behavioral health disorders often come along with physical complaints such as fatigue, weight/appetite changes, headaches, stomachaches, generalized pain or not feeling well. This often prompts the action of checking some blood work to rule out contributing causes of symptoms, such as anemia or thyroid disorders (CBC, CMP, free t4, TSH , iron and </a:t>
            </a:r>
            <a:r>
              <a:rPr lang="en-US" dirty="0" err="1"/>
              <a:t>vit</a:t>
            </a:r>
            <a:r>
              <a:rPr lang="en-US" dirty="0"/>
              <a:t> D) </a:t>
            </a:r>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30</a:t>
            </a:fld>
            <a:endParaRPr lang="en-US" dirty="0"/>
          </a:p>
        </p:txBody>
      </p:sp>
    </p:spTree>
    <p:extLst>
      <p:ext uri="{BB962C8B-B14F-4D97-AF65-F5344CB8AC3E}">
        <p14:creationId xmlns:p14="http://schemas.microsoft.com/office/powerpoint/2010/main" val="1978001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lot of people want to know how long they will have to take the medication.  Usually a year after significant improvement; sometimes indefinite </a:t>
            </a:r>
          </a:p>
        </p:txBody>
      </p:sp>
      <p:sp>
        <p:nvSpPr>
          <p:cNvPr id="4" name="Slide Number Placeholder 3"/>
          <p:cNvSpPr>
            <a:spLocks noGrp="1"/>
          </p:cNvSpPr>
          <p:nvPr>
            <p:ph type="sldNum" sz="quarter" idx="5"/>
          </p:nvPr>
        </p:nvSpPr>
        <p:spPr/>
        <p:txBody>
          <a:bodyPr/>
          <a:lstStyle/>
          <a:p>
            <a:fld id="{10895658-EA1F-4910-80AB-4DA76E167475}" type="slidenum">
              <a:rPr lang="en-US" smtClean="0"/>
              <a:t>31</a:t>
            </a:fld>
            <a:endParaRPr lang="en-US" dirty="0"/>
          </a:p>
        </p:txBody>
      </p:sp>
    </p:spTree>
    <p:extLst>
      <p:ext uri="{BB962C8B-B14F-4D97-AF65-F5344CB8AC3E}">
        <p14:creationId xmlns:p14="http://schemas.microsoft.com/office/powerpoint/2010/main" val="2662552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effectLst/>
              </a:rPr>
              <a:t>Some symptoms of this activation syndrome are irritability, agitation, restlessness, hostility, aggressiveness, impulsiveness, restlessness, paranoia, and thoughts of self harm and suicidal thoughts/behaviors. This is more likely to happen in children, teens, and young adults</a:t>
            </a:r>
            <a:r>
              <a:rPr lang="en-US" sz="1200" dirty="0"/>
              <a:t>- and even more so in this population</a:t>
            </a:r>
            <a:r>
              <a:rPr lang="en-US" sz="1200" b="0" i="0" dirty="0">
                <a:effectLst/>
              </a:rPr>
              <a:t> with developmental disorders, autism spectrum disorder, bipolar disorder and traumatic brain injuries due to an increased </a:t>
            </a:r>
            <a:r>
              <a:rPr lang="en-US" sz="1200" dirty="0"/>
              <a:t>risk of being less likely to tolerate</a:t>
            </a:r>
            <a:r>
              <a:rPr lang="en-US" sz="1200" b="0" i="0" dirty="0">
                <a:effectLst/>
              </a:rPr>
              <a:t> the above side effects.</a:t>
            </a:r>
            <a:endParaRPr lang="en-US" sz="1200" kern="100" dirty="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32</a:t>
            </a:fld>
            <a:endParaRPr lang="en-US" dirty="0"/>
          </a:p>
        </p:txBody>
      </p:sp>
    </p:spTree>
    <p:extLst>
      <p:ext uri="{BB962C8B-B14F-4D97-AF65-F5344CB8AC3E}">
        <p14:creationId xmlns:p14="http://schemas.microsoft.com/office/powerpoint/2010/main" val="4260646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SSRI therapy is considered first line pharmacologic treatment for moderate to severe anxiety d/o in combination with CBT. Of the SSRIs, </a:t>
            </a:r>
            <a:r>
              <a:rPr lang="en-US" dirty="0" err="1"/>
              <a:t>fluoxentine</a:t>
            </a:r>
            <a:r>
              <a:rPr lang="en-US" dirty="0"/>
              <a:t> (Prozac), fluvoxamine (Luvox), paroxetine (Paxil), and sertraline (Zoloft) that have the most possible data in the studies, a preferred SSRI has not been identified.</a:t>
            </a:r>
          </a:p>
        </p:txBody>
      </p:sp>
      <p:sp>
        <p:nvSpPr>
          <p:cNvPr id="4" name="Slide Number Placeholder 3"/>
          <p:cNvSpPr>
            <a:spLocks noGrp="1"/>
          </p:cNvSpPr>
          <p:nvPr>
            <p:ph type="sldNum" sz="quarter" idx="5"/>
          </p:nvPr>
        </p:nvSpPr>
        <p:spPr/>
        <p:txBody>
          <a:bodyPr/>
          <a:lstStyle/>
          <a:p>
            <a:fld id="{10895658-EA1F-4910-80AB-4DA76E167475}" type="slidenum">
              <a:rPr lang="en-US" smtClean="0"/>
              <a:t>36</a:t>
            </a:fld>
            <a:endParaRPr lang="en-US" dirty="0"/>
          </a:p>
        </p:txBody>
      </p:sp>
    </p:spTree>
    <p:extLst>
      <p:ext uri="{BB962C8B-B14F-4D97-AF65-F5344CB8AC3E}">
        <p14:creationId xmlns:p14="http://schemas.microsoft.com/office/powerpoint/2010/main" val="101107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often a good idea to discuss if you are using a drug off label and explain that the decision to use it is based upon prudent extrapolation of controlled data from adult studies and from experience in children and adolescents. It is an education decision making process- not a guess- not a formal FDA approval </a:t>
            </a:r>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37</a:t>
            </a:fld>
            <a:endParaRPr lang="en-US" dirty="0"/>
          </a:p>
        </p:txBody>
      </p:sp>
    </p:spTree>
    <p:extLst>
      <p:ext uri="{BB962C8B-B14F-4D97-AF65-F5344CB8AC3E}">
        <p14:creationId xmlns:p14="http://schemas.microsoft.com/office/powerpoint/2010/main" val="2525094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80808"/>
                </a:solidFill>
                <a:effectLst/>
                <a:latin typeface="mayo-sans"/>
              </a:rPr>
              <a:t>too much serotonin causes signs and symptoms that can range from mild (shivering and diarrhea) to severe (muscle rigidity, fever and seizures). Severe serotonin syndrome can cause death if not treated.</a:t>
            </a:r>
          </a:p>
          <a:p>
            <a:pPr algn="l"/>
            <a:r>
              <a:rPr lang="en-US" b="0" i="0" dirty="0">
                <a:solidFill>
                  <a:srgbClr val="080808"/>
                </a:solidFill>
                <a:effectLst/>
                <a:latin typeface="mayo-sans"/>
              </a:rPr>
              <a:t>Serotonin syndrome can occur when you increase the dose of certain medications or start taking a new drug. It's most often caused by combining medications that contain serotonin, such as a migraine medication and an antidepressant. (polypharmacy) Don’t use with MAOIs- refer to recommendations of each SSRI regarding past MAOI use</a:t>
            </a:r>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38</a:t>
            </a:fld>
            <a:endParaRPr lang="en-US" dirty="0"/>
          </a:p>
        </p:txBody>
      </p:sp>
    </p:spTree>
    <p:extLst>
      <p:ext uri="{BB962C8B-B14F-4D97-AF65-F5344CB8AC3E}">
        <p14:creationId xmlns:p14="http://schemas.microsoft.com/office/powerpoint/2010/main" val="759860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Comes in tablets, capsules, and liquid. </a:t>
            </a:r>
            <a:r>
              <a:rPr lang="en-US" sz="1200" dirty="0"/>
              <a:t>consider dividing doses greater than 20 mg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7 </a:t>
            </a:r>
            <a:r>
              <a:rPr lang="en-US" dirty="0" err="1"/>
              <a:t>yr</a:t>
            </a:r>
            <a:r>
              <a:rPr lang="en-US" dirty="0"/>
              <a:t> old started on 5 mg for mixed anxiety and after 2 weeks, was increased to 10 mg as target dose and monitored for response of at least 4 weeks. Another example: 15 </a:t>
            </a:r>
            <a:r>
              <a:rPr lang="en-US" dirty="0" err="1"/>
              <a:t>yr</a:t>
            </a:r>
            <a:r>
              <a:rPr lang="en-US" dirty="0"/>
              <a:t> started at 10 mg daily for generalized anxiety, increased to 20 mg after 2 weeks and monitored for at least 4 weeks and then changing dose as needed </a:t>
            </a:r>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39</a:t>
            </a:fld>
            <a:endParaRPr lang="en-US" dirty="0"/>
          </a:p>
        </p:txBody>
      </p:sp>
    </p:spTree>
    <p:extLst>
      <p:ext uri="{BB962C8B-B14F-4D97-AF65-F5344CB8AC3E}">
        <p14:creationId xmlns:p14="http://schemas.microsoft.com/office/powerpoint/2010/main" val="3466380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Comes in tablets and liquid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40</a:t>
            </a:fld>
            <a:endParaRPr lang="en-US" dirty="0"/>
          </a:p>
        </p:txBody>
      </p:sp>
    </p:spTree>
    <p:extLst>
      <p:ext uri="{BB962C8B-B14F-4D97-AF65-F5344CB8AC3E}">
        <p14:creationId xmlns:p14="http://schemas.microsoft.com/office/powerpoint/2010/main" val="39028247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Comes in tablets, liquid </a:t>
            </a:r>
          </a:p>
          <a:p>
            <a:r>
              <a:rPr lang="en-US" dirty="0"/>
              <a:t>Less actions on CYP450 enzymes . For children, start out at 5 mg daily and for adolescents start out at 10 mg daily. </a:t>
            </a:r>
          </a:p>
        </p:txBody>
      </p:sp>
      <p:sp>
        <p:nvSpPr>
          <p:cNvPr id="4" name="Slide Number Placeholder 3"/>
          <p:cNvSpPr>
            <a:spLocks noGrp="1"/>
          </p:cNvSpPr>
          <p:nvPr>
            <p:ph type="sldNum" sz="quarter" idx="5"/>
          </p:nvPr>
        </p:nvSpPr>
        <p:spPr/>
        <p:txBody>
          <a:bodyPr/>
          <a:lstStyle/>
          <a:p>
            <a:fld id="{10895658-EA1F-4910-80AB-4DA76E167475}" type="slidenum">
              <a:rPr lang="en-US" smtClean="0"/>
              <a:t>42</a:t>
            </a:fld>
            <a:endParaRPr lang="en-US" dirty="0"/>
          </a:p>
        </p:txBody>
      </p:sp>
    </p:spTree>
    <p:extLst>
      <p:ext uri="{BB962C8B-B14F-4D97-AF65-F5344CB8AC3E}">
        <p14:creationId xmlns:p14="http://schemas.microsoft.com/office/powerpoint/2010/main" val="618719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Comes in tablets, disintegrating tablets, liquid </a:t>
            </a:r>
            <a:endParaRPr lang="en-US" sz="1200" dirty="0"/>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43</a:t>
            </a:fld>
            <a:endParaRPr lang="en-US" dirty="0"/>
          </a:p>
        </p:txBody>
      </p:sp>
    </p:spTree>
    <p:extLst>
      <p:ext uri="{BB962C8B-B14F-4D97-AF65-F5344CB8AC3E}">
        <p14:creationId xmlns:p14="http://schemas.microsoft.com/office/powerpoint/2010/main" val="71015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students that I have are very surprised about the amount of behavioral health is involved in pediatrics </a:t>
            </a:r>
          </a:p>
        </p:txBody>
      </p:sp>
      <p:sp>
        <p:nvSpPr>
          <p:cNvPr id="4" name="Slide Number Placeholder 3"/>
          <p:cNvSpPr>
            <a:spLocks noGrp="1"/>
          </p:cNvSpPr>
          <p:nvPr>
            <p:ph type="sldNum" sz="quarter" idx="5"/>
          </p:nvPr>
        </p:nvSpPr>
        <p:spPr/>
        <p:txBody>
          <a:bodyPr/>
          <a:lstStyle/>
          <a:p>
            <a:fld id="{10895658-EA1F-4910-80AB-4DA76E167475}" type="slidenum">
              <a:rPr lang="en-US" smtClean="0"/>
              <a:t>3</a:t>
            </a:fld>
            <a:endParaRPr lang="en-US" dirty="0"/>
          </a:p>
        </p:txBody>
      </p:sp>
    </p:spTree>
    <p:extLst>
      <p:ext uri="{BB962C8B-B14F-4D97-AF65-F5344CB8AC3E}">
        <p14:creationId xmlns:p14="http://schemas.microsoft.com/office/powerpoint/2010/main" val="32177167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44</a:t>
            </a:fld>
            <a:endParaRPr lang="en-US" dirty="0"/>
          </a:p>
        </p:txBody>
      </p:sp>
    </p:spTree>
    <p:extLst>
      <p:ext uri="{BB962C8B-B14F-4D97-AF65-F5344CB8AC3E}">
        <p14:creationId xmlns:p14="http://schemas.microsoft.com/office/powerpoint/2010/main" val="1390345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patients not to break, crush, chew extended-release forms </a:t>
            </a:r>
          </a:p>
        </p:txBody>
      </p:sp>
      <p:sp>
        <p:nvSpPr>
          <p:cNvPr id="4" name="Slide Number Placeholder 3"/>
          <p:cNvSpPr>
            <a:spLocks noGrp="1"/>
          </p:cNvSpPr>
          <p:nvPr>
            <p:ph type="sldNum" sz="quarter" idx="5"/>
          </p:nvPr>
        </p:nvSpPr>
        <p:spPr/>
        <p:txBody>
          <a:bodyPr/>
          <a:lstStyle/>
          <a:p>
            <a:fld id="{10895658-EA1F-4910-80AB-4DA76E167475}" type="slidenum">
              <a:rPr lang="en-US" smtClean="0"/>
              <a:t>46</a:t>
            </a:fld>
            <a:endParaRPr lang="en-US" dirty="0"/>
          </a:p>
        </p:txBody>
      </p:sp>
    </p:spTree>
    <p:extLst>
      <p:ext uri="{BB962C8B-B14F-4D97-AF65-F5344CB8AC3E}">
        <p14:creationId xmlns:p14="http://schemas.microsoft.com/office/powerpoint/2010/main" val="24997293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ask the pharmacist about opening the capsules- not advised with this medication </a:t>
            </a:r>
          </a:p>
        </p:txBody>
      </p:sp>
      <p:sp>
        <p:nvSpPr>
          <p:cNvPr id="4" name="Slide Number Placeholder 3"/>
          <p:cNvSpPr>
            <a:spLocks noGrp="1"/>
          </p:cNvSpPr>
          <p:nvPr>
            <p:ph type="sldNum" sz="quarter" idx="5"/>
          </p:nvPr>
        </p:nvSpPr>
        <p:spPr/>
        <p:txBody>
          <a:bodyPr/>
          <a:lstStyle/>
          <a:p>
            <a:fld id="{10895658-EA1F-4910-80AB-4DA76E167475}" type="slidenum">
              <a:rPr lang="en-US" smtClean="0"/>
              <a:t>47</a:t>
            </a:fld>
            <a:endParaRPr lang="en-US" dirty="0"/>
          </a:p>
        </p:txBody>
      </p:sp>
    </p:spTree>
    <p:extLst>
      <p:ext uri="{BB962C8B-B14F-4D97-AF65-F5344CB8AC3E}">
        <p14:creationId xmlns:p14="http://schemas.microsoft.com/office/powerpoint/2010/main" val="38376591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do not see this used for anxiety and depression much in</a:t>
            </a:r>
            <a:r>
              <a:rPr lang="en-US" baseline="0" dirty="0"/>
              <a:t> pediatrics- mostly see if come from neurology for migraine prevention and GI for cyclic vomiting prevention </a:t>
            </a:r>
            <a:endParaRPr lang="en-US" dirty="0"/>
          </a:p>
        </p:txBody>
      </p:sp>
      <p:sp>
        <p:nvSpPr>
          <p:cNvPr id="4" name="Slide Number Placeholder 3"/>
          <p:cNvSpPr>
            <a:spLocks noGrp="1"/>
          </p:cNvSpPr>
          <p:nvPr>
            <p:ph type="sldNum" sz="quarter" idx="10"/>
          </p:nvPr>
        </p:nvSpPr>
        <p:spPr/>
        <p:txBody>
          <a:bodyPr/>
          <a:lstStyle/>
          <a:p>
            <a:fld id="{10895658-EA1F-4910-80AB-4DA76E167475}" type="slidenum">
              <a:rPr lang="en-US" smtClean="0"/>
              <a:t>48</a:t>
            </a:fld>
            <a:endParaRPr lang="en-US" dirty="0"/>
          </a:p>
        </p:txBody>
      </p:sp>
    </p:spTree>
    <p:extLst>
      <p:ext uri="{BB962C8B-B14F-4D97-AF65-F5344CB8AC3E}">
        <p14:creationId xmlns:p14="http://schemas.microsoft.com/office/powerpoint/2010/main" val="919904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53</a:t>
            </a:fld>
            <a:endParaRPr lang="en-US" dirty="0"/>
          </a:p>
        </p:txBody>
      </p:sp>
    </p:spTree>
    <p:extLst>
      <p:ext uri="{BB962C8B-B14F-4D97-AF65-F5344CB8AC3E}">
        <p14:creationId xmlns:p14="http://schemas.microsoft.com/office/powerpoint/2010/main" val="4159933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in </a:t>
            </a:r>
            <a:r>
              <a:rPr lang="en-US" dirty="0" err="1"/>
              <a:t>peds</a:t>
            </a:r>
            <a:r>
              <a:rPr lang="en-US" dirty="0"/>
              <a:t> – someone might think I’m crazy or I don’t want to take medication for that.</a:t>
            </a:r>
            <a:r>
              <a:rPr lang="en-US" baseline="0" dirty="0"/>
              <a:t> Same has treating any other disease process- explaining and using examples </a:t>
            </a:r>
            <a:endParaRPr lang="en-US" dirty="0"/>
          </a:p>
        </p:txBody>
      </p:sp>
      <p:sp>
        <p:nvSpPr>
          <p:cNvPr id="4" name="Slide Number Placeholder 3"/>
          <p:cNvSpPr>
            <a:spLocks noGrp="1"/>
          </p:cNvSpPr>
          <p:nvPr>
            <p:ph type="sldNum" sz="quarter" idx="10"/>
          </p:nvPr>
        </p:nvSpPr>
        <p:spPr/>
        <p:txBody>
          <a:bodyPr/>
          <a:lstStyle/>
          <a:p>
            <a:fld id="{10895658-EA1F-4910-80AB-4DA76E167475}" type="slidenum">
              <a:rPr lang="en-US" smtClean="0"/>
              <a:t>60</a:t>
            </a:fld>
            <a:endParaRPr lang="en-US" dirty="0"/>
          </a:p>
        </p:txBody>
      </p:sp>
    </p:spTree>
    <p:extLst>
      <p:ext uri="{BB962C8B-B14F-4D97-AF65-F5344CB8AC3E}">
        <p14:creationId xmlns:p14="http://schemas.microsoft.com/office/powerpoint/2010/main" val="4176110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63</a:t>
            </a:fld>
            <a:endParaRPr lang="en-US" dirty="0"/>
          </a:p>
        </p:txBody>
      </p:sp>
    </p:spTree>
    <p:extLst>
      <p:ext uri="{BB962C8B-B14F-4D97-AF65-F5344CB8AC3E}">
        <p14:creationId xmlns:p14="http://schemas.microsoft.com/office/powerpoint/2010/main" val="3607125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4</a:t>
            </a:fld>
            <a:endParaRPr lang="en-US" dirty="0"/>
          </a:p>
        </p:txBody>
      </p:sp>
    </p:spTree>
    <p:extLst>
      <p:ext uri="{BB962C8B-B14F-4D97-AF65-F5344CB8AC3E}">
        <p14:creationId xmlns:p14="http://schemas.microsoft.com/office/powerpoint/2010/main" val="2769560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5</a:t>
            </a:fld>
            <a:endParaRPr lang="en-US" dirty="0"/>
          </a:p>
        </p:txBody>
      </p:sp>
    </p:spTree>
    <p:extLst>
      <p:ext uri="{BB962C8B-B14F-4D97-AF65-F5344CB8AC3E}">
        <p14:creationId xmlns:p14="http://schemas.microsoft.com/office/powerpoint/2010/main" val="1101034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6</a:t>
            </a:fld>
            <a:endParaRPr lang="en-US" dirty="0"/>
          </a:p>
        </p:txBody>
      </p:sp>
    </p:spTree>
    <p:extLst>
      <p:ext uri="{BB962C8B-B14F-4D97-AF65-F5344CB8AC3E}">
        <p14:creationId xmlns:p14="http://schemas.microsoft.com/office/powerpoint/2010/main" val="510226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7</a:t>
            </a:fld>
            <a:endParaRPr lang="en-US" dirty="0"/>
          </a:p>
        </p:txBody>
      </p:sp>
    </p:spTree>
    <p:extLst>
      <p:ext uri="{BB962C8B-B14F-4D97-AF65-F5344CB8AC3E}">
        <p14:creationId xmlns:p14="http://schemas.microsoft.com/office/powerpoint/2010/main" val="1881936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8</a:t>
            </a:fld>
            <a:endParaRPr lang="en-US" dirty="0"/>
          </a:p>
        </p:txBody>
      </p:sp>
    </p:spTree>
    <p:extLst>
      <p:ext uri="{BB962C8B-B14F-4D97-AF65-F5344CB8AC3E}">
        <p14:creationId xmlns:p14="http://schemas.microsoft.com/office/powerpoint/2010/main" val="3423340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Difficulty tolerating uncertainty, find it difficult to stop worrying, preoccupation with academic performance, perfectionism- all or nothing thought process, tend to focus on mistakes and not successes </a:t>
            </a:r>
          </a:p>
        </p:txBody>
      </p:sp>
      <p:sp>
        <p:nvSpPr>
          <p:cNvPr id="4" name="Slide Number Placeholder 3"/>
          <p:cNvSpPr>
            <a:spLocks noGrp="1"/>
          </p:cNvSpPr>
          <p:nvPr>
            <p:ph type="sldNum" sz="quarter" idx="5"/>
          </p:nvPr>
        </p:nvSpPr>
        <p:spPr/>
        <p:txBody>
          <a:bodyPr/>
          <a:lstStyle/>
          <a:p>
            <a:fld id="{10895658-EA1F-4910-80AB-4DA76E167475}" type="slidenum">
              <a:rPr lang="en-US" smtClean="0"/>
              <a:t>10</a:t>
            </a:fld>
            <a:endParaRPr lang="en-US" dirty="0"/>
          </a:p>
        </p:txBody>
      </p:sp>
    </p:spTree>
    <p:extLst>
      <p:ext uri="{BB962C8B-B14F-4D97-AF65-F5344CB8AC3E}">
        <p14:creationId xmlns:p14="http://schemas.microsoft.com/office/powerpoint/2010/main" val="3194263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Used with CBT, Used when anxiety symptoms are interfering with everyday functioning.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29</a:t>
            </a:fld>
            <a:endParaRPr lang="en-US" dirty="0"/>
          </a:p>
        </p:txBody>
      </p:sp>
    </p:spTree>
    <p:extLst>
      <p:ext uri="{BB962C8B-B14F-4D97-AF65-F5344CB8AC3E}">
        <p14:creationId xmlns:p14="http://schemas.microsoft.com/office/powerpoint/2010/main" val="15425153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3.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anchor="ctr"/>
          <a:lstStyle>
            <a:lvl1pPr algn="l">
              <a:defRPr sz="6000" cap="all" baseline="0">
                <a:solidFill>
                  <a:schemeClr val="tx2"/>
                </a:solidFill>
              </a:defRPr>
            </a:lvl1pPr>
          </a:lstStyle>
          <a:p>
            <a:r>
              <a:rPr lang="en-US" dirty="0"/>
              <a:t>Click to add title</a:t>
            </a:r>
          </a:p>
        </p:txBody>
      </p:sp>
    </p:spTree>
    <p:extLst>
      <p:ext uri="{BB962C8B-B14F-4D97-AF65-F5344CB8AC3E}">
        <p14:creationId xmlns:p14="http://schemas.microsoft.com/office/powerpoint/2010/main" val="670392170"/>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anchor="t" anchorCtr="0"/>
          <a:lstStyle>
            <a:lvl1pPr>
              <a:defRPr cap="all" baseline="0">
                <a:solidFill>
                  <a:schemeClr val="accent1"/>
                </a:solidFill>
              </a:defRPr>
            </a:lvl1pPr>
          </a:lstStyle>
          <a:p>
            <a:r>
              <a:rPr lang="en-US" dirty="0"/>
              <a:t>CLICK TO ADD TITLE</a:t>
            </a:r>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en-US" sz="1800" smtClean="0"/>
            </a:lvl1pPr>
            <a:lvl2pPr>
              <a:spcBef>
                <a:spcPts val="0"/>
              </a:spcBef>
              <a:spcAft>
                <a:spcPts val="1200"/>
              </a:spcAft>
              <a:defRPr lang="en-US" sz="1800" smtClean="0"/>
            </a:lvl2pPr>
            <a:lvl3pPr>
              <a:spcBef>
                <a:spcPts val="0"/>
              </a:spcBef>
              <a:spcAft>
                <a:spcPts val="1200"/>
              </a:spcAft>
              <a:defRPr lang="en-US" sz="1800" smtClean="0"/>
            </a:lvl3pPr>
            <a:lvl4pPr>
              <a:spcBef>
                <a:spcPts val="0"/>
              </a:spcBef>
              <a:spcAft>
                <a:spcPts val="1200"/>
              </a:spcAft>
              <a:defRPr lang="en-US" sz="1800" smtClean="0"/>
            </a:lvl4pPr>
            <a:lvl5pPr>
              <a:spcBef>
                <a:spcPts val="0"/>
              </a:spcBef>
              <a:spcAft>
                <a:spcPts val="1200"/>
              </a:spcAft>
              <a:defRPr lang="en-US" sz="1800"/>
            </a:lvl5pPr>
          </a:lstStyle>
          <a:p>
            <a:pPr lvl="0"/>
            <a:r>
              <a:rPr lang="en-US" dirty="0"/>
              <a:t>Click to add text </a:t>
            </a:r>
          </a:p>
          <a:p>
            <a:pPr marL="685800" lvl="1" indent="-228600"/>
            <a:r>
              <a:rPr lang="en-US" dirty="0"/>
              <a:t>Second level</a:t>
            </a:r>
          </a:p>
          <a:p>
            <a:pPr marL="1143000" lvl="2" indent="-228600"/>
            <a:r>
              <a:rPr lang="en-US" dirty="0"/>
              <a:t>Third level</a:t>
            </a:r>
          </a:p>
          <a:p>
            <a:pPr marL="1600200" lvl="3" indent="-228600"/>
            <a:r>
              <a:rPr lang="en-US" dirty="0"/>
              <a:t>Fourth level</a:t>
            </a:r>
          </a:p>
          <a:p>
            <a:pPr marL="2057400" lvl="4" indent="-228600"/>
            <a:r>
              <a:rPr lang="en-US" dirty="0"/>
              <a:t>Fifth level</a:t>
            </a:r>
          </a:p>
        </p:txBody>
      </p:sp>
      <p:sp>
        <p:nvSpPr>
          <p:cNvPr id="8" name="Table Placeholder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a:lstStyle>
            <a:lvl1pPr>
              <a:defRPr/>
            </a:lvl1pPr>
          </a:lstStyle>
          <a:p>
            <a:r>
              <a:rPr lang="en-US" dirty="0"/>
              <a:t>Click icon to insert table</a:t>
            </a:r>
          </a:p>
        </p:txBody>
      </p:sp>
      <p:sp>
        <p:nvSpPr>
          <p:cNvPr id="3" name="Date Placeholder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8189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r>
              <a:rPr lang="en-US"/>
              <a:t>12/11/2023</a:t>
            </a:r>
            <a:endParaRPr lang="en-US" dirty="0"/>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r>
              <a:rPr lang="en-US"/>
              <a:t>Presentation title</a:t>
            </a:r>
            <a:endParaRPr lang="en-US" dirty="0"/>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anchor="t" anchorCtr="0"/>
          <a:lstStyle>
            <a:lvl1pPr>
              <a:defRPr cap="all" baseline="0">
                <a:solidFill>
                  <a:schemeClr val="accent1"/>
                </a:solidFill>
              </a:defRPr>
            </a:lvl1pPr>
          </a:lstStyle>
          <a:p>
            <a:r>
              <a:rPr lang="en-US" dirty="0"/>
              <a:t>CLICK TO ADD TITLE</a:t>
            </a:r>
          </a:p>
        </p:txBody>
      </p:sp>
      <p:sp>
        <p:nvSpPr>
          <p:cNvPr id="5" name="Table Placeholder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a:lstStyle>
            <a:lvl1pPr>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t>Click icon to insert table</a:t>
            </a:r>
          </a:p>
          <a:p>
            <a:endParaRPr lang="en-US" dirty="0"/>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ontent 2">
    <p:bg>
      <p:bgPr>
        <a:solidFill>
          <a:schemeClr val="accent2"/>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1C2927-0A13-DC57-A83B-B8DB787A48CF}"/>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5900245" y="544285"/>
            <a:ext cx="5528217" cy="2685383"/>
          </a:xfrm>
        </p:spPr>
        <p:txBody>
          <a:bodyPr anchor="b">
            <a:normAutofit/>
          </a:bodyPr>
          <a:lstStyle>
            <a:lvl1pPr algn="l">
              <a:defRPr sz="44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5896340" y="3423773"/>
            <a:ext cx="5528217" cy="2029969"/>
          </a:xfrm>
        </p:spPr>
        <p:txBody>
          <a:bodyPr>
            <a:normAutofit/>
          </a:bodyPr>
          <a:lstStyle>
            <a:lvl1pPr marL="0" indent="0" algn="l">
              <a:lnSpc>
                <a:spcPct val="150000"/>
              </a:lnSpc>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3">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anchor="b" anchorCtr="0"/>
          <a:lstStyle>
            <a:lvl1pPr>
              <a:defRPr cap="all" baseline="0">
                <a:solidFill>
                  <a:schemeClr val="accent1"/>
                </a:solidFill>
              </a:defRPr>
            </a:lvl1pPr>
          </a:lstStyle>
          <a:p>
            <a:r>
              <a:rPr lang="en-US" dirty="0"/>
              <a:t>CLICK TO ADD TITLE</a:t>
            </a:r>
          </a:p>
        </p:txBody>
      </p:sp>
      <p:sp>
        <p:nvSpPr>
          <p:cNvPr id="7" name="Content Placeholder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a:normAutofit/>
          </a:bodyPr>
          <a:lstStyle>
            <a:lvl1pPr marL="0" indent="0">
              <a:lnSpc>
                <a:spcPct val="150000"/>
              </a:lnSpc>
              <a:spcBef>
                <a:spcPts val="0"/>
              </a:spcBef>
              <a:spcAft>
                <a:spcPts val="0"/>
              </a:spcAft>
              <a:buFont typeface="Arial" panose="020B0604020202020204" pitchFamily="34" charset="0"/>
              <a:buNone/>
              <a:defRPr sz="24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userDrawn="1"/>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Footer Placeholder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a:lstStyle>
            <a:lvl1pPr>
              <a:defRPr>
                <a:solidFill>
                  <a:schemeClr val="tx1"/>
                </a:solidFill>
              </a:defRPr>
            </a:lvl1pPr>
          </a:lstStyle>
          <a:p>
            <a:r>
              <a:rPr lang="en-US"/>
              <a:t>Presentation title</a:t>
            </a:r>
            <a:endParaRPr lang="en-US" dirty="0"/>
          </a:p>
        </p:txBody>
      </p:sp>
      <p:sp>
        <p:nvSpPr>
          <p:cNvPr id="5" name="Slide Number Placeholder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
        <p:nvSpPr>
          <p:cNvPr id="6" name="Date Placeholder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a:lstStyle>
            <a:lvl1pPr>
              <a:defRPr>
                <a:solidFill>
                  <a:schemeClr val="tx1"/>
                </a:solidFill>
              </a:defRPr>
            </a:lvl1pPr>
          </a:lstStyle>
          <a:p>
            <a:r>
              <a:rPr lang="en-US"/>
              <a:t>12/11/2023</a:t>
            </a:r>
            <a:endParaRPr lang="en-US"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icture">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anchor="ctr">
            <a:normAutofit/>
          </a:bodyPr>
          <a:lstStyle>
            <a:lvl1pPr algn="l">
              <a:defRPr sz="4800" cap="all" baseline="0">
                <a:solidFill>
                  <a:schemeClr val="tx2"/>
                </a:solidFill>
              </a:defRPr>
            </a:lvl1pPr>
          </a:lstStyle>
          <a:p>
            <a:r>
              <a:rPr lang="en-US" dirty="0"/>
              <a:t>Click to add title</a:t>
            </a:r>
          </a:p>
        </p:txBody>
      </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algn="ctr">
              <a:defRPr sz="2000">
                <a:solidFill>
                  <a:schemeClr val="bg1"/>
                </a:solidFill>
              </a:defRPr>
            </a:lvl1pPr>
          </a:lstStyle>
          <a:p>
            <a:r>
              <a:rPr lang="en-US" dirty="0"/>
              <a:t>Click icon to insert picture</a:t>
            </a:r>
          </a:p>
        </p:txBody>
      </p:sp>
      <p:grpSp>
        <p:nvGrpSpPr>
          <p:cNvPr id="4" name="Group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userDrawn="1"/>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and white striped pattern&#10;&#10;Description automatically generated with low confidence">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1506966382"/>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title + Picture ">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4" name="Group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userDrawn="1"/>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Group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Group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Group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Group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Group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Group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Group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marL="0" indent="0" algn="ctr">
              <a:buNone/>
              <a:defRPr sz="2000">
                <a:solidFill>
                  <a:schemeClr val="bg1"/>
                </a:solidFill>
              </a:defRPr>
            </a:lvl1pPr>
          </a:lstStyle>
          <a:p>
            <a:r>
              <a:rPr lang="en-US" dirty="0"/>
              <a:t>Click icon to insert picture</a:t>
            </a:r>
          </a:p>
        </p:txBody>
      </p:sp>
    </p:spTree>
    <p:extLst>
      <p:ext uri="{BB962C8B-B14F-4D97-AF65-F5344CB8AC3E}">
        <p14:creationId xmlns:p14="http://schemas.microsoft.com/office/powerpoint/2010/main" val="17235676"/>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userDrawn="1"/>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a:lstStyle>
            <a:lvl1pPr>
              <a:defRPr>
                <a:solidFill>
                  <a:schemeClr val="bg1"/>
                </a:solidFill>
              </a:defRPr>
            </a:lvl1pPr>
          </a:lstStyle>
          <a:p>
            <a:r>
              <a:rPr lang="en-US"/>
              <a:t>12/11/2023</a:t>
            </a:r>
            <a:endParaRPr lang="en-US" dirty="0"/>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r>
              <a:rPr lang="en-US"/>
              <a:t>Presentation title</a:t>
            </a:r>
            <a:endParaRPr lang="en-US" dirty="0"/>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4" name="Content Placeholder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a:normAutofit/>
          </a:bodyPr>
          <a:lstStyle>
            <a:lvl1pPr marL="0" indent="0">
              <a:lnSpc>
                <a:spcPts val="2000"/>
              </a:lnSpc>
              <a:buFont typeface="Arial" panose="020B0604020202020204" pitchFamily="34" charset="0"/>
              <a:buNone/>
              <a:defRPr sz="1800">
                <a:solidFill>
                  <a:schemeClr val="bg1"/>
                </a:solidFill>
              </a:defRPr>
            </a:lvl1pPr>
            <a:lvl2pPr marL="457200">
              <a:lnSpc>
                <a:spcPts val="2000"/>
              </a:lnSpc>
              <a:defRPr sz="1800">
                <a:solidFill>
                  <a:schemeClr val="bg1"/>
                </a:solidFill>
              </a:defRPr>
            </a:lvl2pPr>
            <a:lvl3pPr marL="914400">
              <a:lnSpc>
                <a:spcPts val="2000"/>
              </a:lnSpc>
              <a:defRPr sz="1800">
                <a:solidFill>
                  <a:schemeClr val="bg1"/>
                </a:solidFill>
              </a:defRPr>
            </a:lvl3pPr>
            <a:lvl4pPr marL="1371600">
              <a:lnSpc>
                <a:spcPts val="2000"/>
              </a:lnSpc>
              <a:defRPr sz="1800">
                <a:solidFill>
                  <a:schemeClr val="bg1"/>
                </a:solidFill>
              </a:defRPr>
            </a:lvl4pPr>
            <a:lvl5pPr marL="1828800">
              <a:lnSpc>
                <a:spcPts val="2000"/>
              </a:lnSpc>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Subtitle">
    <p:bg>
      <p:bgPr>
        <a:solidFill>
          <a:schemeClr val="accent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userDrawn="1"/>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a:lstStyle>
            <a:lvl1pPr>
              <a:defRPr>
                <a:solidFill>
                  <a:schemeClr val="bg1"/>
                </a:solidFill>
              </a:defRPr>
            </a:lvl1pPr>
          </a:lstStyle>
          <a:p>
            <a:r>
              <a:rPr lang="en-US"/>
              <a:t>12/11/2023</a:t>
            </a:r>
            <a:endParaRPr lang="en-US" dirty="0"/>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r>
              <a:rPr lang="en-US"/>
              <a:t>Presentation title</a:t>
            </a:r>
            <a:endParaRPr lang="en-US" dirty="0"/>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881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Pictur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anchor="t" anchorCtr="0"/>
          <a:lstStyle>
            <a:lvl1pPr>
              <a:defRPr cap="all" baseline="0">
                <a:solidFill>
                  <a:schemeClr val="tx2"/>
                </a:solidFill>
              </a:defRPr>
            </a:lvl1pPr>
          </a:lstStyle>
          <a:p>
            <a:r>
              <a:rPr lang="en-US" dirty="0"/>
              <a:t>CLICK TO ADD TITLE</a:t>
            </a:r>
          </a:p>
        </p:txBody>
      </p:sp>
      <p:sp>
        <p:nvSpPr>
          <p:cNvPr id="27" name="Picture Placeholder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a:noAutofit/>
          </a:bodyPr>
          <a:lstStyle>
            <a:lvl1pPr marL="0" indent="0" algn="l">
              <a:buNone/>
              <a:defRPr sz="2000">
                <a:solidFill>
                  <a:schemeClr val="bg1"/>
                </a:solidFill>
              </a:defRPr>
            </a:lvl1pPr>
          </a:lstStyle>
          <a:p>
            <a:r>
              <a:rPr lang="en-US" dirty="0"/>
              <a:t>Click icon to insert picture</a:t>
            </a:r>
          </a:p>
        </p:txBody>
      </p:sp>
      <p:sp>
        <p:nvSpPr>
          <p:cNvPr id="34" name="Rectangle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userDrawn="1"/>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Content Placeholder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a:normAutofit/>
          </a:bodyPr>
          <a:lstStyle>
            <a:lvl1pPr marL="285750" indent="-285750">
              <a:lnSpc>
                <a:spcPts val="2000"/>
              </a:lnSpc>
              <a:buFont typeface="Arial" panose="020B0604020202020204" pitchFamily="34" charset="0"/>
              <a:buChar char="•"/>
              <a:defRPr sz="1800">
                <a:solidFill>
                  <a:schemeClr val="tx2"/>
                </a:solidFill>
              </a:defRPr>
            </a:lvl1pPr>
            <a:lvl2pPr marL="685800">
              <a:lnSpc>
                <a:spcPts val="2000"/>
              </a:lnSpc>
              <a:defRPr sz="1800">
                <a:solidFill>
                  <a:schemeClr val="tx2"/>
                </a:solidFill>
              </a:defRPr>
            </a:lvl2pPr>
            <a:lvl3pPr marL="1143000">
              <a:lnSpc>
                <a:spcPts val="2000"/>
              </a:lnSpc>
              <a:defRPr sz="1800">
                <a:solidFill>
                  <a:schemeClr val="tx2"/>
                </a:solidFill>
              </a:defRPr>
            </a:lvl3pPr>
            <a:lvl4pPr marL="1600200">
              <a:lnSpc>
                <a:spcPts val="2000"/>
              </a:lnSpc>
              <a:defRPr sz="1800">
                <a:solidFill>
                  <a:schemeClr val="tx2"/>
                </a:solidFill>
              </a:defRPr>
            </a:lvl4pPr>
            <a:lvl5pPr marL="2057400">
              <a:lnSpc>
                <a:spcPts val="2000"/>
              </a:lnSpc>
              <a:defRPr sz="1800">
                <a:solidFill>
                  <a:schemeClr val="tx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a:lstStyle>
            <a:lvl1pPr>
              <a:defRPr>
                <a:solidFill>
                  <a:schemeClr val="bg1"/>
                </a:solidFill>
              </a:defRPr>
            </a:lvl1pPr>
          </a:lstStyle>
          <a:p>
            <a:r>
              <a:rPr lang="en-US"/>
              <a:t>12/11/2023</a:t>
            </a:r>
            <a:endParaRPr lang="en-US" dirty="0"/>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a:lstStyle>
            <a:lvl1pPr>
              <a:defRPr>
                <a:solidFill>
                  <a:schemeClr val="bg1"/>
                </a:solidFill>
              </a:defRPr>
            </a:lvl1pPr>
          </a:lstStyle>
          <a:p>
            <a:r>
              <a:rPr lang="en-US"/>
              <a:t>Presentation title</a:t>
            </a:r>
            <a:endParaRPr lang="en-US" dirty="0"/>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grpSp>
        <p:nvGrpSpPr>
          <p:cNvPr id="9" name="Group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6" name="Graphic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Rectangle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userDrawn="1"/>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762000" y="365125"/>
            <a:ext cx="10668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762000" y="1825625"/>
            <a:ext cx="106680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762000" y="6356350"/>
            <a:ext cx="28194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12/11/2023</a:t>
            </a:r>
            <a:endParaRPr lang="en-US" dirty="0"/>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819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700" r:id="rId1"/>
    <p:sldLayoutId id="2147483666" r:id="rId2"/>
    <p:sldLayoutId id="2147483704" r:id="rId3"/>
    <p:sldLayoutId id="2147483702" r:id="rId4"/>
    <p:sldLayoutId id="2147483678" r:id="rId5"/>
    <p:sldLayoutId id="2147483681" r:id="rId6"/>
    <p:sldLayoutId id="2147483696" r:id="rId7"/>
    <p:sldLayoutId id="2147483691" r:id="rId8"/>
    <p:sldLayoutId id="2147483677" r:id="rId9"/>
    <p:sldLayoutId id="2147483699" r:id="rId10"/>
    <p:sldLayoutId id="2147483685" r:id="rId11"/>
    <p:sldLayoutId id="2147483676" r:id="rId12"/>
    <p:sldLayoutId id="2147483649" r:id="rId13"/>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adaa.org/sites/default/files/GAD-7_Anxiety-updated_0.pdf" TargetMode="External"/><Relationship Id="rId2" Type="http://schemas.openxmlformats.org/officeDocument/2006/relationships/hyperlink" Target="https://www.brightfutures.org/mentalhealth/pdf/professionals/ped_sympton_chklst.pdf" TargetMode="External"/><Relationship Id="rId1" Type="http://schemas.openxmlformats.org/officeDocument/2006/relationships/slideLayout" Target="../slideLayouts/slideLayout5.xml"/><Relationship Id="rId4" Type="http://schemas.openxmlformats.org/officeDocument/2006/relationships/hyperlink" Target="https://www.shared-care.ca/files/SCARED_Child_Updated_June_2015.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hyperlink" Target="https://www.cdc.gov/childrensmentalhealth/features/anxiety-depression-children.html" TargetMode="Externa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5900245" y="130628"/>
            <a:ext cx="5528217" cy="5040085"/>
          </a:xfrm>
        </p:spPr>
        <p:txBody>
          <a:bodyPr anchor="b">
            <a:normAutofit/>
          </a:bodyPr>
          <a:lstStyle/>
          <a:p>
            <a:r>
              <a:rPr lang="en-US" sz="4000" dirty="0"/>
              <a:t>Anxiety in the pediatric population</a:t>
            </a:r>
            <a:r>
              <a:rPr lang="en-US" sz="3100" dirty="0"/>
              <a:t>:</a:t>
            </a:r>
            <a:r>
              <a:rPr lang="en-US" sz="2400" dirty="0"/>
              <a:t> </a:t>
            </a:r>
            <a:r>
              <a:rPr lang="en-US" sz="3100" dirty="0"/>
              <a:t>The importance of screening, diagnosis, and management </a:t>
            </a:r>
            <a:br>
              <a:rPr lang="en-US" sz="3100" dirty="0"/>
            </a:br>
            <a:br>
              <a:rPr lang="en-US" sz="3100" dirty="0"/>
            </a:br>
            <a:r>
              <a:rPr lang="en-US" sz="2000" dirty="0"/>
              <a:t>Kimberly Stapleton, </a:t>
            </a:r>
            <a:r>
              <a:rPr lang="en-US" sz="2000" dirty="0" err="1"/>
              <a:t>aprn</a:t>
            </a:r>
            <a:r>
              <a:rPr lang="en-US" sz="2000" dirty="0"/>
              <a:t>, </a:t>
            </a:r>
            <a:r>
              <a:rPr lang="en-US" sz="2000" dirty="0" err="1"/>
              <a:t>cpnp</a:t>
            </a:r>
            <a:r>
              <a:rPr lang="en-US" sz="2000" dirty="0"/>
              <a:t>  </a:t>
            </a:r>
          </a:p>
        </p:txBody>
      </p:sp>
      <p:sp>
        <p:nvSpPr>
          <p:cNvPr id="7" name="Subtitle 2">
            <a:extLst>
              <a:ext uri="{FF2B5EF4-FFF2-40B4-BE49-F238E27FC236}">
                <a16:creationId xmlns:a16="http://schemas.microsoft.com/office/drawing/2014/main" id="{A690083A-C902-0F08-DB14-4126E544F561}"/>
              </a:ext>
            </a:extLst>
          </p:cNvPr>
          <p:cNvSpPr>
            <a:spLocks noGrp="1"/>
          </p:cNvSpPr>
          <p:nvPr>
            <p:ph type="subTitle" idx="1"/>
          </p:nvPr>
        </p:nvSpPr>
        <p:spPr>
          <a:xfrm>
            <a:off x="5896340" y="3423773"/>
            <a:ext cx="5528217" cy="2029969"/>
          </a:xfrm>
        </p:spPr>
        <p:txBody>
          <a:bodyPr>
            <a:normAutofit/>
          </a:bodyPr>
          <a:lstStyle/>
          <a:p>
            <a:endParaRPr lang="en-US" dirty="0"/>
          </a:p>
          <a:p>
            <a:endParaRPr lang="en-US" dirty="0"/>
          </a:p>
          <a:p>
            <a:endParaRPr lang="en-US" dirty="0"/>
          </a:p>
        </p:txBody>
      </p:sp>
      <p:sp>
        <p:nvSpPr>
          <p:cNvPr id="9" name="Slide Number Placeholder 3" hidden="1">
            <a:extLst>
              <a:ext uri="{FF2B5EF4-FFF2-40B4-BE49-F238E27FC236}">
                <a16:creationId xmlns:a16="http://schemas.microsoft.com/office/drawing/2014/main" id="{A6E4868D-C98E-A45D-1976-641EEE278AE3}"/>
              </a:ext>
            </a:extLst>
          </p:cNvPr>
          <p:cNvSpPr>
            <a:spLocks noGrp="1"/>
          </p:cNvSpPr>
          <p:nvPr>
            <p:ph type="sldNum" sz="quarter" idx="4294967295"/>
          </p:nvPr>
        </p:nvSpPr>
        <p:spPr>
          <a:xfrm>
            <a:off x="11123295" y="6352847"/>
            <a:ext cx="457200" cy="365125"/>
          </a:xfrm>
        </p:spPr>
        <p:txBody>
          <a:bodyPr/>
          <a:lstStyle/>
          <a:p>
            <a:pPr>
              <a:spcAft>
                <a:spcPts val="600"/>
              </a:spcAft>
            </a:pPr>
            <a:fld id="{B5CEABB6-07DC-46E8-9B57-56EC44A396E5}" type="slidenum">
              <a:rPr lang="en-US" smtClean="0"/>
              <a:pPr>
                <a:spcAft>
                  <a:spcPts val="600"/>
                </a:spcAft>
              </a:pPr>
              <a:t>1</a:t>
            </a:fld>
            <a:endParaRPr lang="en-US"/>
          </a:p>
        </p:txBody>
      </p:sp>
      <p:sp>
        <p:nvSpPr>
          <p:cNvPr id="16" name="Slide Number Placeholder 2" hidden="1">
            <a:extLst>
              <a:ext uri="{FF2B5EF4-FFF2-40B4-BE49-F238E27FC236}">
                <a16:creationId xmlns:a16="http://schemas.microsoft.com/office/drawing/2014/main" id="{EF2E9D1B-6263-5CEB-BACB-8299E3C1525A}"/>
              </a:ext>
            </a:extLst>
          </p:cNvPr>
          <p:cNvSpPr>
            <a:spLocks noGrp="1"/>
          </p:cNvSpPr>
          <p:nvPr>
            <p:ph type="sldNum" sz="quarter" idx="4294967295"/>
          </p:nvPr>
        </p:nvSpPr>
        <p:spPr>
          <a:xfrm>
            <a:off x="11274091" y="6355080"/>
            <a:ext cx="457200" cy="365125"/>
          </a:xfrm>
        </p:spPr>
        <p:txBody>
          <a:bodyPr/>
          <a:lstStyle/>
          <a:p>
            <a:pPr>
              <a:spcAft>
                <a:spcPts val="600"/>
              </a:spcAft>
            </a:pPr>
            <a:fld id="{B5CEABB6-07DC-46E8-9B57-56EC44A396E5}" type="slidenum">
              <a:rPr lang="en-US" smtClean="0"/>
              <a:pPr>
                <a:spcAft>
                  <a:spcPts val="600"/>
                </a:spcAft>
              </a:pPr>
              <a:t>1</a:t>
            </a:fld>
            <a:endParaRPr lang="en-US"/>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65B59-8C4F-EBC1-2A58-1148677AE7D0}"/>
              </a:ext>
            </a:extLst>
          </p:cNvPr>
          <p:cNvSpPr>
            <a:spLocks noGrp="1"/>
          </p:cNvSpPr>
          <p:nvPr>
            <p:ph type="title"/>
          </p:nvPr>
        </p:nvSpPr>
        <p:spPr>
          <a:xfrm>
            <a:off x="762001" y="896112"/>
            <a:ext cx="6589150" cy="1281031"/>
          </a:xfrm>
        </p:spPr>
        <p:txBody>
          <a:bodyPr>
            <a:normAutofit/>
          </a:bodyPr>
          <a:lstStyle/>
          <a:p>
            <a:r>
              <a:rPr lang="en-US" sz="4000" dirty="0"/>
              <a:t>Generalized Anxiety Disorder </a:t>
            </a:r>
          </a:p>
        </p:txBody>
      </p:sp>
      <p:sp>
        <p:nvSpPr>
          <p:cNvPr id="3" name="Slide Number Placeholder 2">
            <a:extLst>
              <a:ext uri="{FF2B5EF4-FFF2-40B4-BE49-F238E27FC236}">
                <a16:creationId xmlns:a16="http://schemas.microsoft.com/office/drawing/2014/main" id="{9415AAB1-143C-C7B0-AB61-84C537C612A7}"/>
              </a:ext>
            </a:extLst>
          </p:cNvPr>
          <p:cNvSpPr>
            <a:spLocks noGrp="1"/>
          </p:cNvSpPr>
          <p:nvPr>
            <p:ph type="sldNum" sz="quarter" idx="12"/>
          </p:nvPr>
        </p:nvSpPr>
        <p:spPr/>
        <p:txBody>
          <a:bodyPr/>
          <a:lstStyle/>
          <a:p>
            <a:fld id="{B5CEABB6-07DC-46E8-9B57-56EC44A396E5}" type="slidenum">
              <a:rPr lang="en-US" smtClean="0"/>
              <a:pPr/>
              <a:t>10</a:t>
            </a:fld>
            <a:endParaRPr lang="en-US" dirty="0"/>
          </a:p>
        </p:txBody>
      </p:sp>
      <p:sp>
        <p:nvSpPr>
          <p:cNvPr id="4" name="Content Placeholder 3">
            <a:extLst>
              <a:ext uri="{FF2B5EF4-FFF2-40B4-BE49-F238E27FC236}">
                <a16:creationId xmlns:a16="http://schemas.microsoft.com/office/drawing/2014/main" id="{E36D505B-CB82-5A50-E671-B9778BE73CFA}"/>
              </a:ext>
            </a:extLst>
          </p:cNvPr>
          <p:cNvSpPr>
            <a:spLocks noGrp="1"/>
          </p:cNvSpPr>
          <p:nvPr>
            <p:ph sz="half" idx="14"/>
          </p:nvPr>
        </p:nvSpPr>
        <p:spPr>
          <a:xfrm>
            <a:off x="762001" y="2318657"/>
            <a:ext cx="6597372" cy="4401548"/>
          </a:xfrm>
        </p:spPr>
        <p:txBody>
          <a:bodyPr>
            <a:normAutofit/>
          </a:bodyPr>
          <a:lstStyle/>
          <a:p>
            <a:pPr marL="285750" indent="-285750">
              <a:buFont typeface="Arial" panose="020B0604020202020204" pitchFamily="34" charset="0"/>
              <a:buChar char="•"/>
            </a:pPr>
            <a:r>
              <a:rPr lang="en-US" sz="1800" dirty="0"/>
              <a:t>Associated with persistent and excessive worry</a:t>
            </a:r>
          </a:p>
          <a:p>
            <a:pPr marL="285750" indent="-285750">
              <a:buFont typeface="Arial" panose="020B0604020202020204" pitchFamily="34" charset="0"/>
              <a:buChar char="•"/>
            </a:pPr>
            <a:r>
              <a:rPr lang="en-US" sz="1800" dirty="0"/>
              <a:t>Not focused on a specific topic or situation</a:t>
            </a:r>
          </a:p>
          <a:p>
            <a:pPr marL="285750" indent="-285750">
              <a:buFont typeface="Arial" panose="020B0604020202020204" pitchFamily="34" charset="0"/>
              <a:buChar char="•"/>
            </a:pPr>
            <a:r>
              <a:rPr lang="en-US" sz="1800" dirty="0"/>
              <a:t>Often worry more about personal safety/health or the safety/health of other family members</a:t>
            </a:r>
          </a:p>
          <a:p>
            <a:pPr marL="285750" indent="-285750">
              <a:buFont typeface="Arial" panose="020B0604020202020204" pitchFamily="34" charset="0"/>
              <a:buChar char="•"/>
            </a:pPr>
            <a:r>
              <a:rPr lang="en-US" sz="1800" dirty="0"/>
              <a:t>Worry more intensely than other children in the same situation </a:t>
            </a:r>
          </a:p>
          <a:p>
            <a:pPr marL="285750" indent="-285750">
              <a:buFont typeface="Arial" panose="020B0604020202020204" pitchFamily="34" charset="0"/>
              <a:buChar char="•"/>
            </a:pPr>
            <a:r>
              <a:rPr lang="en-US" sz="1800" dirty="0"/>
              <a:t>Diagnostic criteria: excessive and uncontrollable worry about multiple issues with at least one somatic complaint present for a least 6 months </a:t>
            </a:r>
          </a:p>
          <a:p>
            <a:pPr marL="285750" indent="-285750">
              <a:buFont typeface="Arial" panose="020B0604020202020204" pitchFamily="34" charset="0"/>
              <a:buChar char="•"/>
            </a:pPr>
            <a:r>
              <a:rPr lang="en-US" sz="1800" dirty="0"/>
              <a:t>Child will often worry that he/she has done something wrong and that will result in negative outcomes</a:t>
            </a:r>
          </a:p>
          <a:p>
            <a:endParaRPr lang="en-US" dirty="0"/>
          </a:p>
        </p:txBody>
      </p:sp>
    </p:spTree>
    <p:extLst>
      <p:ext uri="{BB962C8B-B14F-4D97-AF65-F5344CB8AC3E}">
        <p14:creationId xmlns:p14="http://schemas.microsoft.com/office/powerpoint/2010/main" val="118751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5D14A-B7A4-78EB-2379-D7B30F69A613}"/>
              </a:ext>
            </a:extLst>
          </p:cNvPr>
          <p:cNvSpPr>
            <a:spLocks noGrp="1"/>
          </p:cNvSpPr>
          <p:nvPr>
            <p:ph type="title"/>
          </p:nvPr>
        </p:nvSpPr>
        <p:spPr>
          <a:xfrm>
            <a:off x="762001" y="896112"/>
            <a:ext cx="6589150" cy="1270145"/>
          </a:xfrm>
        </p:spPr>
        <p:txBody>
          <a:bodyPr>
            <a:normAutofit/>
          </a:bodyPr>
          <a:lstStyle/>
          <a:p>
            <a:r>
              <a:rPr lang="en-US" sz="4000" dirty="0"/>
              <a:t>Separation Anxiety disorder</a:t>
            </a:r>
          </a:p>
        </p:txBody>
      </p:sp>
      <p:sp>
        <p:nvSpPr>
          <p:cNvPr id="3" name="Slide Number Placeholder 2">
            <a:extLst>
              <a:ext uri="{FF2B5EF4-FFF2-40B4-BE49-F238E27FC236}">
                <a16:creationId xmlns:a16="http://schemas.microsoft.com/office/drawing/2014/main" id="{1307DB1D-F916-4045-3821-C506CBE38570}"/>
              </a:ext>
            </a:extLst>
          </p:cNvPr>
          <p:cNvSpPr>
            <a:spLocks noGrp="1"/>
          </p:cNvSpPr>
          <p:nvPr>
            <p:ph type="sldNum" sz="quarter" idx="12"/>
          </p:nvPr>
        </p:nvSpPr>
        <p:spPr/>
        <p:txBody>
          <a:bodyPr/>
          <a:lstStyle/>
          <a:p>
            <a:fld id="{B5CEABB6-07DC-46E8-9B57-56EC44A396E5}" type="slidenum">
              <a:rPr lang="en-US" smtClean="0"/>
              <a:pPr/>
              <a:t>11</a:t>
            </a:fld>
            <a:endParaRPr lang="en-US" dirty="0"/>
          </a:p>
        </p:txBody>
      </p:sp>
      <p:sp>
        <p:nvSpPr>
          <p:cNvPr id="4" name="Content Placeholder 3">
            <a:extLst>
              <a:ext uri="{FF2B5EF4-FFF2-40B4-BE49-F238E27FC236}">
                <a16:creationId xmlns:a16="http://schemas.microsoft.com/office/drawing/2014/main" id="{C98C2519-CFA5-DD9D-587E-CCCC6A4E0452}"/>
              </a:ext>
            </a:extLst>
          </p:cNvPr>
          <p:cNvSpPr>
            <a:spLocks noGrp="1"/>
          </p:cNvSpPr>
          <p:nvPr>
            <p:ph sz="half" idx="14"/>
          </p:nvPr>
        </p:nvSpPr>
        <p:spPr>
          <a:xfrm>
            <a:off x="762001" y="2166257"/>
            <a:ext cx="6597372" cy="4343400"/>
          </a:xfrm>
        </p:spPr>
        <p:txBody>
          <a:bodyPr>
            <a:normAutofit/>
          </a:bodyPr>
          <a:lstStyle/>
          <a:p>
            <a:pPr marL="285750" indent="-285750">
              <a:buFont typeface="Arial" panose="020B0604020202020204" pitchFamily="34" charset="0"/>
              <a:buChar char="•"/>
            </a:pPr>
            <a:r>
              <a:rPr lang="en-US" dirty="0"/>
              <a:t>Defined as developmentally inappropriate and excessive anxiety concerning separation from home or from those to whom the child is attached</a:t>
            </a:r>
          </a:p>
          <a:p>
            <a:pPr marL="285750" indent="-285750">
              <a:buFont typeface="Arial" panose="020B0604020202020204" pitchFamily="34" charset="0"/>
              <a:buChar char="•"/>
            </a:pPr>
            <a:r>
              <a:rPr lang="en-US" dirty="0"/>
              <a:t>Present for at least 4 weeks</a:t>
            </a:r>
          </a:p>
          <a:p>
            <a:pPr marL="285750" indent="-285750">
              <a:buFont typeface="Arial" panose="020B0604020202020204" pitchFamily="34" charset="0"/>
              <a:buChar char="•"/>
            </a:pPr>
            <a:r>
              <a:rPr lang="en-US" dirty="0"/>
              <a:t>Often will refuse to go to school</a:t>
            </a:r>
          </a:p>
          <a:p>
            <a:pPr marL="285750" indent="-285750">
              <a:buFont typeface="Arial" panose="020B0604020202020204" pitchFamily="34" charset="0"/>
              <a:buChar char="•"/>
            </a:pPr>
            <a:r>
              <a:rPr lang="en-US" dirty="0"/>
              <a:t>Will experience somatic symptoms when separated such as headaches and stomachaches </a:t>
            </a:r>
          </a:p>
          <a:p>
            <a:pPr marL="285750" indent="-285750">
              <a:buFont typeface="Arial" panose="020B0604020202020204" pitchFamily="34" charset="0"/>
              <a:buChar char="•"/>
            </a:pPr>
            <a:r>
              <a:rPr lang="en-US" dirty="0"/>
              <a:t>Associated with feelings of not being safe outside of the home and away from the person/persons they are attached to </a:t>
            </a:r>
          </a:p>
          <a:p>
            <a:pPr marL="285750" indent="-285750">
              <a:buFont typeface="Arial" panose="020B0604020202020204" pitchFamily="34" charset="0"/>
              <a:buChar char="•"/>
            </a:pPr>
            <a:r>
              <a:rPr lang="en-US" dirty="0"/>
              <a:t>Often fear illness or harm of themselves and family when separated </a:t>
            </a:r>
          </a:p>
          <a:p>
            <a:endParaRPr lang="en-US" dirty="0"/>
          </a:p>
        </p:txBody>
      </p:sp>
    </p:spTree>
    <p:extLst>
      <p:ext uri="{BB962C8B-B14F-4D97-AF65-F5344CB8AC3E}">
        <p14:creationId xmlns:p14="http://schemas.microsoft.com/office/powerpoint/2010/main" val="2282899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9E244-6E1F-DBD5-4AF3-022EC95BE40F}"/>
              </a:ext>
            </a:extLst>
          </p:cNvPr>
          <p:cNvSpPr>
            <a:spLocks noGrp="1"/>
          </p:cNvSpPr>
          <p:nvPr>
            <p:ph type="title"/>
          </p:nvPr>
        </p:nvSpPr>
        <p:spPr>
          <a:xfrm>
            <a:off x="762001" y="896112"/>
            <a:ext cx="6589150" cy="1128631"/>
          </a:xfrm>
        </p:spPr>
        <p:txBody>
          <a:bodyPr>
            <a:normAutofit fontScale="90000"/>
          </a:bodyPr>
          <a:lstStyle/>
          <a:p>
            <a:r>
              <a:rPr lang="en-US" sz="4000" dirty="0"/>
              <a:t>Social anxiety disorder </a:t>
            </a:r>
          </a:p>
        </p:txBody>
      </p:sp>
      <p:sp>
        <p:nvSpPr>
          <p:cNvPr id="3" name="Slide Number Placeholder 2">
            <a:extLst>
              <a:ext uri="{FF2B5EF4-FFF2-40B4-BE49-F238E27FC236}">
                <a16:creationId xmlns:a16="http://schemas.microsoft.com/office/drawing/2014/main" id="{23CB6754-9CED-A636-DA8C-BD735C2F2984}"/>
              </a:ext>
            </a:extLst>
          </p:cNvPr>
          <p:cNvSpPr>
            <a:spLocks noGrp="1"/>
          </p:cNvSpPr>
          <p:nvPr>
            <p:ph type="sldNum" sz="quarter" idx="12"/>
          </p:nvPr>
        </p:nvSpPr>
        <p:spPr/>
        <p:txBody>
          <a:bodyPr/>
          <a:lstStyle/>
          <a:p>
            <a:fld id="{B5CEABB6-07DC-46E8-9B57-56EC44A396E5}" type="slidenum">
              <a:rPr lang="en-US" smtClean="0"/>
              <a:pPr/>
              <a:t>12</a:t>
            </a:fld>
            <a:endParaRPr lang="en-US" dirty="0"/>
          </a:p>
        </p:txBody>
      </p:sp>
      <p:sp>
        <p:nvSpPr>
          <p:cNvPr id="4" name="Content Placeholder 3">
            <a:extLst>
              <a:ext uri="{FF2B5EF4-FFF2-40B4-BE49-F238E27FC236}">
                <a16:creationId xmlns:a16="http://schemas.microsoft.com/office/drawing/2014/main" id="{B46BDACC-EDBA-9C23-6543-FBE8E8BA07E0}"/>
              </a:ext>
            </a:extLst>
          </p:cNvPr>
          <p:cNvSpPr>
            <a:spLocks noGrp="1"/>
          </p:cNvSpPr>
          <p:nvPr>
            <p:ph sz="half" idx="14"/>
          </p:nvPr>
        </p:nvSpPr>
        <p:spPr>
          <a:xfrm>
            <a:off x="762001" y="2351314"/>
            <a:ext cx="6597372" cy="4003766"/>
          </a:xfrm>
        </p:spPr>
        <p:txBody>
          <a:bodyPr>
            <a:normAutofit/>
          </a:bodyPr>
          <a:lstStyle/>
          <a:p>
            <a:pPr marL="285750" indent="-285750">
              <a:buFont typeface="Arial" panose="020B0604020202020204" pitchFamily="34" charset="0"/>
              <a:buChar char="•"/>
            </a:pPr>
            <a:r>
              <a:rPr lang="en-US" dirty="0"/>
              <a:t>Avoidance of social settings/situations</a:t>
            </a:r>
          </a:p>
          <a:p>
            <a:pPr marL="285750" indent="-285750">
              <a:buFont typeface="Arial" panose="020B0604020202020204" pitchFamily="34" charset="0"/>
              <a:buChar char="•"/>
            </a:pPr>
            <a:r>
              <a:rPr lang="en-US" dirty="0"/>
              <a:t>Distress in response to public situations: such as speaking in public, using public restrooms, eating with other people, or social contact in general </a:t>
            </a:r>
          </a:p>
          <a:p>
            <a:pPr marL="285750" indent="-285750">
              <a:buFont typeface="Arial" panose="020B0604020202020204" pitchFamily="34" charset="0"/>
              <a:buChar char="•"/>
            </a:pPr>
            <a:r>
              <a:rPr lang="en-US" dirty="0"/>
              <a:t>Fear of social or performance situations where embarrassment may occur; particular within the peer group (believing that others are evaluating him/her and fearing that it will be a negative outcome)</a:t>
            </a:r>
          </a:p>
          <a:p>
            <a:pPr marL="285750" indent="-285750">
              <a:buFont typeface="Arial" panose="020B0604020202020204" pitchFamily="34" charset="0"/>
              <a:buChar char="•"/>
            </a:pPr>
            <a:r>
              <a:rPr lang="en-US" dirty="0"/>
              <a:t>Symptoms persisting for more than 6 months </a:t>
            </a:r>
          </a:p>
          <a:p>
            <a:pPr marL="285750" indent="-285750">
              <a:buFont typeface="Arial" panose="020B0604020202020204" pitchFamily="34" charset="0"/>
              <a:buChar char="•"/>
            </a:pPr>
            <a:r>
              <a:rPr lang="en-US" dirty="0"/>
              <a:t>Associated with feelings of panic or panic attacks </a:t>
            </a:r>
          </a:p>
          <a:p>
            <a:endParaRPr lang="en-US" dirty="0"/>
          </a:p>
        </p:txBody>
      </p:sp>
    </p:spTree>
    <p:extLst>
      <p:ext uri="{BB962C8B-B14F-4D97-AF65-F5344CB8AC3E}">
        <p14:creationId xmlns:p14="http://schemas.microsoft.com/office/powerpoint/2010/main" val="2305910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A4113-886C-A4E4-E20B-9174261364CB}"/>
              </a:ext>
            </a:extLst>
          </p:cNvPr>
          <p:cNvSpPr>
            <a:spLocks noGrp="1"/>
          </p:cNvSpPr>
          <p:nvPr>
            <p:ph type="title"/>
          </p:nvPr>
        </p:nvSpPr>
        <p:spPr>
          <a:xfrm>
            <a:off x="762001" y="896112"/>
            <a:ext cx="6589150" cy="878259"/>
          </a:xfrm>
        </p:spPr>
        <p:txBody>
          <a:bodyPr>
            <a:normAutofit/>
          </a:bodyPr>
          <a:lstStyle/>
          <a:p>
            <a:r>
              <a:rPr lang="en-US" sz="4000" dirty="0"/>
              <a:t>Selective mutism</a:t>
            </a:r>
          </a:p>
        </p:txBody>
      </p:sp>
      <p:sp>
        <p:nvSpPr>
          <p:cNvPr id="3" name="Slide Number Placeholder 2">
            <a:extLst>
              <a:ext uri="{FF2B5EF4-FFF2-40B4-BE49-F238E27FC236}">
                <a16:creationId xmlns:a16="http://schemas.microsoft.com/office/drawing/2014/main" id="{C7162BAA-4673-1DB4-6956-69AB77833C28}"/>
              </a:ext>
            </a:extLst>
          </p:cNvPr>
          <p:cNvSpPr>
            <a:spLocks noGrp="1"/>
          </p:cNvSpPr>
          <p:nvPr>
            <p:ph type="sldNum" sz="quarter" idx="12"/>
          </p:nvPr>
        </p:nvSpPr>
        <p:spPr/>
        <p:txBody>
          <a:bodyPr/>
          <a:lstStyle/>
          <a:p>
            <a:fld id="{B5CEABB6-07DC-46E8-9B57-56EC44A396E5}" type="slidenum">
              <a:rPr lang="en-US" smtClean="0"/>
              <a:pPr/>
              <a:t>13</a:t>
            </a:fld>
            <a:endParaRPr lang="en-US" dirty="0"/>
          </a:p>
        </p:txBody>
      </p:sp>
      <p:sp>
        <p:nvSpPr>
          <p:cNvPr id="4" name="Content Placeholder 3">
            <a:extLst>
              <a:ext uri="{FF2B5EF4-FFF2-40B4-BE49-F238E27FC236}">
                <a16:creationId xmlns:a16="http://schemas.microsoft.com/office/drawing/2014/main" id="{7E191099-AE40-5126-3207-625C98782F8D}"/>
              </a:ext>
            </a:extLst>
          </p:cNvPr>
          <p:cNvSpPr>
            <a:spLocks noGrp="1"/>
          </p:cNvSpPr>
          <p:nvPr>
            <p:ph sz="half" idx="14"/>
          </p:nvPr>
        </p:nvSpPr>
        <p:spPr>
          <a:xfrm>
            <a:off x="762001" y="2264229"/>
            <a:ext cx="6597372" cy="4090851"/>
          </a:xfrm>
        </p:spPr>
        <p:txBody>
          <a:bodyPr/>
          <a:lstStyle/>
          <a:p>
            <a:pPr marL="285750" indent="-285750">
              <a:buFont typeface="Arial" panose="020B0604020202020204" pitchFamily="34" charset="0"/>
              <a:buChar char="•"/>
            </a:pPr>
            <a:r>
              <a:rPr lang="en-US" dirty="0"/>
              <a:t>A rare but severe syndrome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Co-diagnosis with Social Anxiety Disorder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 consistent failure to speak in specific social situations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Diagnosis requires that the duration of the disturbance is at least 1 month</a:t>
            </a:r>
          </a:p>
          <a:p>
            <a:endParaRPr lang="en-US" dirty="0"/>
          </a:p>
        </p:txBody>
      </p:sp>
    </p:spTree>
    <p:extLst>
      <p:ext uri="{BB962C8B-B14F-4D97-AF65-F5344CB8AC3E}">
        <p14:creationId xmlns:p14="http://schemas.microsoft.com/office/powerpoint/2010/main" val="2922072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0CB24-A462-A28E-415D-1DAC09E20933}"/>
              </a:ext>
            </a:extLst>
          </p:cNvPr>
          <p:cNvSpPr>
            <a:spLocks noGrp="1"/>
          </p:cNvSpPr>
          <p:nvPr>
            <p:ph type="title"/>
          </p:nvPr>
        </p:nvSpPr>
        <p:spPr>
          <a:xfrm>
            <a:off x="762001" y="896112"/>
            <a:ext cx="6589150" cy="878259"/>
          </a:xfrm>
        </p:spPr>
        <p:txBody>
          <a:bodyPr>
            <a:normAutofit/>
          </a:bodyPr>
          <a:lstStyle/>
          <a:p>
            <a:r>
              <a:rPr lang="en-US" sz="4000" dirty="0"/>
              <a:t>Specific Phobia </a:t>
            </a:r>
          </a:p>
        </p:txBody>
      </p:sp>
      <p:sp>
        <p:nvSpPr>
          <p:cNvPr id="3" name="Slide Number Placeholder 2">
            <a:extLst>
              <a:ext uri="{FF2B5EF4-FFF2-40B4-BE49-F238E27FC236}">
                <a16:creationId xmlns:a16="http://schemas.microsoft.com/office/drawing/2014/main" id="{ACD65006-2ABE-D02E-DD79-262A6D767B1B}"/>
              </a:ext>
            </a:extLst>
          </p:cNvPr>
          <p:cNvSpPr>
            <a:spLocks noGrp="1"/>
          </p:cNvSpPr>
          <p:nvPr>
            <p:ph type="sldNum" sz="quarter" idx="12"/>
          </p:nvPr>
        </p:nvSpPr>
        <p:spPr/>
        <p:txBody>
          <a:bodyPr/>
          <a:lstStyle/>
          <a:p>
            <a:fld id="{B5CEABB6-07DC-46E8-9B57-56EC44A396E5}" type="slidenum">
              <a:rPr lang="en-US" smtClean="0"/>
              <a:pPr/>
              <a:t>14</a:t>
            </a:fld>
            <a:endParaRPr lang="en-US" dirty="0"/>
          </a:p>
        </p:txBody>
      </p:sp>
      <p:sp>
        <p:nvSpPr>
          <p:cNvPr id="4" name="Content Placeholder 3">
            <a:extLst>
              <a:ext uri="{FF2B5EF4-FFF2-40B4-BE49-F238E27FC236}">
                <a16:creationId xmlns:a16="http://schemas.microsoft.com/office/drawing/2014/main" id="{EB5BD6D1-B832-7E05-9069-1856D42B778F}"/>
              </a:ext>
            </a:extLst>
          </p:cNvPr>
          <p:cNvSpPr>
            <a:spLocks noGrp="1"/>
          </p:cNvSpPr>
          <p:nvPr>
            <p:ph sz="half" idx="14"/>
          </p:nvPr>
        </p:nvSpPr>
        <p:spPr>
          <a:xfrm>
            <a:off x="762001" y="2242457"/>
            <a:ext cx="6597372" cy="4112623"/>
          </a:xfrm>
        </p:spPr>
        <p:txBody>
          <a:bodyPr/>
          <a:lstStyle/>
          <a:p>
            <a:pPr marL="285750" indent="-285750">
              <a:buFont typeface="Arial" panose="020B0604020202020204" pitchFamily="34" charset="0"/>
              <a:buChar char="•"/>
            </a:pPr>
            <a:r>
              <a:rPr lang="en-US" sz="1800" dirty="0"/>
              <a:t>An extreme fear of a specific situation or object</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Often have difficulty understanding their fears as unreasonable or excessive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For diagnosis, symptoms should persist for greater than 6 month</a:t>
            </a:r>
            <a:r>
              <a:rPr lang="en-US" dirty="0"/>
              <a:t>s </a:t>
            </a:r>
          </a:p>
          <a:p>
            <a:endParaRPr lang="en-US" dirty="0"/>
          </a:p>
        </p:txBody>
      </p:sp>
    </p:spTree>
    <p:extLst>
      <p:ext uri="{BB962C8B-B14F-4D97-AF65-F5344CB8AC3E}">
        <p14:creationId xmlns:p14="http://schemas.microsoft.com/office/powerpoint/2010/main" val="2286931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6E122-34F6-1751-4AB3-231DEBB3FECF}"/>
              </a:ext>
            </a:extLst>
          </p:cNvPr>
          <p:cNvSpPr>
            <a:spLocks noGrp="1"/>
          </p:cNvSpPr>
          <p:nvPr>
            <p:ph type="title"/>
          </p:nvPr>
        </p:nvSpPr>
        <p:spPr>
          <a:xfrm>
            <a:off x="762001" y="896112"/>
            <a:ext cx="6589150" cy="1651145"/>
          </a:xfrm>
        </p:spPr>
        <p:txBody>
          <a:bodyPr>
            <a:normAutofit/>
          </a:bodyPr>
          <a:lstStyle/>
          <a:p>
            <a:r>
              <a:rPr lang="en-US" sz="3600" dirty="0"/>
              <a:t>Panic disorder with and without agoraphobia </a:t>
            </a:r>
          </a:p>
        </p:txBody>
      </p:sp>
      <p:sp>
        <p:nvSpPr>
          <p:cNvPr id="3" name="Slide Number Placeholder 2">
            <a:extLst>
              <a:ext uri="{FF2B5EF4-FFF2-40B4-BE49-F238E27FC236}">
                <a16:creationId xmlns:a16="http://schemas.microsoft.com/office/drawing/2014/main" id="{7A361139-8FB7-D35D-233D-2DA8B7AEB4A0}"/>
              </a:ext>
            </a:extLst>
          </p:cNvPr>
          <p:cNvSpPr>
            <a:spLocks noGrp="1"/>
          </p:cNvSpPr>
          <p:nvPr>
            <p:ph type="sldNum" sz="quarter" idx="12"/>
          </p:nvPr>
        </p:nvSpPr>
        <p:spPr/>
        <p:txBody>
          <a:bodyPr/>
          <a:lstStyle/>
          <a:p>
            <a:fld id="{B5CEABB6-07DC-46E8-9B57-56EC44A396E5}" type="slidenum">
              <a:rPr lang="en-US" smtClean="0"/>
              <a:pPr/>
              <a:t>15</a:t>
            </a:fld>
            <a:endParaRPr lang="en-US" dirty="0"/>
          </a:p>
        </p:txBody>
      </p:sp>
      <p:sp>
        <p:nvSpPr>
          <p:cNvPr id="4" name="Content Placeholder 3">
            <a:extLst>
              <a:ext uri="{FF2B5EF4-FFF2-40B4-BE49-F238E27FC236}">
                <a16:creationId xmlns:a16="http://schemas.microsoft.com/office/drawing/2014/main" id="{5B420545-4682-61B6-5DAC-0E0562A1B396}"/>
              </a:ext>
            </a:extLst>
          </p:cNvPr>
          <p:cNvSpPr>
            <a:spLocks noGrp="1"/>
          </p:cNvSpPr>
          <p:nvPr>
            <p:ph sz="half" idx="14"/>
          </p:nvPr>
        </p:nvSpPr>
        <p:spPr>
          <a:xfrm>
            <a:off x="762001" y="2743200"/>
            <a:ext cx="6597372" cy="3611880"/>
          </a:xfrm>
        </p:spPr>
        <p:txBody>
          <a:bodyPr>
            <a:normAutofit/>
          </a:bodyPr>
          <a:lstStyle/>
          <a:p>
            <a:pPr marL="285750" indent="-285750">
              <a:buFont typeface="Arial" panose="020B0604020202020204" pitchFamily="34" charset="0"/>
              <a:buChar char="•"/>
            </a:pPr>
            <a:r>
              <a:rPr lang="en-US" sz="1800" dirty="0"/>
              <a:t>Unexpected panic attacks</a:t>
            </a:r>
          </a:p>
          <a:p>
            <a:pPr marL="285750" indent="-285750">
              <a:buFont typeface="Arial" panose="020B0604020202020204" pitchFamily="34" charset="0"/>
              <a:buChar char="•"/>
            </a:pPr>
            <a:r>
              <a:rPr lang="en-US" sz="1800" dirty="0"/>
              <a:t>Worry and anxiety about more panic attacks </a:t>
            </a:r>
          </a:p>
          <a:p>
            <a:pPr marL="285750" indent="-285750">
              <a:buFont typeface="Arial" panose="020B0604020202020204" pitchFamily="34" charset="0"/>
              <a:buChar char="•"/>
            </a:pPr>
            <a:r>
              <a:rPr lang="en-US" sz="1800" dirty="0"/>
              <a:t>Agoraphobia is when there is avoidance of places in which escape would be difficult and/or embarrassing </a:t>
            </a:r>
          </a:p>
          <a:p>
            <a:pPr marL="285750" indent="-285750">
              <a:buFont typeface="Arial" panose="020B0604020202020204" pitchFamily="34" charset="0"/>
              <a:buChar char="•"/>
            </a:pPr>
            <a:r>
              <a:rPr lang="en-US" sz="1800" dirty="0"/>
              <a:t>With physical symptoms such as increased sweating, increased heart rate, difficulty breathing and can result in the fear that something life threatening is wrong </a:t>
            </a:r>
          </a:p>
          <a:p>
            <a:endParaRPr lang="en-US" dirty="0"/>
          </a:p>
        </p:txBody>
      </p:sp>
    </p:spTree>
    <p:extLst>
      <p:ext uri="{BB962C8B-B14F-4D97-AF65-F5344CB8AC3E}">
        <p14:creationId xmlns:p14="http://schemas.microsoft.com/office/powerpoint/2010/main" val="3633878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104F-C438-3591-86D6-E4C47AC7BCFC}"/>
              </a:ext>
            </a:extLst>
          </p:cNvPr>
          <p:cNvSpPr>
            <a:spLocks noGrp="1"/>
          </p:cNvSpPr>
          <p:nvPr>
            <p:ph type="title"/>
          </p:nvPr>
        </p:nvSpPr>
        <p:spPr>
          <a:xfrm>
            <a:off x="762001" y="896112"/>
            <a:ext cx="6476999" cy="1346345"/>
          </a:xfrm>
        </p:spPr>
        <p:txBody>
          <a:bodyPr>
            <a:normAutofit fontScale="90000"/>
          </a:bodyPr>
          <a:lstStyle/>
          <a:p>
            <a:r>
              <a:rPr lang="en-US" sz="4400" dirty="0"/>
              <a:t>Obsessive Compulsive Disorder</a:t>
            </a:r>
            <a:endParaRPr lang="en-US" dirty="0"/>
          </a:p>
        </p:txBody>
      </p:sp>
      <p:sp>
        <p:nvSpPr>
          <p:cNvPr id="3" name="Slide Number Placeholder 2">
            <a:extLst>
              <a:ext uri="{FF2B5EF4-FFF2-40B4-BE49-F238E27FC236}">
                <a16:creationId xmlns:a16="http://schemas.microsoft.com/office/drawing/2014/main" id="{05902EAF-08E1-5141-2509-973627B2875A}"/>
              </a:ext>
            </a:extLst>
          </p:cNvPr>
          <p:cNvSpPr>
            <a:spLocks noGrp="1"/>
          </p:cNvSpPr>
          <p:nvPr>
            <p:ph type="sldNum" sz="quarter" idx="12"/>
          </p:nvPr>
        </p:nvSpPr>
        <p:spPr/>
        <p:txBody>
          <a:bodyPr/>
          <a:lstStyle/>
          <a:p>
            <a:fld id="{B5CEABB6-07DC-46E8-9B57-56EC44A396E5}" type="slidenum">
              <a:rPr lang="en-US" smtClean="0"/>
              <a:pPr/>
              <a:t>16</a:t>
            </a:fld>
            <a:endParaRPr lang="en-US" dirty="0"/>
          </a:p>
        </p:txBody>
      </p:sp>
      <p:sp>
        <p:nvSpPr>
          <p:cNvPr id="4" name="Content Placeholder 3">
            <a:extLst>
              <a:ext uri="{FF2B5EF4-FFF2-40B4-BE49-F238E27FC236}">
                <a16:creationId xmlns:a16="http://schemas.microsoft.com/office/drawing/2014/main" id="{D617A969-4B8A-318B-A43F-60C13F116E37}"/>
              </a:ext>
            </a:extLst>
          </p:cNvPr>
          <p:cNvSpPr>
            <a:spLocks noGrp="1"/>
          </p:cNvSpPr>
          <p:nvPr>
            <p:ph sz="half" idx="14"/>
          </p:nvPr>
        </p:nvSpPr>
        <p:spPr>
          <a:xfrm>
            <a:off x="762001" y="2242457"/>
            <a:ext cx="6597372" cy="4112623"/>
          </a:xfrm>
        </p:spPr>
        <p:txBody>
          <a:bodyPr>
            <a:normAutofit/>
          </a:bodyPr>
          <a:lstStyle/>
          <a:p>
            <a:pPr marL="285750" indent="-285750">
              <a:buFont typeface="Arial" panose="020B0604020202020204" pitchFamily="34" charset="0"/>
              <a:buChar char="•"/>
            </a:pPr>
            <a:r>
              <a:rPr lang="en-US" sz="1800" dirty="0"/>
              <a:t>Obsessions or compulsions that are excessive </a:t>
            </a:r>
          </a:p>
          <a:p>
            <a:pPr marL="285750" indent="-285750">
              <a:buFont typeface="Arial" panose="020B0604020202020204" pitchFamily="34" charset="0"/>
              <a:buChar char="•"/>
            </a:pPr>
            <a:r>
              <a:rPr lang="en-US" sz="1800" dirty="0"/>
              <a:t>Ritualistic behavior</a:t>
            </a:r>
          </a:p>
          <a:p>
            <a:pPr marL="285750" indent="-285750">
              <a:buFont typeface="Arial" panose="020B0604020202020204" pitchFamily="34" charset="0"/>
              <a:buChar char="•"/>
            </a:pPr>
            <a:r>
              <a:rPr lang="en-US" sz="1800" dirty="0"/>
              <a:t>The behavior is unreasonable but makes sense to the child</a:t>
            </a:r>
          </a:p>
          <a:p>
            <a:pPr marL="285750" indent="-285750">
              <a:buFont typeface="Arial" panose="020B0604020202020204" pitchFamily="34" charset="0"/>
              <a:buChar char="•"/>
            </a:pPr>
            <a:r>
              <a:rPr lang="en-US" sz="1800" dirty="0"/>
              <a:t>Repetitive hand washing </a:t>
            </a:r>
          </a:p>
          <a:p>
            <a:pPr marL="285750" indent="-285750">
              <a:buFont typeface="Arial" panose="020B0604020202020204" pitchFamily="34" charset="0"/>
              <a:buChar char="•"/>
            </a:pPr>
            <a:r>
              <a:rPr lang="en-US" sz="1800" dirty="0"/>
              <a:t>Repeating words</a:t>
            </a:r>
          </a:p>
          <a:p>
            <a:pPr marL="285750" indent="-285750">
              <a:buFont typeface="Arial" panose="020B0604020202020204" pitchFamily="34" charset="0"/>
              <a:buChar char="•"/>
            </a:pPr>
            <a:r>
              <a:rPr lang="en-US" sz="1800" dirty="0"/>
              <a:t>Counting and lining up items </a:t>
            </a:r>
          </a:p>
          <a:p>
            <a:pPr marL="285750" indent="-285750">
              <a:buFont typeface="Arial" panose="020B0604020202020204" pitchFamily="34" charset="0"/>
              <a:buChar char="•"/>
            </a:pPr>
            <a:r>
              <a:rPr lang="en-US" sz="1800" dirty="0"/>
              <a:t>Frequently checking things </a:t>
            </a:r>
          </a:p>
          <a:p>
            <a:pPr marL="285750" indent="-285750">
              <a:buFont typeface="Arial" panose="020B0604020202020204" pitchFamily="34" charset="0"/>
              <a:buChar char="•"/>
            </a:pPr>
            <a:r>
              <a:rPr lang="en-US" sz="1800" dirty="0"/>
              <a:t>Will seek out reassurance and often ask repetitive questions </a:t>
            </a:r>
          </a:p>
          <a:p>
            <a:pPr marL="285750" indent="-285750">
              <a:buFont typeface="Arial" panose="020B0604020202020204" pitchFamily="34" charset="0"/>
              <a:buChar char="•"/>
            </a:pPr>
            <a:r>
              <a:rPr lang="en-US" sz="1800" dirty="0"/>
              <a:t>Fear of negative outcomes/harm/death if the rituals are not completed </a:t>
            </a:r>
          </a:p>
          <a:p>
            <a:endParaRPr lang="en-US" dirty="0"/>
          </a:p>
        </p:txBody>
      </p:sp>
    </p:spTree>
    <p:extLst>
      <p:ext uri="{BB962C8B-B14F-4D97-AF65-F5344CB8AC3E}">
        <p14:creationId xmlns:p14="http://schemas.microsoft.com/office/powerpoint/2010/main" val="1678941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C63BD-8B0C-6B0F-9E9D-3F30CC1EFF9E}"/>
              </a:ext>
            </a:extLst>
          </p:cNvPr>
          <p:cNvSpPr>
            <a:spLocks noGrp="1"/>
          </p:cNvSpPr>
          <p:nvPr>
            <p:ph type="title"/>
          </p:nvPr>
        </p:nvSpPr>
        <p:spPr>
          <a:xfrm>
            <a:off x="762001" y="896112"/>
            <a:ext cx="6589150" cy="1237488"/>
          </a:xfrm>
        </p:spPr>
        <p:txBody>
          <a:bodyPr>
            <a:normAutofit/>
          </a:bodyPr>
          <a:lstStyle/>
          <a:p>
            <a:r>
              <a:rPr lang="en-US" sz="4000" dirty="0"/>
              <a:t>Post-traumatic Stress Disorder </a:t>
            </a:r>
          </a:p>
        </p:txBody>
      </p:sp>
      <p:sp>
        <p:nvSpPr>
          <p:cNvPr id="3" name="Slide Number Placeholder 2">
            <a:extLst>
              <a:ext uri="{FF2B5EF4-FFF2-40B4-BE49-F238E27FC236}">
                <a16:creationId xmlns:a16="http://schemas.microsoft.com/office/drawing/2014/main" id="{43454515-DC38-3434-FE18-FB56F40BC01A}"/>
              </a:ext>
            </a:extLst>
          </p:cNvPr>
          <p:cNvSpPr>
            <a:spLocks noGrp="1"/>
          </p:cNvSpPr>
          <p:nvPr>
            <p:ph type="sldNum" sz="quarter" idx="12"/>
          </p:nvPr>
        </p:nvSpPr>
        <p:spPr/>
        <p:txBody>
          <a:bodyPr/>
          <a:lstStyle/>
          <a:p>
            <a:fld id="{B5CEABB6-07DC-46E8-9B57-56EC44A396E5}" type="slidenum">
              <a:rPr lang="en-US" smtClean="0"/>
              <a:pPr/>
              <a:t>17</a:t>
            </a:fld>
            <a:endParaRPr lang="en-US" dirty="0"/>
          </a:p>
        </p:txBody>
      </p:sp>
      <p:sp>
        <p:nvSpPr>
          <p:cNvPr id="4" name="Content Placeholder 3">
            <a:extLst>
              <a:ext uri="{FF2B5EF4-FFF2-40B4-BE49-F238E27FC236}">
                <a16:creationId xmlns:a16="http://schemas.microsoft.com/office/drawing/2014/main" id="{5F6DB6EE-3357-AD68-18DD-1F8C6E26B645}"/>
              </a:ext>
            </a:extLst>
          </p:cNvPr>
          <p:cNvSpPr>
            <a:spLocks noGrp="1"/>
          </p:cNvSpPr>
          <p:nvPr>
            <p:ph sz="half" idx="14"/>
          </p:nvPr>
        </p:nvSpPr>
        <p:spPr>
          <a:xfrm>
            <a:off x="762001" y="2471057"/>
            <a:ext cx="6597372" cy="3490831"/>
          </a:xfrm>
        </p:spPr>
        <p:txBody>
          <a:bodyPr>
            <a:normAutofit/>
          </a:bodyPr>
          <a:lstStyle/>
          <a:p>
            <a:pPr marL="285750" indent="-285750">
              <a:buFont typeface="Arial" panose="020B0604020202020204" pitchFamily="34" charset="0"/>
              <a:buChar char="•"/>
            </a:pPr>
            <a:r>
              <a:rPr lang="en-US" dirty="0"/>
              <a:t>Witnessed or experienced actual or threatened death or serious injury to self or another person </a:t>
            </a:r>
          </a:p>
          <a:p>
            <a:pPr marL="285750" indent="-285750">
              <a:buFont typeface="Arial" panose="020B0604020202020204" pitchFamily="34" charset="0"/>
              <a:buChar char="•"/>
            </a:pPr>
            <a:r>
              <a:rPr lang="en-US" dirty="0"/>
              <a:t>Causing a reaction that includes intense fear and often disorganized or agitated behaviors </a:t>
            </a:r>
          </a:p>
          <a:p>
            <a:pPr marL="285750" indent="-285750">
              <a:buFont typeface="Arial" panose="020B0604020202020204" pitchFamily="34" charset="0"/>
              <a:buChar char="•"/>
            </a:pPr>
            <a:r>
              <a:rPr lang="en-US" dirty="0"/>
              <a:t>Reexperiences the event, often associated with nightmares </a:t>
            </a:r>
          </a:p>
          <a:p>
            <a:pPr marL="285750" indent="-285750">
              <a:buFont typeface="Arial" panose="020B0604020202020204" pitchFamily="34" charset="0"/>
              <a:buChar char="•"/>
            </a:pPr>
            <a:r>
              <a:rPr lang="en-US" dirty="0"/>
              <a:t>Often have somatic symptoms- with headache and stomachache being the most common </a:t>
            </a:r>
          </a:p>
          <a:p>
            <a:pPr marL="285750" indent="-285750">
              <a:buFont typeface="Arial" panose="020B0604020202020204" pitchFamily="34" charset="0"/>
              <a:buChar char="•"/>
            </a:pPr>
            <a:r>
              <a:rPr lang="en-US" dirty="0"/>
              <a:t>Duration greater than 1 month </a:t>
            </a:r>
          </a:p>
          <a:p>
            <a:pPr marL="285750" indent="-285750">
              <a:buFont typeface="Arial" panose="020B0604020202020204" pitchFamily="34" charset="0"/>
              <a:buChar char="•"/>
            </a:pPr>
            <a:r>
              <a:rPr lang="en-US" dirty="0"/>
              <a:t>The most common precipitant is intrafamilial violence </a:t>
            </a:r>
          </a:p>
          <a:p>
            <a:endParaRPr lang="en-US" dirty="0"/>
          </a:p>
        </p:txBody>
      </p:sp>
    </p:spTree>
    <p:extLst>
      <p:ext uri="{BB962C8B-B14F-4D97-AF65-F5344CB8AC3E}">
        <p14:creationId xmlns:p14="http://schemas.microsoft.com/office/powerpoint/2010/main" val="644547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9F824-22C3-0D84-32BF-4606009B9C0C}"/>
              </a:ext>
            </a:extLst>
          </p:cNvPr>
          <p:cNvSpPr>
            <a:spLocks noGrp="1"/>
          </p:cNvSpPr>
          <p:nvPr>
            <p:ph type="title"/>
          </p:nvPr>
        </p:nvSpPr>
        <p:spPr>
          <a:xfrm>
            <a:off x="762001" y="896112"/>
            <a:ext cx="6433456" cy="1455202"/>
          </a:xfrm>
        </p:spPr>
        <p:txBody>
          <a:bodyPr>
            <a:normAutofit fontScale="90000"/>
          </a:bodyPr>
          <a:lstStyle/>
          <a:p>
            <a:r>
              <a:rPr lang="en-US" sz="4000" dirty="0"/>
              <a:t>Adjustment disorder with anxiety</a:t>
            </a:r>
          </a:p>
        </p:txBody>
      </p:sp>
      <p:sp>
        <p:nvSpPr>
          <p:cNvPr id="3" name="Slide Number Placeholder 2">
            <a:extLst>
              <a:ext uri="{FF2B5EF4-FFF2-40B4-BE49-F238E27FC236}">
                <a16:creationId xmlns:a16="http://schemas.microsoft.com/office/drawing/2014/main" id="{B28C6152-8753-D80B-89DA-87E475B3ECD1}"/>
              </a:ext>
            </a:extLst>
          </p:cNvPr>
          <p:cNvSpPr>
            <a:spLocks noGrp="1"/>
          </p:cNvSpPr>
          <p:nvPr>
            <p:ph type="sldNum" sz="quarter" idx="12"/>
          </p:nvPr>
        </p:nvSpPr>
        <p:spPr/>
        <p:txBody>
          <a:bodyPr/>
          <a:lstStyle/>
          <a:p>
            <a:fld id="{B5CEABB6-07DC-46E8-9B57-56EC44A396E5}" type="slidenum">
              <a:rPr lang="en-US" smtClean="0"/>
              <a:pPr/>
              <a:t>18</a:t>
            </a:fld>
            <a:endParaRPr lang="en-US" dirty="0"/>
          </a:p>
        </p:txBody>
      </p:sp>
      <p:sp>
        <p:nvSpPr>
          <p:cNvPr id="4" name="Content Placeholder 3">
            <a:extLst>
              <a:ext uri="{FF2B5EF4-FFF2-40B4-BE49-F238E27FC236}">
                <a16:creationId xmlns:a16="http://schemas.microsoft.com/office/drawing/2014/main" id="{1112C064-05B3-339B-78F8-5856F28CC53F}"/>
              </a:ext>
            </a:extLst>
          </p:cNvPr>
          <p:cNvSpPr>
            <a:spLocks noGrp="1"/>
          </p:cNvSpPr>
          <p:nvPr>
            <p:ph sz="half" idx="14"/>
          </p:nvPr>
        </p:nvSpPr>
        <p:spPr>
          <a:xfrm>
            <a:off x="762001" y="2275114"/>
            <a:ext cx="6597372" cy="3686774"/>
          </a:xfrm>
        </p:spPr>
        <p:txBody>
          <a:bodyPr/>
          <a:lstStyle/>
          <a:p>
            <a:pPr marL="285750" indent="-285750">
              <a:buFont typeface="Arial" panose="020B0604020202020204" pitchFamily="34" charset="0"/>
              <a:buChar char="•"/>
            </a:pPr>
            <a:r>
              <a:rPr lang="en-US" sz="1800" dirty="0"/>
              <a:t>The development of excessive worry or nervousness within three months of experiencing a stressor</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Not lasting longer than 6 months </a:t>
            </a:r>
          </a:p>
          <a:p>
            <a:pPr marL="285750" indent="-285750">
              <a:buFont typeface="Arial" panose="020B0604020202020204" pitchFamily="34" charset="0"/>
              <a:buChar char="•"/>
            </a:pPr>
            <a:endParaRPr lang="en-US" sz="1800" dirty="0"/>
          </a:p>
          <a:p>
            <a:r>
              <a:rPr lang="en-US" sz="1800" dirty="0"/>
              <a:t>Examples: </a:t>
            </a:r>
          </a:p>
          <a:p>
            <a:pPr marL="285750" indent="-285750">
              <a:buFont typeface="Arial" panose="020B0604020202020204" pitchFamily="34" charset="0"/>
              <a:buChar char="•"/>
            </a:pPr>
            <a:r>
              <a:rPr lang="en-US" sz="1800" dirty="0"/>
              <a:t>Move to a new home </a:t>
            </a:r>
          </a:p>
          <a:p>
            <a:pPr marL="285750" indent="-285750">
              <a:buFont typeface="Arial" panose="020B0604020202020204" pitchFamily="34" charset="0"/>
              <a:buChar char="•"/>
            </a:pPr>
            <a:r>
              <a:rPr lang="en-US" sz="1800" dirty="0"/>
              <a:t>Change in family dynamics</a:t>
            </a:r>
            <a:endParaRPr lang="en-US" dirty="0"/>
          </a:p>
        </p:txBody>
      </p:sp>
    </p:spTree>
    <p:extLst>
      <p:ext uri="{BB962C8B-B14F-4D97-AF65-F5344CB8AC3E}">
        <p14:creationId xmlns:p14="http://schemas.microsoft.com/office/powerpoint/2010/main" val="2720727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A4BF-6ECD-F562-1AC9-44F19AD31CFF}"/>
              </a:ext>
            </a:extLst>
          </p:cNvPr>
          <p:cNvSpPr>
            <a:spLocks noGrp="1"/>
          </p:cNvSpPr>
          <p:nvPr>
            <p:ph type="title"/>
          </p:nvPr>
        </p:nvSpPr>
        <p:spPr>
          <a:xfrm>
            <a:off x="762001" y="896112"/>
            <a:ext cx="6589150" cy="1237488"/>
          </a:xfrm>
        </p:spPr>
        <p:txBody>
          <a:bodyPr>
            <a:normAutofit/>
          </a:bodyPr>
          <a:lstStyle/>
          <a:p>
            <a:r>
              <a:rPr lang="en-US" sz="4000" dirty="0"/>
              <a:t>Standardized screening </a:t>
            </a:r>
          </a:p>
        </p:txBody>
      </p:sp>
      <p:sp>
        <p:nvSpPr>
          <p:cNvPr id="3" name="Slide Number Placeholder 2">
            <a:extLst>
              <a:ext uri="{FF2B5EF4-FFF2-40B4-BE49-F238E27FC236}">
                <a16:creationId xmlns:a16="http://schemas.microsoft.com/office/drawing/2014/main" id="{44107CCC-6BBF-524C-ED99-C06D474721E6}"/>
              </a:ext>
            </a:extLst>
          </p:cNvPr>
          <p:cNvSpPr>
            <a:spLocks noGrp="1"/>
          </p:cNvSpPr>
          <p:nvPr>
            <p:ph type="sldNum" sz="quarter" idx="12"/>
          </p:nvPr>
        </p:nvSpPr>
        <p:spPr/>
        <p:txBody>
          <a:bodyPr/>
          <a:lstStyle/>
          <a:p>
            <a:fld id="{B5CEABB6-07DC-46E8-9B57-56EC44A396E5}" type="slidenum">
              <a:rPr lang="en-US" smtClean="0"/>
              <a:pPr/>
              <a:t>19</a:t>
            </a:fld>
            <a:endParaRPr lang="en-US" dirty="0"/>
          </a:p>
        </p:txBody>
      </p:sp>
      <p:sp>
        <p:nvSpPr>
          <p:cNvPr id="4" name="Content Placeholder 3">
            <a:extLst>
              <a:ext uri="{FF2B5EF4-FFF2-40B4-BE49-F238E27FC236}">
                <a16:creationId xmlns:a16="http://schemas.microsoft.com/office/drawing/2014/main" id="{611BD924-3D83-6C16-89F5-833A0FF32C64}"/>
              </a:ext>
            </a:extLst>
          </p:cNvPr>
          <p:cNvSpPr>
            <a:spLocks noGrp="1"/>
          </p:cNvSpPr>
          <p:nvPr>
            <p:ph sz="half" idx="14"/>
          </p:nvPr>
        </p:nvSpPr>
        <p:spPr>
          <a:xfrm>
            <a:off x="762001" y="2286000"/>
            <a:ext cx="6597372" cy="4069080"/>
          </a:xfrm>
        </p:spPr>
        <p:txBody>
          <a:bodyPr>
            <a:normAutofit/>
          </a:bodyPr>
          <a:lstStyle/>
          <a:p>
            <a:pPr marL="285750" indent="-285750">
              <a:buFont typeface="Arial" panose="020B0604020202020204" pitchFamily="34" charset="0"/>
              <a:buChar char="•"/>
            </a:pPr>
            <a:r>
              <a:rPr lang="en-US" dirty="0"/>
              <a:t>Standardized psychosocial screening is supported by the American Academy of Pediatrics (AAP) </a:t>
            </a:r>
          </a:p>
          <a:p>
            <a:pPr marL="285750" indent="-285750">
              <a:buFont typeface="Arial" panose="020B0604020202020204" pitchFamily="34" charset="0"/>
              <a:buChar char="•"/>
            </a:pPr>
            <a:r>
              <a:rPr lang="en-US" dirty="0"/>
              <a:t>Enables primary care providers to identify problems more quickly and efficiently </a:t>
            </a:r>
          </a:p>
          <a:p>
            <a:pPr marL="285750" indent="-285750">
              <a:buFont typeface="Arial" panose="020B0604020202020204" pitchFamily="34" charset="0"/>
              <a:buChar char="•"/>
            </a:pPr>
            <a:r>
              <a:rPr lang="en-US" dirty="0"/>
              <a:t>Helps to provide interventions, treatments, referrals at an earlier and more  effective time frame </a:t>
            </a:r>
          </a:p>
          <a:p>
            <a:pPr marL="285750" indent="-285750">
              <a:buFont typeface="Arial" panose="020B0604020202020204" pitchFamily="34" charset="0"/>
              <a:buChar char="•"/>
            </a:pPr>
            <a:r>
              <a:rPr lang="en-US" dirty="0"/>
              <a:t>The purpose of screening is not to make a diagnosis but rather to assist in determining the presence of a concern that needs to be more formally addressed</a:t>
            </a:r>
          </a:p>
          <a:p>
            <a:pPr marL="285750" indent="-285750">
              <a:buFont typeface="Arial" panose="020B0604020202020204" pitchFamily="34" charset="0"/>
              <a:buChar char="•"/>
            </a:pPr>
            <a:r>
              <a:rPr lang="en-US" dirty="0"/>
              <a:t>Any concerning or failed behavioral screening must be followed up with a thorough diagnostic assessment  </a:t>
            </a:r>
          </a:p>
          <a:p>
            <a:endParaRPr lang="en-US" dirty="0"/>
          </a:p>
        </p:txBody>
      </p:sp>
    </p:spTree>
    <p:extLst>
      <p:ext uri="{BB962C8B-B14F-4D97-AF65-F5344CB8AC3E}">
        <p14:creationId xmlns:p14="http://schemas.microsoft.com/office/powerpoint/2010/main" val="2587961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F2E38-60C0-C1B4-6A4A-3016ABB8EB6F}"/>
              </a:ext>
            </a:extLst>
          </p:cNvPr>
          <p:cNvSpPr>
            <a:spLocks noGrp="1"/>
          </p:cNvSpPr>
          <p:nvPr>
            <p:ph type="title"/>
          </p:nvPr>
        </p:nvSpPr>
        <p:spPr>
          <a:xfrm>
            <a:off x="762001" y="896112"/>
            <a:ext cx="6589150" cy="660546"/>
          </a:xfrm>
        </p:spPr>
        <p:txBody>
          <a:bodyPr>
            <a:normAutofit/>
          </a:bodyPr>
          <a:lstStyle/>
          <a:p>
            <a:r>
              <a:rPr lang="en-US" sz="4000" dirty="0"/>
              <a:t>Importance </a:t>
            </a:r>
          </a:p>
        </p:txBody>
      </p:sp>
      <p:sp>
        <p:nvSpPr>
          <p:cNvPr id="3" name="Slide Number Placeholder 2">
            <a:extLst>
              <a:ext uri="{FF2B5EF4-FFF2-40B4-BE49-F238E27FC236}">
                <a16:creationId xmlns:a16="http://schemas.microsoft.com/office/drawing/2014/main" id="{08DEB3F1-105B-EBAD-3C1D-00781F9DC7FB}"/>
              </a:ext>
            </a:extLst>
          </p:cNvPr>
          <p:cNvSpPr>
            <a:spLocks noGrp="1"/>
          </p:cNvSpPr>
          <p:nvPr>
            <p:ph type="sldNum" sz="quarter" idx="12"/>
          </p:nvPr>
        </p:nvSpPr>
        <p:spPr/>
        <p:txBody>
          <a:bodyPr/>
          <a:lstStyle/>
          <a:p>
            <a:fld id="{B5CEABB6-07DC-46E8-9B57-56EC44A396E5}" type="slidenum">
              <a:rPr lang="en-US" smtClean="0"/>
              <a:pPr/>
              <a:t>2</a:t>
            </a:fld>
            <a:endParaRPr lang="en-US" dirty="0"/>
          </a:p>
        </p:txBody>
      </p:sp>
      <p:sp>
        <p:nvSpPr>
          <p:cNvPr id="4" name="Content Placeholder 3">
            <a:extLst>
              <a:ext uri="{FF2B5EF4-FFF2-40B4-BE49-F238E27FC236}">
                <a16:creationId xmlns:a16="http://schemas.microsoft.com/office/drawing/2014/main" id="{92676E9F-C6B5-D470-AD56-07D642A8204C}"/>
              </a:ext>
            </a:extLst>
          </p:cNvPr>
          <p:cNvSpPr>
            <a:spLocks noGrp="1"/>
          </p:cNvSpPr>
          <p:nvPr>
            <p:ph sz="half" idx="14"/>
          </p:nvPr>
        </p:nvSpPr>
        <p:spPr>
          <a:xfrm>
            <a:off x="753779" y="1556658"/>
            <a:ext cx="6597372" cy="4996541"/>
          </a:xfrm>
        </p:spPr>
        <p:txBody>
          <a:bodyPr>
            <a:normAutofit/>
          </a:bodyPr>
          <a:lstStyle/>
          <a:p>
            <a:endParaRPr lang="en-US" sz="2000" b="0" kern="100" cap="none" dirty="0">
              <a:effectLst/>
              <a:latin typeface="+mn-lt"/>
              <a:ea typeface="Aptos" panose="020B0004020202020204" pitchFamily="34" charset="0"/>
              <a:cs typeface="Times New Roman" panose="02020603050405020304" pitchFamily="18" charset="0"/>
            </a:endParaRPr>
          </a:p>
          <a:p>
            <a:r>
              <a:rPr lang="en-US" sz="2000" b="0" kern="100" cap="none" dirty="0">
                <a:effectLst/>
                <a:latin typeface="+mn-lt"/>
                <a:ea typeface="Aptos" panose="020B0004020202020204" pitchFamily="34" charset="0"/>
                <a:cs typeface="Times New Roman" panose="02020603050405020304" pitchFamily="18" charset="0"/>
              </a:rPr>
              <a:t>Behavioral health is an important part of children’s overall health and well-being.</a:t>
            </a:r>
            <a:br>
              <a:rPr lang="en-US" sz="2000" b="0" kern="100" cap="none" dirty="0">
                <a:effectLst/>
                <a:latin typeface="+mn-lt"/>
                <a:ea typeface="Aptos" panose="020B0004020202020204" pitchFamily="34" charset="0"/>
                <a:cs typeface="Times New Roman" panose="02020603050405020304" pitchFamily="18" charset="0"/>
              </a:rPr>
            </a:br>
            <a:br>
              <a:rPr lang="en-US" sz="2000" b="0" kern="100" cap="none" dirty="0">
                <a:effectLst/>
                <a:latin typeface="+mn-lt"/>
                <a:ea typeface="Aptos" panose="020B0004020202020204" pitchFamily="34" charset="0"/>
                <a:cs typeface="Times New Roman" panose="02020603050405020304" pitchFamily="18" charset="0"/>
              </a:rPr>
            </a:br>
            <a:r>
              <a:rPr lang="en-US" sz="2000" b="0" kern="100" cap="none" dirty="0">
                <a:effectLst/>
                <a:latin typeface="+mn-lt"/>
                <a:ea typeface="Aptos" panose="020B0004020202020204" pitchFamily="34" charset="0"/>
                <a:cs typeface="Times New Roman" panose="02020603050405020304" pitchFamily="18" charset="0"/>
              </a:rPr>
              <a:t>Behavioral health includes children’s mental, emotional, and behavioral well-being. It affects how children think, feel, and act. It also plays a role in how children handle stress, relate to others, and make healthy choices.</a:t>
            </a:r>
            <a:br>
              <a:rPr lang="en-US" sz="2000" b="0" kern="100" cap="none" dirty="0">
                <a:effectLst/>
                <a:latin typeface="+mn-lt"/>
                <a:ea typeface="Aptos" panose="020B0004020202020204" pitchFamily="34" charset="0"/>
                <a:cs typeface="Times New Roman" panose="02020603050405020304" pitchFamily="18" charset="0"/>
              </a:rPr>
            </a:br>
            <a:br>
              <a:rPr lang="en-US" sz="2000" b="0" kern="100" cap="none" dirty="0">
                <a:effectLst/>
                <a:latin typeface="+mn-lt"/>
                <a:ea typeface="Aptos" panose="020B0004020202020204" pitchFamily="34" charset="0"/>
                <a:cs typeface="Times New Roman" panose="02020603050405020304" pitchFamily="18" charset="0"/>
              </a:rPr>
            </a:br>
            <a:r>
              <a:rPr lang="en-US" sz="2000" b="0" cap="none" dirty="0">
                <a:latin typeface="+mj-lt"/>
              </a:rPr>
              <a:t>When left untreated:</a:t>
            </a:r>
            <a:br>
              <a:rPr lang="en-US" sz="2000" b="0" cap="none" dirty="0">
                <a:latin typeface="+mj-lt"/>
              </a:rPr>
            </a:br>
            <a:r>
              <a:rPr lang="en-US" sz="2000" b="0" cap="none" dirty="0">
                <a:latin typeface="+mj-lt"/>
              </a:rPr>
              <a:t>increased risk of future anxiety, depression, other mood disturbances, poor self-esteem, substance use, somatic complaints, educational underachievement, adolescent and adult violence/crime, suicide attempts, and psychiatric hospitalization </a:t>
            </a:r>
            <a:br>
              <a:rPr lang="en-US" sz="1800" b="0" dirty="0">
                <a:latin typeface="+mj-lt"/>
              </a:rPr>
            </a:br>
            <a:endParaRPr lang="en-US" dirty="0"/>
          </a:p>
        </p:txBody>
      </p:sp>
    </p:spTree>
    <p:extLst>
      <p:ext uri="{BB962C8B-B14F-4D97-AF65-F5344CB8AC3E}">
        <p14:creationId xmlns:p14="http://schemas.microsoft.com/office/powerpoint/2010/main" val="3823912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699AC-95B2-A77B-D8D3-93C89D826226}"/>
              </a:ext>
            </a:extLst>
          </p:cNvPr>
          <p:cNvSpPr>
            <a:spLocks noGrp="1"/>
          </p:cNvSpPr>
          <p:nvPr>
            <p:ph type="title"/>
          </p:nvPr>
        </p:nvSpPr>
        <p:spPr>
          <a:xfrm>
            <a:off x="762001" y="896112"/>
            <a:ext cx="6346370" cy="1716459"/>
          </a:xfrm>
        </p:spPr>
        <p:txBody>
          <a:bodyPr>
            <a:normAutofit fontScale="90000"/>
          </a:bodyPr>
          <a:lstStyle/>
          <a:p>
            <a:r>
              <a:rPr lang="en-US" sz="4000" dirty="0"/>
              <a:t>Standardized screening: bringing up the topic</a:t>
            </a:r>
          </a:p>
        </p:txBody>
      </p:sp>
      <p:sp>
        <p:nvSpPr>
          <p:cNvPr id="3" name="Slide Number Placeholder 2">
            <a:extLst>
              <a:ext uri="{FF2B5EF4-FFF2-40B4-BE49-F238E27FC236}">
                <a16:creationId xmlns:a16="http://schemas.microsoft.com/office/drawing/2014/main" id="{9C1E6217-5799-138A-B016-3E16E86DD527}"/>
              </a:ext>
            </a:extLst>
          </p:cNvPr>
          <p:cNvSpPr>
            <a:spLocks noGrp="1"/>
          </p:cNvSpPr>
          <p:nvPr>
            <p:ph type="sldNum" sz="quarter" idx="12"/>
          </p:nvPr>
        </p:nvSpPr>
        <p:spPr/>
        <p:txBody>
          <a:bodyPr/>
          <a:lstStyle/>
          <a:p>
            <a:fld id="{B5CEABB6-07DC-46E8-9B57-56EC44A396E5}" type="slidenum">
              <a:rPr lang="en-US" smtClean="0"/>
              <a:pPr/>
              <a:t>20</a:t>
            </a:fld>
            <a:endParaRPr lang="en-US" dirty="0"/>
          </a:p>
        </p:txBody>
      </p:sp>
      <p:sp>
        <p:nvSpPr>
          <p:cNvPr id="4" name="Content Placeholder 3">
            <a:extLst>
              <a:ext uri="{FF2B5EF4-FFF2-40B4-BE49-F238E27FC236}">
                <a16:creationId xmlns:a16="http://schemas.microsoft.com/office/drawing/2014/main" id="{783E9B2C-EC8D-1737-7D36-E74200EC9202}"/>
              </a:ext>
            </a:extLst>
          </p:cNvPr>
          <p:cNvSpPr>
            <a:spLocks noGrp="1"/>
          </p:cNvSpPr>
          <p:nvPr>
            <p:ph sz="half" idx="14"/>
          </p:nvPr>
        </p:nvSpPr>
        <p:spPr>
          <a:xfrm>
            <a:off x="762001" y="2503714"/>
            <a:ext cx="6597372" cy="3851366"/>
          </a:xfrm>
        </p:spPr>
        <p:txBody>
          <a:bodyPr>
            <a:normAutofit/>
          </a:bodyPr>
          <a:lstStyle/>
          <a:p>
            <a:pPr marL="285750" indent="-285750">
              <a:buFont typeface="Arial" panose="020B0604020202020204" pitchFamily="34" charset="0"/>
              <a:buChar char="•"/>
            </a:pPr>
            <a:r>
              <a:rPr lang="en-US" sz="1800" dirty="0"/>
              <a:t>Provides the parent/guardian, child/ adolescent an opportunity to discuss the topic of behavioral health </a:t>
            </a:r>
          </a:p>
          <a:p>
            <a:pPr marL="285750" indent="-285750">
              <a:buFont typeface="Arial" panose="020B0604020202020204" pitchFamily="34" charset="0"/>
              <a:buChar char="•"/>
            </a:pPr>
            <a:r>
              <a:rPr lang="en-US" sz="1800" dirty="0"/>
              <a:t>A family, child/adolescent will typically not share their concerns if the healthcare provider does not show an accepting and interested attitude </a:t>
            </a:r>
          </a:p>
          <a:p>
            <a:pPr marL="285750" indent="-285750">
              <a:buFont typeface="Arial" panose="020B0604020202020204" pitchFamily="34" charset="0"/>
              <a:buChar char="•"/>
            </a:pPr>
            <a:r>
              <a:rPr lang="en-US" sz="1800" dirty="0"/>
              <a:t>Why is this a difficult topic?</a:t>
            </a:r>
          </a:p>
          <a:p>
            <a:r>
              <a:rPr lang="en-US" dirty="0"/>
              <a:t>	</a:t>
            </a:r>
            <a:r>
              <a:rPr lang="en-US" sz="1800" dirty="0"/>
              <a:t>stigma ! </a:t>
            </a:r>
          </a:p>
          <a:p>
            <a:r>
              <a:rPr lang="en-US" sz="1800" dirty="0"/>
              <a:t>	perceived implications such as parental/guardian 	blame and/or patient (self) blame</a:t>
            </a:r>
          </a:p>
          <a:p>
            <a:r>
              <a:rPr lang="en-US" sz="1800" dirty="0"/>
              <a:t>	not knowing when is an appropriate time or 	appointment to discuss behavioral health concerns </a:t>
            </a:r>
          </a:p>
          <a:p>
            <a:endParaRPr lang="en-US" dirty="0"/>
          </a:p>
        </p:txBody>
      </p:sp>
    </p:spTree>
    <p:extLst>
      <p:ext uri="{BB962C8B-B14F-4D97-AF65-F5344CB8AC3E}">
        <p14:creationId xmlns:p14="http://schemas.microsoft.com/office/powerpoint/2010/main" val="2910635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CC71-B305-144A-BBF6-27125CBA3F90}"/>
              </a:ext>
            </a:extLst>
          </p:cNvPr>
          <p:cNvSpPr>
            <a:spLocks noGrp="1"/>
          </p:cNvSpPr>
          <p:nvPr>
            <p:ph type="title"/>
          </p:nvPr>
        </p:nvSpPr>
        <p:spPr>
          <a:xfrm>
            <a:off x="762001" y="896112"/>
            <a:ext cx="6393179" cy="932688"/>
          </a:xfrm>
        </p:spPr>
        <p:txBody>
          <a:bodyPr/>
          <a:lstStyle/>
          <a:p>
            <a:r>
              <a:rPr lang="en-US" sz="4400" dirty="0"/>
              <a:t>Screening: when? </a:t>
            </a:r>
            <a:endParaRPr lang="en-US" dirty="0"/>
          </a:p>
        </p:txBody>
      </p:sp>
      <p:sp>
        <p:nvSpPr>
          <p:cNvPr id="3" name="Slide Number Placeholder 2">
            <a:extLst>
              <a:ext uri="{FF2B5EF4-FFF2-40B4-BE49-F238E27FC236}">
                <a16:creationId xmlns:a16="http://schemas.microsoft.com/office/drawing/2014/main" id="{C7EBD0C3-3662-65DB-63E7-071AD0C39366}"/>
              </a:ext>
            </a:extLst>
          </p:cNvPr>
          <p:cNvSpPr>
            <a:spLocks noGrp="1"/>
          </p:cNvSpPr>
          <p:nvPr>
            <p:ph type="sldNum" sz="quarter" idx="12"/>
          </p:nvPr>
        </p:nvSpPr>
        <p:spPr/>
        <p:txBody>
          <a:bodyPr/>
          <a:lstStyle/>
          <a:p>
            <a:fld id="{B5CEABB6-07DC-46E8-9B57-56EC44A396E5}" type="slidenum">
              <a:rPr lang="en-US" smtClean="0"/>
              <a:pPr/>
              <a:t>21</a:t>
            </a:fld>
            <a:endParaRPr lang="en-US" dirty="0"/>
          </a:p>
        </p:txBody>
      </p:sp>
      <p:sp>
        <p:nvSpPr>
          <p:cNvPr id="4" name="Content Placeholder 3">
            <a:extLst>
              <a:ext uri="{FF2B5EF4-FFF2-40B4-BE49-F238E27FC236}">
                <a16:creationId xmlns:a16="http://schemas.microsoft.com/office/drawing/2014/main" id="{CCF17589-60DD-724E-4A67-325EC5E32129}"/>
              </a:ext>
            </a:extLst>
          </p:cNvPr>
          <p:cNvSpPr>
            <a:spLocks noGrp="1"/>
          </p:cNvSpPr>
          <p:nvPr>
            <p:ph sz="half" idx="14"/>
          </p:nvPr>
        </p:nvSpPr>
        <p:spPr>
          <a:xfrm>
            <a:off x="762001" y="1970314"/>
            <a:ext cx="6597372" cy="3505200"/>
          </a:xfrm>
        </p:spPr>
        <p:txBody>
          <a:bodyPr>
            <a:normAutofit/>
          </a:bodyPr>
          <a:lstStyle/>
          <a:p>
            <a:pPr marL="285750" indent="-285750">
              <a:buFont typeface="Arial" panose="020B0604020202020204" pitchFamily="34" charset="0"/>
              <a:buChar char="•"/>
            </a:pPr>
            <a:r>
              <a:rPr lang="en-US" sz="1800" dirty="0"/>
              <a:t>Screening for behavioral problems should be completed at every well visit </a:t>
            </a:r>
          </a:p>
          <a:p>
            <a:pPr marL="285750" indent="-285750">
              <a:buFont typeface="Arial" panose="020B0604020202020204" pitchFamily="34" charset="0"/>
              <a:buChar char="•"/>
            </a:pPr>
            <a:r>
              <a:rPr lang="en-US" sz="1800" dirty="0"/>
              <a:t>At other appointments when needed </a:t>
            </a:r>
          </a:p>
          <a:p>
            <a:pPr marL="285750" indent="-285750">
              <a:buFont typeface="Arial" panose="020B0604020202020204" pitchFamily="34" charset="0"/>
              <a:buChar char="•"/>
            </a:pPr>
            <a:r>
              <a:rPr lang="en-US" sz="1800" dirty="0"/>
              <a:t>Here , the focus will be on ages 4 years old and up because children under 4 years old with behavioral health concerns need different screening modalities and interventions than does the preschooler aged child. Most screening tools utilized in children under the age of 4 years old have a heavily based developmental component </a:t>
            </a:r>
          </a:p>
          <a:p>
            <a:r>
              <a:rPr lang="en-US" sz="1800" dirty="0"/>
              <a:t> </a:t>
            </a:r>
          </a:p>
          <a:p>
            <a:endParaRPr lang="en-US" dirty="0"/>
          </a:p>
        </p:txBody>
      </p:sp>
    </p:spTree>
    <p:extLst>
      <p:ext uri="{BB962C8B-B14F-4D97-AF65-F5344CB8AC3E}">
        <p14:creationId xmlns:p14="http://schemas.microsoft.com/office/powerpoint/2010/main" val="1545802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6B6DF-AC07-8BEB-4F01-3D784A6AF656}"/>
              </a:ext>
            </a:extLst>
          </p:cNvPr>
          <p:cNvSpPr>
            <a:spLocks noGrp="1"/>
          </p:cNvSpPr>
          <p:nvPr>
            <p:ph type="title"/>
          </p:nvPr>
        </p:nvSpPr>
        <p:spPr>
          <a:xfrm>
            <a:off x="762001" y="896112"/>
            <a:ext cx="6335485" cy="998002"/>
          </a:xfrm>
        </p:spPr>
        <p:txBody>
          <a:bodyPr/>
          <a:lstStyle/>
          <a:p>
            <a:r>
              <a:rPr lang="en-US" dirty="0"/>
              <a:t>Screening tools </a:t>
            </a:r>
          </a:p>
        </p:txBody>
      </p:sp>
      <p:sp>
        <p:nvSpPr>
          <p:cNvPr id="3" name="Slide Number Placeholder 2">
            <a:extLst>
              <a:ext uri="{FF2B5EF4-FFF2-40B4-BE49-F238E27FC236}">
                <a16:creationId xmlns:a16="http://schemas.microsoft.com/office/drawing/2014/main" id="{B9DE256C-241B-DCD0-3A97-54A2B9F1A168}"/>
              </a:ext>
            </a:extLst>
          </p:cNvPr>
          <p:cNvSpPr>
            <a:spLocks noGrp="1"/>
          </p:cNvSpPr>
          <p:nvPr>
            <p:ph type="sldNum" sz="quarter" idx="12"/>
          </p:nvPr>
        </p:nvSpPr>
        <p:spPr/>
        <p:txBody>
          <a:bodyPr/>
          <a:lstStyle/>
          <a:p>
            <a:fld id="{B5CEABB6-07DC-46E8-9B57-56EC44A396E5}" type="slidenum">
              <a:rPr lang="en-US" smtClean="0"/>
              <a:pPr/>
              <a:t>22</a:t>
            </a:fld>
            <a:endParaRPr lang="en-US" dirty="0"/>
          </a:p>
        </p:txBody>
      </p:sp>
      <p:sp>
        <p:nvSpPr>
          <p:cNvPr id="4" name="Content Placeholder 3">
            <a:extLst>
              <a:ext uri="{FF2B5EF4-FFF2-40B4-BE49-F238E27FC236}">
                <a16:creationId xmlns:a16="http://schemas.microsoft.com/office/drawing/2014/main" id="{D05F390F-3764-AEE3-38D5-CAE7C243CE03}"/>
              </a:ext>
            </a:extLst>
          </p:cNvPr>
          <p:cNvSpPr>
            <a:spLocks noGrp="1"/>
          </p:cNvSpPr>
          <p:nvPr>
            <p:ph sz="half" idx="14"/>
          </p:nvPr>
        </p:nvSpPr>
        <p:spPr>
          <a:xfrm>
            <a:off x="762001" y="1807029"/>
            <a:ext cx="6597372" cy="4548051"/>
          </a:xfrm>
        </p:spPr>
        <p:txBody>
          <a:bodyPr>
            <a:normAutofit fontScale="85000" lnSpcReduction="10000"/>
          </a:bodyPr>
          <a:lstStyle/>
          <a:p>
            <a:pPr marL="285750" indent="-285750">
              <a:buFont typeface="Arial" panose="020B0604020202020204" pitchFamily="34" charset="0"/>
              <a:buChar char="•"/>
            </a:pPr>
            <a:r>
              <a:rPr lang="en-US" sz="1800" dirty="0"/>
              <a:t>Pediatric Symptom Checklist (PSC) – a 35 question checklist, completed by the parent/guardian. Used in ages 4 years old and up. Does have a youth version which is completed by the patient who is 11 years old and up. Shorter version is the PSC-17 </a:t>
            </a:r>
          </a:p>
          <a:p>
            <a:r>
              <a:rPr lang="en-US" sz="1800" dirty="0">
                <a:hlinkClick r:id="rId2">
                  <a:extLst>
                    <a:ext uri="{A12FA001-AC4F-418D-AE19-62706E023703}">
                      <ahyp:hlinkClr xmlns:ahyp="http://schemas.microsoft.com/office/drawing/2018/hyperlinkcolor" val="tx"/>
                    </a:ext>
                  </a:extLst>
                </a:hlinkClick>
              </a:rPr>
              <a:t>https://www.brightfutures.org/mentalhealth/pdf/professionals/ped_sympton_chklst.pdf</a:t>
            </a:r>
            <a:endParaRPr lang="en-US" sz="1800" dirty="0"/>
          </a:p>
          <a:p>
            <a:pPr marL="285750" indent="-285750">
              <a:buFont typeface="Arial" panose="020B0604020202020204" pitchFamily="34" charset="0"/>
              <a:buChar char="•"/>
            </a:pPr>
            <a:r>
              <a:rPr lang="en-US" sz="1800" dirty="0"/>
              <a:t>Generalized Anxiety Disorder-7 (GAD-7) – 7 questions, ages 11 years and up to be completed by the patient </a:t>
            </a:r>
          </a:p>
          <a:p>
            <a:r>
              <a:rPr lang="en-US" sz="1800" dirty="0">
                <a:hlinkClick r:id="rId3">
                  <a:extLst>
                    <a:ext uri="{A12FA001-AC4F-418D-AE19-62706E023703}">
                      <ahyp:hlinkClr xmlns:ahyp="http://schemas.microsoft.com/office/drawing/2018/hyperlinkcolor" val="tx"/>
                    </a:ext>
                  </a:extLst>
                </a:hlinkClick>
              </a:rPr>
              <a:t>https://adaa.org/sites/default/files/GAD-7_Anxiety-updated_0.pdf</a:t>
            </a:r>
            <a:endParaRPr lang="en-US" sz="1800" dirty="0"/>
          </a:p>
          <a:p>
            <a:pPr marL="285750" indent="-285750">
              <a:buFont typeface="Arial" panose="020B0604020202020204" pitchFamily="34" charset="0"/>
              <a:buChar char="•"/>
            </a:pPr>
            <a:r>
              <a:rPr lang="en-US" sz="1800" dirty="0"/>
              <a:t>Screen for Child Anxiety Related Emotional Disorders (SCARED) – parent/guardian version and a child version. Ages 8-18 years old </a:t>
            </a:r>
          </a:p>
          <a:p>
            <a:r>
              <a:rPr lang="en-US" sz="1800" dirty="0">
                <a:hlinkClick r:id="rId4">
                  <a:extLst>
                    <a:ext uri="{A12FA001-AC4F-418D-AE19-62706E023703}">
                      <ahyp:hlinkClr xmlns:ahyp="http://schemas.microsoft.com/office/drawing/2018/hyperlinkcolor" val="tx"/>
                    </a:ext>
                  </a:extLst>
                </a:hlinkClick>
              </a:rPr>
              <a:t>https://www.shared-care.ca/files/SCARED_Child_Updated_June_2015.pdf</a:t>
            </a:r>
            <a:endParaRPr lang="en-US" sz="1800" dirty="0"/>
          </a:p>
          <a:p>
            <a:endParaRPr lang="en-US" dirty="0"/>
          </a:p>
        </p:txBody>
      </p:sp>
    </p:spTree>
    <p:extLst>
      <p:ext uri="{BB962C8B-B14F-4D97-AF65-F5344CB8AC3E}">
        <p14:creationId xmlns:p14="http://schemas.microsoft.com/office/powerpoint/2010/main" val="492317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BEA2D-F733-4E84-5585-F290B94CC5A4}"/>
              </a:ext>
            </a:extLst>
          </p:cNvPr>
          <p:cNvSpPr>
            <a:spLocks noGrp="1"/>
          </p:cNvSpPr>
          <p:nvPr>
            <p:ph type="title"/>
          </p:nvPr>
        </p:nvSpPr>
        <p:spPr>
          <a:xfrm>
            <a:off x="762001" y="896112"/>
            <a:ext cx="6074228" cy="932688"/>
          </a:xfrm>
        </p:spPr>
        <p:txBody>
          <a:bodyPr>
            <a:normAutofit/>
          </a:bodyPr>
          <a:lstStyle/>
          <a:p>
            <a:r>
              <a:rPr lang="en-US" sz="4000" dirty="0"/>
              <a:t>Treatment</a:t>
            </a:r>
          </a:p>
        </p:txBody>
      </p:sp>
      <p:sp>
        <p:nvSpPr>
          <p:cNvPr id="3" name="Slide Number Placeholder 2">
            <a:extLst>
              <a:ext uri="{FF2B5EF4-FFF2-40B4-BE49-F238E27FC236}">
                <a16:creationId xmlns:a16="http://schemas.microsoft.com/office/drawing/2014/main" id="{0374BA7A-EAC0-39B8-697C-06F7AD78E2A6}"/>
              </a:ext>
            </a:extLst>
          </p:cNvPr>
          <p:cNvSpPr>
            <a:spLocks noGrp="1"/>
          </p:cNvSpPr>
          <p:nvPr>
            <p:ph type="sldNum" sz="quarter" idx="12"/>
          </p:nvPr>
        </p:nvSpPr>
        <p:spPr/>
        <p:txBody>
          <a:bodyPr/>
          <a:lstStyle/>
          <a:p>
            <a:fld id="{B5CEABB6-07DC-46E8-9B57-56EC44A396E5}" type="slidenum">
              <a:rPr lang="en-US" smtClean="0"/>
              <a:pPr/>
              <a:t>23</a:t>
            </a:fld>
            <a:endParaRPr lang="en-US" dirty="0"/>
          </a:p>
        </p:txBody>
      </p:sp>
      <p:sp>
        <p:nvSpPr>
          <p:cNvPr id="4" name="Content Placeholder 3">
            <a:extLst>
              <a:ext uri="{FF2B5EF4-FFF2-40B4-BE49-F238E27FC236}">
                <a16:creationId xmlns:a16="http://schemas.microsoft.com/office/drawing/2014/main" id="{43DB2ED1-B350-8B28-B2FA-E535D0862D4C}"/>
              </a:ext>
            </a:extLst>
          </p:cNvPr>
          <p:cNvSpPr>
            <a:spLocks noGrp="1"/>
          </p:cNvSpPr>
          <p:nvPr>
            <p:ph sz="half" idx="14"/>
          </p:nvPr>
        </p:nvSpPr>
        <p:spPr>
          <a:xfrm>
            <a:off x="762001" y="1959429"/>
            <a:ext cx="6597372" cy="4395651"/>
          </a:xfrm>
        </p:spPr>
        <p:txBody>
          <a:bodyPr>
            <a:normAutofit/>
          </a:bodyPr>
          <a:lstStyle/>
          <a:p>
            <a:pPr marL="285750" indent="-285750">
              <a:buFont typeface="Arial" panose="020B0604020202020204" pitchFamily="34" charset="0"/>
              <a:buChar char="•"/>
            </a:pPr>
            <a:r>
              <a:rPr lang="en-US" sz="1800" dirty="0"/>
              <a:t>Continued reassessment and adjustment </a:t>
            </a:r>
            <a:r>
              <a:rPr lang="en-US" dirty="0"/>
              <a:t>of</a:t>
            </a:r>
            <a:r>
              <a:rPr lang="en-US" sz="1800" dirty="0"/>
              <a:t> individualized care </a:t>
            </a:r>
          </a:p>
          <a:p>
            <a:pPr marL="285750" indent="-285750">
              <a:buFont typeface="Arial" panose="020B0604020202020204" pitchFamily="34" charset="0"/>
              <a:buChar char="•"/>
            </a:pPr>
            <a:r>
              <a:rPr lang="en-US" sz="1800" dirty="0"/>
              <a:t>School support – 504 plan or individualized education plan (IEP)</a:t>
            </a:r>
          </a:p>
          <a:p>
            <a:pPr marL="285750" indent="-285750">
              <a:buFont typeface="Arial" panose="020B0604020202020204" pitchFamily="34" charset="0"/>
              <a:buChar char="•"/>
            </a:pPr>
            <a:r>
              <a:rPr lang="en-US" sz="1800" dirty="0"/>
              <a:t>Providing families with education and resources</a:t>
            </a:r>
          </a:p>
          <a:p>
            <a:pPr marL="285750" indent="-285750">
              <a:buFont typeface="Arial" panose="020B0604020202020204" pitchFamily="34" charset="0"/>
              <a:buChar char="•"/>
            </a:pPr>
            <a:r>
              <a:rPr lang="en-US" sz="1800" dirty="0"/>
              <a:t>Cognitive –behavioral therapy (CBT)</a:t>
            </a:r>
          </a:p>
          <a:p>
            <a:pPr marL="285750" indent="-285750">
              <a:buFont typeface="Arial" panose="020B0604020202020204" pitchFamily="34" charset="0"/>
              <a:buChar char="•"/>
            </a:pPr>
            <a:r>
              <a:rPr lang="en-US" sz="1800" dirty="0"/>
              <a:t>Medication management </a:t>
            </a:r>
          </a:p>
          <a:p>
            <a:pPr marL="285750" indent="-285750">
              <a:buFont typeface="Arial" panose="020B0604020202020204" pitchFamily="34" charset="0"/>
              <a:buChar char="•"/>
            </a:pPr>
            <a:r>
              <a:rPr lang="en-US" sz="1800" dirty="0"/>
              <a:t>Referrals to Behavioral Health Providers </a:t>
            </a:r>
          </a:p>
          <a:p>
            <a:pPr marL="285750" indent="-285750">
              <a:buFont typeface="Arial" panose="020B0604020202020204" pitchFamily="34" charset="0"/>
              <a:buChar char="•"/>
            </a:pPr>
            <a:r>
              <a:rPr lang="en-US" sz="1800" dirty="0"/>
              <a:t>Crisis Intervention </a:t>
            </a:r>
          </a:p>
          <a:p>
            <a:endParaRPr lang="en-US" dirty="0"/>
          </a:p>
        </p:txBody>
      </p:sp>
    </p:spTree>
    <p:extLst>
      <p:ext uri="{BB962C8B-B14F-4D97-AF65-F5344CB8AC3E}">
        <p14:creationId xmlns:p14="http://schemas.microsoft.com/office/powerpoint/2010/main" val="1976652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DC2F-31F6-2D91-B683-B93FFB2C5CB3}"/>
              </a:ext>
            </a:extLst>
          </p:cNvPr>
          <p:cNvSpPr>
            <a:spLocks noGrp="1"/>
          </p:cNvSpPr>
          <p:nvPr>
            <p:ph type="title"/>
          </p:nvPr>
        </p:nvSpPr>
        <p:spPr>
          <a:xfrm>
            <a:off x="762001" y="896112"/>
            <a:ext cx="6597372" cy="1183059"/>
          </a:xfrm>
        </p:spPr>
        <p:txBody>
          <a:bodyPr>
            <a:noAutofit/>
          </a:bodyPr>
          <a:lstStyle/>
          <a:p>
            <a:r>
              <a:rPr lang="en-US" sz="4000" dirty="0"/>
              <a:t>Tips for families</a:t>
            </a:r>
          </a:p>
        </p:txBody>
      </p:sp>
      <p:sp>
        <p:nvSpPr>
          <p:cNvPr id="3" name="Slide Number Placeholder 2">
            <a:extLst>
              <a:ext uri="{FF2B5EF4-FFF2-40B4-BE49-F238E27FC236}">
                <a16:creationId xmlns:a16="http://schemas.microsoft.com/office/drawing/2014/main" id="{71BCBA3A-735E-E885-BC40-99C8F37E23E2}"/>
              </a:ext>
            </a:extLst>
          </p:cNvPr>
          <p:cNvSpPr>
            <a:spLocks noGrp="1"/>
          </p:cNvSpPr>
          <p:nvPr>
            <p:ph type="sldNum" sz="quarter" idx="12"/>
          </p:nvPr>
        </p:nvSpPr>
        <p:spPr/>
        <p:txBody>
          <a:bodyPr/>
          <a:lstStyle/>
          <a:p>
            <a:fld id="{B5CEABB6-07DC-46E8-9B57-56EC44A396E5}" type="slidenum">
              <a:rPr lang="en-US" smtClean="0"/>
              <a:pPr/>
              <a:t>24</a:t>
            </a:fld>
            <a:endParaRPr lang="en-US" dirty="0"/>
          </a:p>
        </p:txBody>
      </p:sp>
      <p:sp>
        <p:nvSpPr>
          <p:cNvPr id="4" name="Content Placeholder 3">
            <a:extLst>
              <a:ext uri="{FF2B5EF4-FFF2-40B4-BE49-F238E27FC236}">
                <a16:creationId xmlns:a16="http://schemas.microsoft.com/office/drawing/2014/main" id="{340FE403-479D-DDC4-1B69-D120FD59E790}"/>
              </a:ext>
            </a:extLst>
          </p:cNvPr>
          <p:cNvSpPr>
            <a:spLocks noGrp="1"/>
          </p:cNvSpPr>
          <p:nvPr>
            <p:ph sz="half" idx="14"/>
          </p:nvPr>
        </p:nvSpPr>
        <p:spPr>
          <a:xfrm>
            <a:off x="762001" y="1766047"/>
            <a:ext cx="6597372" cy="4589033"/>
          </a:xfrm>
        </p:spPr>
        <p:txBody>
          <a:bodyPr/>
          <a:lstStyle/>
          <a:p>
            <a:r>
              <a:rPr lang="en-US" dirty="0"/>
              <a:t>Connect with your child: Set aside one-on-one time every day without TV or other media. Even just 10 minutes each day can make a big difference. </a:t>
            </a:r>
          </a:p>
          <a:p>
            <a:r>
              <a:rPr lang="en-US" dirty="0"/>
              <a:t>Praise your child and make them feel good about themselves. </a:t>
            </a:r>
          </a:p>
          <a:p>
            <a:r>
              <a:rPr lang="en-US" dirty="0"/>
              <a:t>Find out what’s worrying your child, because stress can make them feel anxious.</a:t>
            </a:r>
          </a:p>
          <a:p>
            <a:r>
              <a:rPr lang="en-US" dirty="0"/>
              <a:t>When your child is calm, start a conversation about things they can do to manage fears and worries when they happen- such as deep breathing, using positive self talk</a:t>
            </a:r>
          </a:p>
          <a:p>
            <a:r>
              <a:rPr lang="en-US" dirty="0"/>
              <a:t>Praise and reward brave behavior: the goal is to cope, not avoid</a:t>
            </a:r>
          </a:p>
        </p:txBody>
      </p:sp>
    </p:spTree>
    <p:extLst>
      <p:ext uri="{BB962C8B-B14F-4D97-AF65-F5344CB8AC3E}">
        <p14:creationId xmlns:p14="http://schemas.microsoft.com/office/powerpoint/2010/main" val="1594688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5CEABB6-07DC-46E8-9B57-56EC44A396E5}" type="slidenum">
              <a:rPr lang="en-US" smtClean="0"/>
              <a:pPr/>
              <a:t>25</a:t>
            </a:fld>
            <a:endParaRPr lang="en-US" dirty="0"/>
          </a:p>
        </p:txBody>
      </p:sp>
      <p:sp>
        <p:nvSpPr>
          <p:cNvPr id="4" name="Content Placeholder 3"/>
          <p:cNvSpPr>
            <a:spLocks noGrp="1"/>
          </p:cNvSpPr>
          <p:nvPr>
            <p:ph sz="half" idx="14"/>
          </p:nvPr>
        </p:nvSpPr>
        <p:spPr>
          <a:xfrm>
            <a:off x="762001" y="779929"/>
            <a:ext cx="6597372" cy="5575151"/>
          </a:xfrm>
        </p:spPr>
        <p:txBody>
          <a:bodyPr/>
          <a:lstStyle/>
          <a:p>
            <a:endParaRPr lang="en-US" sz="3200" dirty="0"/>
          </a:p>
          <a:p>
            <a:endParaRPr lang="en-US" sz="3200" dirty="0">
              <a:latin typeface="+mj-lt"/>
            </a:endParaRPr>
          </a:p>
          <a:p>
            <a:r>
              <a:rPr lang="en-US" sz="4000" dirty="0">
                <a:latin typeface="+mj-lt"/>
              </a:rPr>
              <a:t>Build healthy habits:</a:t>
            </a:r>
            <a:endParaRPr lang="en-US" sz="4000" dirty="0"/>
          </a:p>
          <a:p>
            <a:r>
              <a:rPr lang="en-US" dirty="0"/>
              <a:t>Get active! Encourage your child to be active for at least an hour every day</a:t>
            </a:r>
          </a:p>
          <a:p>
            <a:r>
              <a:rPr lang="en-US" dirty="0"/>
              <a:t>Eat healthy. Eat healthy meals every day, including fruits and vegetables, whole grains, and protein foods. Remember to eat breakfast! </a:t>
            </a:r>
          </a:p>
          <a:p>
            <a:r>
              <a:rPr lang="en-US" dirty="0"/>
              <a:t>Get plenty of sleep. School-aged children need 9 to 12 hours of sleep every night, and teens need 8 to 10 hours.</a:t>
            </a:r>
          </a:p>
          <a:p>
            <a:r>
              <a:rPr lang="en-US" dirty="0"/>
              <a:t>Limit screen time. Try for less than 2 hours a day of entertainment screen time. Avoid scary or violent TV shows, video games, and movies. </a:t>
            </a:r>
          </a:p>
          <a:p>
            <a:r>
              <a:rPr lang="en-US" dirty="0"/>
              <a:t>Set up family routines. Follow a regular schedule for playtime, mealtime, and bedtime. Knowing what to expect can help your child feel safe and secure.</a:t>
            </a:r>
          </a:p>
        </p:txBody>
      </p:sp>
    </p:spTree>
    <p:extLst>
      <p:ext uri="{BB962C8B-B14F-4D97-AF65-F5344CB8AC3E}">
        <p14:creationId xmlns:p14="http://schemas.microsoft.com/office/powerpoint/2010/main" val="19433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5CEABB6-07DC-46E8-9B57-56EC44A396E5}" type="slidenum">
              <a:rPr lang="en-US" smtClean="0"/>
              <a:pPr/>
              <a:t>26</a:t>
            </a:fld>
            <a:endParaRPr lang="en-US" dirty="0"/>
          </a:p>
        </p:txBody>
      </p:sp>
      <p:sp>
        <p:nvSpPr>
          <p:cNvPr id="4" name="Content Placeholder 3"/>
          <p:cNvSpPr>
            <a:spLocks noGrp="1"/>
          </p:cNvSpPr>
          <p:nvPr>
            <p:ph sz="half" idx="14"/>
          </p:nvPr>
        </p:nvSpPr>
        <p:spPr>
          <a:xfrm>
            <a:off x="762001" y="806824"/>
            <a:ext cx="6597372" cy="5548255"/>
          </a:xfrm>
        </p:spPr>
        <p:txBody>
          <a:bodyPr>
            <a:normAutofit/>
          </a:bodyPr>
          <a:lstStyle/>
          <a:p>
            <a:endParaRPr lang="en-US" sz="4000" dirty="0"/>
          </a:p>
          <a:p>
            <a:r>
              <a:rPr lang="en-US" sz="4000" dirty="0"/>
              <a:t>School Support </a:t>
            </a:r>
          </a:p>
          <a:p>
            <a:endParaRPr lang="en-US" dirty="0"/>
          </a:p>
          <a:p>
            <a:r>
              <a:rPr lang="en-US" dirty="0"/>
              <a:t>Children may find it hard to focus on or even go to school when they’re feeling worried. If your child is having trouble in school, try these ways to help.</a:t>
            </a:r>
          </a:p>
          <a:p>
            <a:r>
              <a:rPr lang="en-US" dirty="0"/>
              <a:t>Gently but firmly tell your child why it’s important to go to school.</a:t>
            </a:r>
          </a:p>
          <a:p>
            <a:r>
              <a:rPr lang="en-US" dirty="0"/>
              <a:t>Talk with your child’s teachers and the guidance counselor about what to do if your child asks to go home from school early. </a:t>
            </a:r>
          </a:p>
          <a:p>
            <a:r>
              <a:rPr lang="en-US" dirty="0"/>
              <a:t> If you think family stress or pressure to do well in school is upsetting your child, let them know they are doing a good job and you’re proud of them. </a:t>
            </a:r>
          </a:p>
        </p:txBody>
      </p:sp>
    </p:spTree>
    <p:extLst>
      <p:ext uri="{BB962C8B-B14F-4D97-AF65-F5344CB8AC3E}">
        <p14:creationId xmlns:p14="http://schemas.microsoft.com/office/powerpoint/2010/main" val="2895764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690641"/>
          </a:xfrm>
        </p:spPr>
        <p:txBody>
          <a:bodyPr>
            <a:normAutofit fontScale="90000"/>
          </a:bodyPr>
          <a:lstStyle/>
          <a:p>
            <a:r>
              <a:rPr lang="en-US" dirty="0"/>
              <a:t>School support</a:t>
            </a:r>
          </a:p>
        </p:txBody>
      </p:sp>
      <p:sp>
        <p:nvSpPr>
          <p:cNvPr id="3" name="Slide Number Placeholder 2"/>
          <p:cNvSpPr>
            <a:spLocks noGrp="1"/>
          </p:cNvSpPr>
          <p:nvPr>
            <p:ph type="sldNum" sz="quarter" idx="12"/>
          </p:nvPr>
        </p:nvSpPr>
        <p:spPr/>
        <p:txBody>
          <a:bodyPr/>
          <a:lstStyle/>
          <a:p>
            <a:fld id="{B5CEABB6-07DC-46E8-9B57-56EC44A396E5}" type="slidenum">
              <a:rPr lang="en-US" smtClean="0"/>
              <a:pPr/>
              <a:t>27</a:t>
            </a:fld>
            <a:endParaRPr lang="en-US" dirty="0"/>
          </a:p>
        </p:txBody>
      </p:sp>
      <p:sp>
        <p:nvSpPr>
          <p:cNvPr id="4" name="Content Placeholder 3"/>
          <p:cNvSpPr>
            <a:spLocks noGrp="1"/>
          </p:cNvSpPr>
          <p:nvPr>
            <p:ph sz="half" idx="14"/>
          </p:nvPr>
        </p:nvSpPr>
        <p:spPr>
          <a:xfrm>
            <a:off x="762001" y="2115671"/>
            <a:ext cx="6597372" cy="3478305"/>
          </a:xfrm>
        </p:spPr>
        <p:txBody>
          <a:bodyPr/>
          <a:lstStyle/>
          <a:p>
            <a:r>
              <a:rPr lang="en-US" dirty="0"/>
              <a:t>Help your child set realistic goals for school. If they set goals that are too hard to meet, they may feel worse about themselves. </a:t>
            </a:r>
          </a:p>
          <a:p>
            <a:r>
              <a:rPr lang="en-US" dirty="0"/>
              <a:t> Remind your child that they can take steps to control their worries. For example, they can think about what to do ahead of time to handle a stressful situation. </a:t>
            </a:r>
          </a:p>
          <a:p>
            <a:r>
              <a:rPr lang="en-US" dirty="0"/>
              <a:t> Reward your child’s brave behaviors at school. Spending time doing fun activities with a parent is a very powerful reward</a:t>
            </a:r>
          </a:p>
          <a:p>
            <a:endParaRPr lang="en-US" dirty="0"/>
          </a:p>
        </p:txBody>
      </p:sp>
    </p:spTree>
    <p:extLst>
      <p:ext uri="{BB962C8B-B14F-4D97-AF65-F5344CB8AC3E}">
        <p14:creationId xmlns:p14="http://schemas.microsoft.com/office/powerpoint/2010/main" val="2816318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BDDFD-9B74-048D-71C8-586561D0A46D}"/>
              </a:ext>
            </a:extLst>
          </p:cNvPr>
          <p:cNvSpPr>
            <a:spLocks noGrp="1"/>
          </p:cNvSpPr>
          <p:nvPr>
            <p:ph type="title"/>
          </p:nvPr>
        </p:nvSpPr>
        <p:spPr>
          <a:xfrm>
            <a:off x="762001" y="896112"/>
            <a:ext cx="6270170" cy="1291917"/>
          </a:xfrm>
        </p:spPr>
        <p:txBody>
          <a:bodyPr>
            <a:normAutofit/>
          </a:bodyPr>
          <a:lstStyle/>
          <a:p>
            <a:r>
              <a:rPr lang="en-US" sz="4000" dirty="0"/>
              <a:t>Cognitive-behavioral therapy </a:t>
            </a:r>
          </a:p>
        </p:txBody>
      </p:sp>
      <p:sp>
        <p:nvSpPr>
          <p:cNvPr id="3" name="Slide Number Placeholder 2">
            <a:extLst>
              <a:ext uri="{FF2B5EF4-FFF2-40B4-BE49-F238E27FC236}">
                <a16:creationId xmlns:a16="http://schemas.microsoft.com/office/drawing/2014/main" id="{7DBA028B-7811-07A6-7F32-A240C7B693ED}"/>
              </a:ext>
            </a:extLst>
          </p:cNvPr>
          <p:cNvSpPr>
            <a:spLocks noGrp="1"/>
          </p:cNvSpPr>
          <p:nvPr>
            <p:ph type="sldNum" sz="quarter" idx="12"/>
          </p:nvPr>
        </p:nvSpPr>
        <p:spPr/>
        <p:txBody>
          <a:bodyPr/>
          <a:lstStyle/>
          <a:p>
            <a:fld id="{B5CEABB6-07DC-46E8-9B57-56EC44A396E5}" type="slidenum">
              <a:rPr lang="en-US" smtClean="0"/>
              <a:pPr/>
              <a:t>28</a:t>
            </a:fld>
            <a:endParaRPr lang="en-US" dirty="0"/>
          </a:p>
        </p:txBody>
      </p:sp>
      <p:sp>
        <p:nvSpPr>
          <p:cNvPr id="4" name="Content Placeholder 3">
            <a:extLst>
              <a:ext uri="{FF2B5EF4-FFF2-40B4-BE49-F238E27FC236}">
                <a16:creationId xmlns:a16="http://schemas.microsoft.com/office/drawing/2014/main" id="{12148168-E5E8-2DD7-30E1-D0356B16E710}"/>
              </a:ext>
            </a:extLst>
          </p:cNvPr>
          <p:cNvSpPr>
            <a:spLocks noGrp="1"/>
          </p:cNvSpPr>
          <p:nvPr>
            <p:ph sz="half" idx="14"/>
          </p:nvPr>
        </p:nvSpPr>
        <p:spPr>
          <a:xfrm>
            <a:off x="762001" y="2318657"/>
            <a:ext cx="6597372" cy="4036423"/>
          </a:xfrm>
        </p:spPr>
        <p:txBody>
          <a:bodyPr>
            <a:normAutofit/>
          </a:bodyPr>
          <a:lstStyle/>
          <a:p>
            <a:pPr marL="285750" indent="-285750">
              <a:buFont typeface="Arial" panose="020B0604020202020204" pitchFamily="34" charset="0"/>
              <a:buChar char="•"/>
            </a:pPr>
            <a:r>
              <a:rPr lang="en-US" dirty="0"/>
              <a:t>Adapted to child’s developmental level </a:t>
            </a:r>
          </a:p>
          <a:p>
            <a:pPr marL="285750" indent="-285750">
              <a:buFont typeface="Arial" panose="020B0604020202020204" pitchFamily="34" charset="0"/>
              <a:buChar char="•"/>
            </a:pPr>
            <a:r>
              <a:rPr lang="en-US" dirty="0"/>
              <a:t>Includes cognitive restructuring </a:t>
            </a:r>
          </a:p>
          <a:p>
            <a:pPr marL="285750" indent="-285750">
              <a:buFont typeface="Arial" panose="020B0604020202020204" pitchFamily="34" charset="0"/>
              <a:buChar char="•"/>
            </a:pPr>
            <a:r>
              <a:rPr lang="en-US" dirty="0"/>
              <a:t>Problem solving </a:t>
            </a:r>
          </a:p>
          <a:p>
            <a:pPr marL="285750" indent="-285750">
              <a:buFont typeface="Arial" panose="020B0604020202020204" pitchFamily="34" charset="0"/>
              <a:buChar char="•"/>
            </a:pPr>
            <a:r>
              <a:rPr lang="en-US" dirty="0"/>
              <a:t>Teaches coping skills </a:t>
            </a:r>
          </a:p>
          <a:p>
            <a:pPr marL="285750" indent="-285750">
              <a:buFont typeface="Arial" panose="020B0604020202020204" pitchFamily="34" charset="0"/>
              <a:buChar char="•"/>
            </a:pPr>
            <a:r>
              <a:rPr lang="en-US" dirty="0"/>
              <a:t>Involvement of the child’s family by providing parenting skills, family therapy sessions </a:t>
            </a:r>
          </a:p>
          <a:p>
            <a:pPr marL="285750" indent="-285750">
              <a:buFont typeface="Arial" panose="020B0604020202020204" pitchFamily="34" charset="0"/>
              <a:buChar char="•"/>
            </a:pPr>
            <a:r>
              <a:rPr lang="en-US" dirty="0"/>
              <a:t>Participation has shown enhanced treatment outcomes at follow up </a:t>
            </a:r>
          </a:p>
          <a:p>
            <a:endParaRPr lang="en-US" dirty="0"/>
          </a:p>
        </p:txBody>
      </p:sp>
    </p:spTree>
    <p:extLst>
      <p:ext uri="{BB962C8B-B14F-4D97-AF65-F5344CB8AC3E}">
        <p14:creationId xmlns:p14="http://schemas.microsoft.com/office/powerpoint/2010/main" val="1507603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A333C-0D12-5227-2851-97035CA076AE}"/>
              </a:ext>
            </a:extLst>
          </p:cNvPr>
          <p:cNvSpPr>
            <a:spLocks noGrp="1"/>
          </p:cNvSpPr>
          <p:nvPr>
            <p:ph type="title"/>
          </p:nvPr>
        </p:nvSpPr>
        <p:spPr>
          <a:xfrm>
            <a:off x="762001" y="896112"/>
            <a:ext cx="6052456" cy="1324574"/>
          </a:xfrm>
        </p:spPr>
        <p:txBody>
          <a:bodyPr/>
          <a:lstStyle/>
          <a:p>
            <a:r>
              <a:rPr lang="en-US" sz="4400" dirty="0"/>
              <a:t>Medication Management</a:t>
            </a:r>
            <a:endParaRPr lang="en-US" dirty="0"/>
          </a:p>
        </p:txBody>
      </p:sp>
      <p:sp>
        <p:nvSpPr>
          <p:cNvPr id="3" name="Slide Number Placeholder 2">
            <a:extLst>
              <a:ext uri="{FF2B5EF4-FFF2-40B4-BE49-F238E27FC236}">
                <a16:creationId xmlns:a16="http://schemas.microsoft.com/office/drawing/2014/main" id="{A1EB63C2-B501-A9A7-18E4-3BB2DAF189D2}"/>
              </a:ext>
            </a:extLst>
          </p:cNvPr>
          <p:cNvSpPr>
            <a:spLocks noGrp="1"/>
          </p:cNvSpPr>
          <p:nvPr>
            <p:ph type="sldNum" sz="quarter" idx="12"/>
          </p:nvPr>
        </p:nvSpPr>
        <p:spPr/>
        <p:txBody>
          <a:bodyPr/>
          <a:lstStyle/>
          <a:p>
            <a:fld id="{B5CEABB6-07DC-46E8-9B57-56EC44A396E5}" type="slidenum">
              <a:rPr lang="en-US" smtClean="0"/>
              <a:pPr/>
              <a:t>29</a:t>
            </a:fld>
            <a:endParaRPr lang="en-US" dirty="0"/>
          </a:p>
        </p:txBody>
      </p:sp>
      <p:sp>
        <p:nvSpPr>
          <p:cNvPr id="4" name="Content Placeholder 3">
            <a:extLst>
              <a:ext uri="{FF2B5EF4-FFF2-40B4-BE49-F238E27FC236}">
                <a16:creationId xmlns:a16="http://schemas.microsoft.com/office/drawing/2014/main" id="{D327E663-B5EF-9E22-CCBF-F8753C9AF5A5}"/>
              </a:ext>
            </a:extLst>
          </p:cNvPr>
          <p:cNvSpPr>
            <a:spLocks noGrp="1"/>
          </p:cNvSpPr>
          <p:nvPr>
            <p:ph sz="half" idx="14"/>
          </p:nvPr>
        </p:nvSpPr>
        <p:spPr>
          <a:xfrm>
            <a:off x="762001" y="2383971"/>
            <a:ext cx="6597372" cy="3971109"/>
          </a:xfrm>
        </p:spPr>
        <p:txBody>
          <a:bodyPr>
            <a:normAutofit/>
          </a:bodyPr>
          <a:lstStyle/>
          <a:p>
            <a:pPr marL="285750" indent="-285750">
              <a:buFont typeface="Arial" panose="020B0604020202020204" pitchFamily="34" charset="0"/>
              <a:buChar char="•"/>
            </a:pPr>
            <a:r>
              <a:rPr lang="en-US" sz="1800" dirty="0"/>
              <a:t>Selective serotonin reuptake inhibitors (SSRIs) </a:t>
            </a:r>
            <a:r>
              <a:rPr lang="en-US" dirty="0"/>
              <a:t>are</a:t>
            </a:r>
            <a:r>
              <a:rPr lang="en-US" sz="1800" dirty="0"/>
              <a:t> the main group of medications </a:t>
            </a:r>
          </a:p>
          <a:p>
            <a:pPr marL="285750" indent="-285750">
              <a:buFont typeface="Arial" panose="020B0604020202020204" pitchFamily="34" charset="0"/>
              <a:buChar char="•"/>
            </a:pPr>
            <a:r>
              <a:rPr lang="en-US" dirty="0"/>
              <a:t>Serotonin-norepinephrine reuptake inhibitors (SNRIs)</a:t>
            </a:r>
          </a:p>
          <a:p>
            <a:pPr marL="285750" indent="-285750">
              <a:buFont typeface="Arial" panose="020B0604020202020204" pitchFamily="34" charset="0"/>
              <a:buChar char="•"/>
            </a:pPr>
            <a:r>
              <a:rPr lang="en-US" dirty="0"/>
              <a:t>Tricyclic Antidepressants (TCA) </a:t>
            </a:r>
            <a:endParaRPr lang="en-US" sz="1800" dirty="0"/>
          </a:p>
          <a:p>
            <a:pPr marL="285750" indent="-285750">
              <a:buFont typeface="Arial" panose="020B0604020202020204" pitchFamily="34" charset="0"/>
              <a:buChar char="•"/>
            </a:pPr>
            <a:r>
              <a:rPr lang="en-US" dirty="0"/>
              <a:t>Atypical Antidepressants </a:t>
            </a:r>
          </a:p>
          <a:p>
            <a:pPr marL="285750" indent="-285750">
              <a:buFont typeface="Arial" panose="020B0604020202020204" pitchFamily="34" charset="0"/>
              <a:buChar char="•"/>
            </a:pPr>
            <a:r>
              <a:rPr lang="en-US" dirty="0"/>
              <a:t>Benzodiazepines </a:t>
            </a:r>
          </a:p>
          <a:p>
            <a:pPr marL="285750" indent="-285750">
              <a:buFont typeface="Arial" panose="020B0604020202020204" pitchFamily="34" charset="0"/>
              <a:buChar char="•"/>
            </a:pPr>
            <a:r>
              <a:rPr lang="en-US" dirty="0"/>
              <a:t>Atypical anti-anxiety agents </a:t>
            </a:r>
          </a:p>
          <a:p>
            <a:pPr marL="285750" indent="-285750">
              <a:buFont typeface="Arial" panose="020B0604020202020204" pitchFamily="34" charset="0"/>
              <a:buChar char="•"/>
            </a:pPr>
            <a:r>
              <a:rPr lang="en-US" dirty="0"/>
              <a:t>Antihistamines </a:t>
            </a:r>
          </a:p>
        </p:txBody>
      </p:sp>
    </p:spTree>
    <p:extLst>
      <p:ext uri="{BB962C8B-B14F-4D97-AF65-F5344CB8AC3E}">
        <p14:creationId xmlns:p14="http://schemas.microsoft.com/office/powerpoint/2010/main" val="2838379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762001" y="896112"/>
            <a:ext cx="6589150" cy="861568"/>
          </a:xfrm>
        </p:spPr>
        <p:txBody>
          <a:bodyPr anchor="t">
            <a:normAutofit/>
          </a:bodyPr>
          <a:lstStyle/>
          <a:p>
            <a:r>
              <a:rPr lang="en-US" sz="4000" dirty="0"/>
              <a:t>Prevalence </a:t>
            </a:r>
            <a:endParaRPr lang="en-ZA" sz="4000" dirty="0"/>
          </a:p>
        </p:txBody>
      </p:sp>
      <p:sp>
        <p:nvSpPr>
          <p:cNvPr id="6" name="Slide Number Placeholder 5">
            <a:extLst>
              <a:ext uri="{FF2B5EF4-FFF2-40B4-BE49-F238E27FC236}">
                <a16:creationId xmlns:a16="http://schemas.microsoft.com/office/drawing/2014/main" id="{67927DCA-F11F-1716-00DA-9EF49F131ABD}"/>
              </a:ext>
            </a:extLst>
          </p:cNvPr>
          <p:cNvSpPr>
            <a:spLocks noGrp="1"/>
          </p:cNvSpPr>
          <p:nvPr>
            <p:ph type="sldNum" sz="quarter" idx="12"/>
          </p:nvPr>
        </p:nvSpPr>
        <p:spPr>
          <a:xfrm>
            <a:off x="11274091" y="6355080"/>
            <a:ext cx="457200" cy="365125"/>
          </a:xfrm>
        </p:spPr>
        <p:txBody>
          <a:bodyPr anchor="ctr">
            <a:normAutofit/>
          </a:bodyPr>
          <a:lstStyle/>
          <a:p>
            <a:pPr>
              <a:spcAft>
                <a:spcPts val="600"/>
              </a:spcAft>
            </a:pPr>
            <a:fld id="{B5CEABB6-07DC-46E8-9B57-56EC44A396E5}" type="slidenum">
              <a:rPr lang="en-US" smtClean="0"/>
              <a:pPr>
                <a:spcAft>
                  <a:spcPts val="600"/>
                </a:spcAft>
              </a:pPr>
              <a:t>3</a:t>
            </a:fld>
            <a:endParaRPr lang="en-US"/>
          </a:p>
        </p:txBody>
      </p:sp>
      <p:sp>
        <p:nvSpPr>
          <p:cNvPr id="3" name="Subtitle 2">
            <a:extLst>
              <a:ext uri="{FF2B5EF4-FFF2-40B4-BE49-F238E27FC236}">
                <a16:creationId xmlns:a16="http://schemas.microsoft.com/office/drawing/2014/main" id="{35E3EA69-4E0E-41BD-8095-A124225A2647}"/>
              </a:ext>
            </a:extLst>
          </p:cNvPr>
          <p:cNvSpPr>
            <a:spLocks noGrp="1"/>
          </p:cNvSpPr>
          <p:nvPr>
            <p:ph sz="half" idx="14"/>
          </p:nvPr>
        </p:nvSpPr>
        <p:spPr>
          <a:xfrm>
            <a:off x="762001" y="1883229"/>
            <a:ext cx="6597372" cy="4471851"/>
          </a:xfrm>
        </p:spPr>
        <p:txBody>
          <a:bodyPr>
            <a:normAutofit fontScale="85000" lnSpcReduction="10000"/>
          </a:bodyPr>
          <a:lstStyle/>
          <a:p>
            <a:r>
              <a:rPr lang="en-US" sz="2000" dirty="0">
                <a:latin typeface="+mj-lt"/>
              </a:rPr>
              <a:t>Primary pediatric and family care health professionals are often the first to be approached by families about behavioral/mood difficulties </a:t>
            </a:r>
          </a:p>
          <a:p>
            <a:r>
              <a:rPr lang="en-US" sz="2000" dirty="0">
                <a:latin typeface="+mj-lt"/>
              </a:rPr>
              <a:t>The American Academy of Pediatrics (AAP) recommends that pediatric primary care providers gain competence in initiating care of children and adolescents with attention-deficit/hyperactivity disorder (ADHD), anxiety and depression.</a:t>
            </a:r>
          </a:p>
          <a:p>
            <a:r>
              <a:rPr lang="en-US" sz="2000" dirty="0">
                <a:latin typeface="+mj-lt"/>
              </a:rPr>
              <a:t>Behavioral concerns are common and can occur at any age across development </a:t>
            </a:r>
          </a:p>
          <a:p>
            <a:r>
              <a:rPr lang="en-US" sz="2000" b="0" kern="0" cap="none" dirty="0">
                <a:solidFill>
                  <a:schemeClr val="bg1"/>
                </a:solidFill>
                <a:effectLst/>
                <a:latin typeface="+mn-lt"/>
                <a:ea typeface="Times New Roman" panose="02020603050405020304" pitchFamily="18" charset="0"/>
                <a:cs typeface="Open Sans" panose="020B0606030504020204" pitchFamily="34" charset="0"/>
              </a:rPr>
              <a:t>Anxiety </a:t>
            </a:r>
            <a:r>
              <a:rPr lang="en-US" sz="2000" b="0" kern="0" cap="none" dirty="0">
                <a:solidFill>
                  <a:schemeClr val="bg1"/>
                </a:solidFill>
                <a:latin typeface="+mn-lt"/>
                <a:ea typeface="Times New Roman" panose="02020603050405020304" pitchFamily="18" charset="0"/>
                <a:cs typeface="Open Sans" panose="020B0606030504020204" pitchFamily="34" charset="0"/>
              </a:rPr>
              <a:t>is </a:t>
            </a:r>
            <a:r>
              <a:rPr lang="en-US" sz="2000" b="0" kern="0" cap="none" dirty="0">
                <a:solidFill>
                  <a:schemeClr val="bg1"/>
                </a:solidFill>
                <a:effectLst/>
                <a:latin typeface="+mn-lt"/>
                <a:ea typeface="Times New Roman" panose="02020603050405020304" pitchFamily="18" charset="0"/>
                <a:cs typeface="Open Sans" panose="020B0606030504020204" pitchFamily="34" charset="0"/>
              </a:rPr>
              <a:t>among the most diagnosed </a:t>
            </a:r>
            <a:r>
              <a:rPr lang="en-US" sz="2000" b="0" kern="0" cap="none" dirty="0">
                <a:solidFill>
                  <a:schemeClr val="bg1"/>
                </a:solidFill>
                <a:latin typeface="+mn-lt"/>
                <a:ea typeface="Times New Roman" panose="02020603050405020304" pitchFamily="18" charset="0"/>
                <a:cs typeface="Open Sans" panose="020B0606030504020204" pitchFamily="34" charset="0"/>
              </a:rPr>
              <a:t>behavioral health </a:t>
            </a:r>
            <a:r>
              <a:rPr lang="en-US" sz="2000" b="0" kern="0" cap="none" dirty="0">
                <a:solidFill>
                  <a:schemeClr val="bg1"/>
                </a:solidFill>
                <a:effectLst/>
                <a:latin typeface="+mn-lt"/>
                <a:ea typeface="Times New Roman" panose="02020603050405020304" pitchFamily="18" charset="0"/>
                <a:cs typeface="Open Sans" panose="020B0606030504020204" pitchFamily="34" charset="0"/>
              </a:rPr>
              <a:t>disorders in children (estimates ranging from 10-30 percent) </a:t>
            </a:r>
            <a:endParaRPr lang="en-US" sz="2000" dirty="0"/>
          </a:p>
          <a:p>
            <a:r>
              <a:rPr lang="en-US" sz="2000" dirty="0">
                <a:latin typeface="+mj-lt"/>
              </a:rPr>
              <a:t>Comorbidity is common: having more than one behavioral health/mood concern such as depression and ADHD</a:t>
            </a:r>
          </a:p>
          <a:p>
            <a:endParaRPr lang="en-US" sz="2000" dirty="0">
              <a:latin typeface="+mj-lt"/>
            </a:endParaRPr>
          </a:p>
        </p:txBody>
      </p:sp>
    </p:spTree>
    <p:extLst>
      <p:ext uri="{BB962C8B-B14F-4D97-AF65-F5344CB8AC3E}">
        <p14:creationId xmlns:p14="http://schemas.microsoft.com/office/powerpoint/2010/main" val="2243494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42658-DB67-8703-029C-7C21A75F4EDC}"/>
              </a:ext>
            </a:extLst>
          </p:cNvPr>
          <p:cNvSpPr>
            <a:spLocks noGrp="1"/>
          </p:cNvSpPr>
          <p:nvPr>
            <p:ph type="title"/>
          </p:nvPr>
        </p:nvSpPr>
        <p:spPr>
          <a:xfrm>
            <a:off x="762001" y="896112"/>
            <a:ext cx="6172199" cy="910917"/>
          </a:xfrm>
        </p:spPr>
        <p:txBody>
          <a:bodyPr>
            <a:normAutofit/>
          </a:bodyPr>
          <a:lstStyle/>
          <a:p>
            <a:r>
              <a:rPr lang="en-US" sz="3600" dirty="0"/>
              <a:t>Prescribing thoughts</a:t>
            </a:r>
          </a:p>
        </p:txBody>
      </p:sp>
      <p:sp>
        <p:nvSpPr>
          <p:cNvPr id="3" name="Slide Number Placeholder 2">
            <a:extLst>
              <a:ext uri="{FF2B5EF4-FFF2-40B4-BE49-F238E27FC236}">
                <a16:creationId xmlns:a16="http://schemas.microsoft.com/office/drawing/2014/main" id="{D1C66D03-155C-7AA2-BDF2-4BBB142D5628}"/>
              </a:ext>
            </a:extLst>
          </p:cNvPr>
          <p:cNvSpPr>
            <a:spLocks noGrp="1"/>
          </p:cNvSpPr>
          <p:nvPr>
            <p:ph type="sldNum" sz="quarter" idx="12"/>
          </p:nvPr>
        </p:nvSpPr>
        <p:spPr/>
        <p:txBody>
          <a:bodyPr/>
          <a:lstStyle/>
          <a:p>
            <a:fld id="{B5CEABB6-07DC-46E8-9B57-56EC44A396E5}" type="slidenum">
              <a:rPr lang="en-US" smtClean="0"/>
              <a:pPr/>
              <a:t>30</a:t>
            </a:fld>
            <a:endParaRPr lang="en-US" dirty="0"/>
          </a:p>
        </p:txBody>
      </p:sp>
      <p:sp>
        <p:nvSpPr>
          <p:cNvPr id="4" name="Content Placeholder 3">
            <a:extLst>
              <a:ext uri="{FF2B5EF4-FFF2-40B4-BE49-F238E27FC236}">
                <a16:creationId xmlns:a16="http://schemas.microsoft.com/office/drawing/2014/main" id="{37CBC78B-B7A6-27D7-064F-A143C37B6C16}"/>
              </a:ext>
            </a:extLst>
          </p:cNvPr>
          <p:cNvSpPr>
            <a:spLocks noGrp="1"/>
          </p:cNvSpPr>
          <p:nvPr>
            <p:ph sz="half" idx="14"/>
          </p:nvPr>
        </p:nvSpPr>
        <p:spPr>
          <a:xfrm>
            <a:off x="762001" y="1992086"/>
            <a:ext cx="6597372" cy="4362994"/>
          </a:xfrm>
        </p:spPr>
        <p:txBody>
          <a:bodyPr>
            <a:normAutofit fontScale="92500"/>
          </a:bodyPr>
          <a:lstStyle/>
          <a:p>
            <a:pPr marL="285750" indent="-285750">
              <a:buFont typeface="Arial" panose="020B0604020202020204" pitchFamily="34" charset="0"/>
              <a:buChar char="•"/>
            </a:pPr>
            <a:r>
              <a:rPr lang="en-US" dirty="0"/>
              <a:t>Medications used to treat pediatric anxiety disorders do not routinely require lab monitoring, however it is worth checking certain labs (CBC, CMP, free T4, TSH, iron, ferritin, </a:t>
            </a:r>
            <a:r>
              <a:rPr lang="en-US" dirty="0" err="1"/>
              <a:t>vit</a:t>
            </a:r>
            <a:r>
              <a:rPr lang="en-US" dirty="0"/>
              <a:t> D)</a:t>
            </a:r>
          </a:p>
          <a:p>
            <a:pPr marL="285750" indent="-285750">
              <a:buFont typeface="Arial" panose="020B0604020202020204" pitchFamily="34" charset="0"/>
              <a:buChar char="•"/>
            </a:pPr>
            <a:r>
              <a:rPr lang="en-US" dirty="0"/>
              <a:t>Good clinical practice to consider an underlying/contributing physical/metabolic factor in the child/adolescent with behavioral health concerns </a:t>
            </a:r>
          </a:p>
          <a:p>
            <a:pPr marL="285750" indent="-285750">
              <a:buFont typeface="Arial" panose="020B0604020202020204" pitchFamily="34" charset="0"/>
              <a:buChar char="•"/>
            </a:pPr>
            <a:r>
              <a:rPr lang="en-US" dirty="0"/>
              <a:t>Always consider possible drug interactions- most associated with the CYP450 system </a:t>
            </a:r>
          </a:p>
          <a:p>
            <a:pPr marL="285750" indent="-285750">
              <a:buFont typeface="Arial" panose="020B0604020202020204" pitchFamily="34" charset="0"/>
              <a:buChar char="•"/>
            </a:pPr>
            <a:r>
              <a:rPr lang="en-US" dirty="0"/>
              <a:t>Most are not </a:t>
            </a:r>
            <a:r>
              <a:rPr lang="en-US" sz="1800" dirty="0"/>
              <a:t>abusable, and the use of medication management does </a:t>
            </a:r>
            <a:r>
              <a:rPr lang="en-US" sz="1800" b="1" dirty="0"/>
              <a:t>not</a:t>
            </a:r>
            <a:r>
              <a:rPr lang="en-US" sz="1800" dirty="0"/>
              <a:t> increase the risk of future substance use disorders</a:t>
            </a:r>
          </a:p>
          <a:p>
            <a:pPr marL="285750" indent="-285750">
              <a:buFont typeface="Arial" panose="020B0604020202020204" pitchFamily="34" charset="0"/>
              <a:buChar char="•"/>
            </a:pPr>
            <a:r>
              <a:rPr lang="en-US" dirty="0"/>
              <a:t>U</a:t>
            </a:r>
            <a:r>
              <a:rPr lang="en-US" sz="1800" dirty="0"/>
              <a:t>ntreated behavioral health disorders are associated with a significantly increased risk of substance use disorders and suicide  </a:t>
            </a:r>
          </a:p>
          <a:p>
            <a:endParaRPr lang="en-US" dirty="0"/>
          </a:p>
          <a:p>
            <a:endParaRPr lang="en-US" dirty="0"/>
          </a:p>
        </p:txBody>
      </p:sp>
    </p:spTree>
    <p:extLst>
      <p:ext uri="{BB962C8B-B14F-4D97-AF65-F5344CB8AC3E}">
        <p14:creationId xmlns:p14="http://schemas.microsoft.com/office/powerpoint/2010/main" val="1934796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09EE2-A8AF-DCD2-77D2-81D0948E03EC}"/>
              </a:ext>
            </a:extLst>
          </p:cNvPr>
          <p:cNvSpPr>
            <a:spLocks noGrp="1"/>
          </p:cNvSpPr>
          <p:nvPr>
            <p:ph type="title"/>
          </p:nvPr>
        </p:nvSpPr>
        <p:spPr>
          <a:xfrm>
            <a:off x="762001" y="896112"/>
            <a:ext cx="6444342" cy="921802"/>
          </a:xfrm>
        </p:spPr>
        <p:txBody>
          <a:bodyPr>
            <a:normAutofit/>
          </a:bodyPr>
          <a:lstStyle/>
          <a:p>
            <a:r>
              <a:rPr lang="en-US" sz="4000" dirty="0"/>
              <a:t>Important points</a:t>
            </a:r>
          </a:p>
        </p:txBody>
      </p:sp>
      <p:sp>
        <p:nvSpPr>
          <p:cNvPr id="3" name="Slide Number Placeholder 2">
            <a:extLst>
              <a:ext uri="{FF2B5EF4-FFF2-40B4-BE49-F238E27FC236}">
                <a16:creationId xmlns:a16="http://schemas.microsoft.com/office/drawing/2014/main" id="{7A5A5370-3B08-37D2-6CE9-D1EABC6EE4EA}"/>
              </a:ext>
            </a:extLst>
          </p:cNvPr>
          <p:cNvSpPr>
            <a:spLocks noGrp="1"/>
          </p:cNvSpPr>
          <p:nvPr>
            <p:ph type="sldNum" sz="quarter" idx="12"/>
          </p:nvPr>
        </p:nvSpPr>
        <p:spPr/>
        <p:txBody>
          <a:bodyPr/>
          <a:lstStyle/>
          <a:p>
            <a:fld id="{B5CEABB6-07DC-46E8-9B57-56EC44A396E5}" type="slidenum">
              <a:rPr lang="en-US" smtClean="0"/>
              <a:pPr/>
              <a:t>31</a:t>
            </a:fld>
            <a:endParaRPr lang="en-US" dirty="0"/>
          </a:p>
        </p:txBody>
      </p:sp>
      <p:sp>
        <p:nvSpPr>
          <p:cNvPr id="4" name="Content Placeholder 3">
            <a:extLst>
              <a:ext uri="{FF2B5EF4-FFF2-40B4-BE49-F238E27FC236}">
                <a16:creationId xmlns:a16="http://schemas.microsoft.com/office/drawing/2014/main" id="{2753FBA1-0CB1-AFBC-DDC5-2CB51F1F3CD7}"/>
              </a:ext>
            </a:extLst>
          </p:cNvPr>
          <p:cNvSpPr>
            <a:spLocks noGrp="1"/>
          </p:cNvSpPr>
          <p:nvPr>
            <p:ph sz="half" idx="14"/>
          </p:nvPr>
        </p:nvSpPr>
        <p:spPr>
          <a:xfrm>
            <a:off x="206829" y="1730829"/>
            <a:ext cx="7815942" cy="4989376"/>
          </a:xfrm>
        </p:spPr>
        <p:txBody>
          <a:bodyPr>
            <a:normAutofit/>
          </a:bodyPr>
          <a:lstStyle/>
          <a:p>
            <a:pPr marL="285750" indent="-285750">
              <a:buFont typeface="Arial" panose="020B0604020202020204" pitchFamily="34" charset="0"/>
              <a:buChar char="•"/>
            </a:pPr>
            <a:r>
              <a:rPr lang="en-US" sz="1800" dirty="0"/>
              <a:t>Different patient, different response – the possible need to try different medications to discover the right fit </a:t>
            </a:r>
          </a:p>
          <a:p>
            <a:pPr marL="285750" indent="-285750">
              <a:buFont typeface="Arial" panose="020B0604020202020204" pitchFamily="34" charset="0"/>
              <a:buChar char="•"/>
            </a:pPr>
            <a:r>
              <a:rPr lang="en-US" sz="1800" dirty="0"/>
              <a:t>Full therapeutic benefits may take 2- 8 weeks </a:t>
            </a:r>
          </a:p>
          <a:p>
            <a:pPr marL="285750" indent="-285750">
              <a:buFont typeface="Arial" panose="020B0604020202020204" pitchFamily="34" charset="0"/>
              <a:buChar char="•"/>
            </a:pPr>
            <a:r>
              <a:rPr lang="en-US" sz="1800" dirty="0"/>
              <a:t>Start low and go up slow</a:t>
            </a:r>
          </a:p>
          <a:p>
            <a:pPr marL="285750" indent="-285750">
              <a:buFont typeface="Arial" panose="020B0604020202020204" pitchFamily="34" charset="0"/>
              <a:buChar char="•"/>
            </a:pPr>
            <a:r>
              <a:rPr lang="en-US" sz="1800" dirty="0"/>
              <a:t>Parent/guardian, teachers may notice improvements or changes before patient </a:t>
            </a:r>
          </a:p>
          <a:p>
            <a:pPr marL="285750" indent="-285750">
              <a:buFont typeface="Arial" panose="020B0604020202020204" pitchFamily="34" charset="0"/>
              <a:buChar char="•"/>
            </a:pPr>
            <a:r>
              <a:rPr lang="en-US" sz="1800" dirty="0"/>
              <a:t>The medication is effective due to reducing symptoms and improving function, it is not a cure, and it is necessary to keep taking the medication to maintain its benefits</a:t>
            </a:r>
          </a:p>
          <a:p>
            <a:pPr marL="285750" indent="-285750">
              <a:buFont typeface="Arial" panose="020B0604020202020204" pitchFamily="34" charset="0"/>
              <a:buChar char="•"/>
            </a:pPr>
            <a:r>
              <a:rPr lang="en-US" sz="1800" dirty="0"/>
              <a:t>The goal is not to use medication to change the patient (who you are/who your child is) but to give the opportunity for increased functionality </a:t>
            </a:r>
          </a:p>
          <a:p>
            <a:pPr marL="285750" indent="-285750">
              <a:buFont typeface="Arial" panose="020B0604020202020204" pitchFamily="34" charset="0"/>
              <a:buChar char="•"/>
            </a:pPr>
            <a:r>
              <a:rPr lang="en-US" sz="1800" dirty="0"/>
              <a:t>What to do about common side effects: watch and wait – more common in the first days/weeks and most of them improve</a:t>
            </a:r>
          </a:p>
          <a:p>
            <a:endParaRPr lang="en-US" dirty="0"/>
          </a:p>
        </p:txBody>
      </p:sp>
    </p:spTree>
    <p:extLst>
      <p:ext uri="{BB962C8B-B14F-4D97-AF65-F5344CB8AC3E}">
        <p14:creationId xmlns:p14="http://schemas.microsoft.com/office/powerpoint/2010/main" val="470978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4282F-AB02-963A-158C-B6B17679BB39}"/>
              </a:ext>
            </a:extLst>
          </p:cNvPr>
          <p:cNvSpPr>
            <a:spLocks noGrp="1"/>
          </p:cNvSpPr>
          <p:nvPr>
            <p:ph type="title"/>
          </p:nvPr>
        </p:nvSpPr>
        <p:spPr>
          <a:xfrm>
            <a:off x="762001" y="896112"/>
            <a:ext cx="6422570" cy="910917"/>
          </a:xfrm>
        </p:spPr>
        <p:txBody>
          <a:bodyPr/>
          <a:lstStyle/>
          <a:p>
            <a:r>
              <a:rPr lang="en-US" sz="4400" dirty="0"/>
              <a:t>Black box warning</a:t>
            </a:r>
            <a:endParaRPr lang="en-US" dirty="0"/>
          </a:p>
        </p:txBody>
      </p:sp>
      <p:sp>
        <p:nvSpPr>
          <p:cNvPr id="3" name="Slide Number Placeholder 2">
            <a:extLst>
              <a:ext uri="{FF2B5EF4-FFF2-40B4-BE49-F238E27FC236}">
                <a16:creationId xmlns:a16="http://schemas.microsoft.com/office/drawing/2014/main" id="{66FFA391-574C-F664-A028-4FAD73F8999E}"/>
              </a:ext>
            </a:extLst>
          </p:cNvPr>
          <p:cNvSpPr>
            <a:spLocks noGrp="1"/>
          </p:cNvSpPr>
          <p:nvPr>
            <p:ph type="sldNum" sz="quarter" idx="12"/>
          </p:nvPr>
        </p:nvSpPr>
        <p:spPr/>
        <p:txBody>
          <a:bodyPr/>
          <a:lstStyle/>
          <a:p>
            <a:fld id="{B5CEABB6-07DC-46E8-9B57-56EC44A396E5}" type="slidenum">
              <a:rPr lang="en-US" smtClean="0"/>
              <a:pPr/>
              <a:t>32</a:t>
            </a:fld>
            <a:endParaRPr lang="en-US" dirty="0"/>
          </a:p>
        </p:txBody>
      </p:sp>
      <p:sp>
        <p:nvSpPr>
          <p:cNvPr id="4" name="Content Placeholder 3">
            <a:extLst>
              <a:ext uri="{FF2B5EF4-FFF2-40B4-BE49-F238E27FC236}">
                <a16:creationId xmlns:a16="http://schemas.microsoft.com/office/drawing/2014/main" id="{51B57870-F0AA-66A6-BAC4-110D91FF473C}"/>
              </a:ext>
            </a:extLst>
          </p:cNvPr>
          <p:cNvSpPr>
            <a:spLocks noGrp="1"/>
          </p:cNvSpPr>
          <p:nvPr>
            <p:ph sz="half" idx="14"/>
          </p:nvPr>
        </p:nvSpPr>
        <p:spPr>
          <a:xfrm>
            <a:off x="762001" y="1719943"/>
            <a:ext cx="6597372" cy="4635137"/>
          </a:xfrm>
        </p:spPr>
        <p:txBody>
          <a:bodyPr>
            <a:normAutofit/>
          </a:bodyPr>
          <a:lstStyle/>
          <a:p>
            <a:pPr marL="285750" indent="-285750">
              <a:buFont typeface="Arial" panose="020B0604020202020204" pitchFamily="34" charset="0"/>
              <a:buChar char="•"/>
            </a:pPr>
            <a:r>
              <a:rPr lang="en-US" sz="1800" kern="100" dirty="0">
                <a:ea typeface="Aptos" panose="020B0004020202020204" pitchFamily="34" charset="0"/>
                <a:cs typeface="Times New Roman" panose="02020603050405020304" pitchFamily="18" charset="0"/>
              </a:rPr>
              <a:t>Related to the risk of increased suicidal thoughts and behaviors in children, adolescents, and young adults </a:t>
            </a:r>
          </a:p>
          <a:p>
            <a:pPr marL="285750" indent="-285750">
              <a:buFont typeface="Arial" panose="020B0604020202020204" pitchFamily="34" charset="0"/>
              <a:buChar char="•"/>
            </a:pPr>
            <a:r>
              <a:rPr lang="en-US" sz="1800" kern="100" dirty="0">
                <a:ea typeface="Aptos" panose="020B0004020202020204" pitchFamily="34" charset="0"/>
                <a:cs typeface="Times New Roman" panose="02020603050405020304" pitchFamily="18" charset="0"/>
              </a:rPr>
              <a:t>Linked to central nervous system activation</a:t>
            </a:r>
          </a:p>
          <a:p>
            <a:pPr marL="285750" indent="-285750">
              <a:buFont typeface="Arial" panose="020B0604020202020204" pitchFamily="34" charset="0"/>
              <a:buChar char="•"/>
            </a:pPr>
            <a:r>
              <a:rPr lang="en-US" sz="1800" kern="100" dirty="0">
                <a:ea typeface="Aptos" panose="020B0004020202020204" pitchFamily="34" charset="0"/>
                <a:cs typeface="Times New Roman" panose="02020603050405020304" pitchFamily="18" charset="0"/>
              </a:rPr>
              <a:t> Important to discuss but should not prevent treatment </a:t>
            </a:r>
          </a:p>
          <a:p>
            <a:pPr marL="285750" indent="-285750">
              <a:buFont typeface="Arial" panose="020B0604020202020204" pitchFamily="34" charset="0"/>
              <a:buChar char="•"/>
            </a:pPr>
            <a:r>
              <a:rPr lang="en-US" sz="1800" kern="100" dirty="0">
                <a:ea typeface="Aptos" panose="020B0004020202020204" pitchFamily="34" charset="0"/>
                <a:cs typeface="Times New Roman" panose="02020603050405020304" pitchFamily="18" charset="0"/>
              </a:rPr>
              <a:t>Very important to assess/reassess child/adolescent at every step of the process 	</a:t>
            </a:r>
          </a:p>
          <a:p>
            <a:pPr marL="285750" indent="-285750">
              <a:buFont typeface="Arial" panose="020B0604020202020204" pitchFamily="34" charset="0"/>
              <a:buChar char="•"/>
            </a:pPr>
            <a:r>
              <a:rPr lang="en-US" kern="100" dirty="0">
                <a:ea typeface="Aptos" panose="020B0004020202020204" pitchFamily="34" charset="0"/>
                <a:cs typeface="Times New Roman" panose="02020603050405020304" pitchFamily="18" charset="0"/>
              </a:rPr>
              <a:t>E</a:t>
            </a:r>
            <a:r>
              <a:rPr lang="en-US" sz="1800" kern="100" dirty="0">
                <a:ea typeface="Aptos" panose="020B0004020202020204" pitchFamily="34" charset="0"/>
                <a:cs typeface="Times New Roman" panose="02020603050405020304" pitchFamily="18" charset="0"/>
              </a:rPr>
              <a:t>ducation about the risks/benefits of treatment (make sure to document this education in the chart) </a:t>
            </a:r>
          </a:p>
          <a:p>
            <a:pPr marL="285750" indent="-285750">
              <a:buFont typeface="Arial" panose="020B0604020202020204" pitchFamily="34" charset="0"/>
              <a:buChar char="•"/>
            </a:pPr>
            <a:r>
              <a:rPr lang="en-US" kern="100" dirty="0">
                <a:ea typeface="Aptos" panose="020B0004020202020204" pitchFamily="34" charset="0"/>
                <a:cs typeface="Times New Roman" panose="02020603050405020304" pitchFamily="18" charset="0"/>
              </a:rPr>
              <a:t>C</a:t>
            </a:r>
            <a:r>
              <a:rPr lang="en-US" sz="1800" kern="100" dirty="0">
                <a:ea typeface="Aptos" panose="020B0004020202020204" pitchFamily="34" charset="0"/>
                <a:cs typeface="Times New Roman" panose="02020603050405020304" pitchFamily="18" charset="0"/>
              </a:rPr>
              <a:t>lose monitoring of patient (more likely to occur at the beginning of treatment and with dose changes) </a:t>
            </a:r>
          </a:p>
          <a:p>
            <a:pPr marL="285750" indent="-285750">
              <a:buFont typeface="Arial" panose="020B0604020202020204" pitchFamily="34" charset="0"/>
              <a:buChar char="•"/>
            </a:pPr>
            <a:r>
              <a:rPr lang="en-US" kern="100" dirty="0">
                <a:ea typeface="Aptos" panose="020B0004020202020204" pitchFamily="34" charset="0"/>
                <a:cs typeface="Times New Roman" panose="02020603050405020304" pitchFamily="18" charset="0"/>
              </a:rPr>
              <a:t>S</a:t>
            </a:r>
            <a:r>
              <a:rPr lang="en-US" sz="1800" kern="100" dirty="0">
                <a:ea typeface="Aptos" panose="020B0004020202020204" pitchFamily="34" charset="0"/>
                <a:cs typeface="Times New Roman" panose="02020603050405020304" pitchFamily="18" charset="0"/>
              </a:rPr>
              <a:t>afety plan </a:t>
            </a:r>
          </a:p>
          <a:p>
            <a:endParaRPr lang="en-US" dirty="0"/>
          </a:p>
        </p:txBody>
      </p:sp>
    </p:spTree>
    <p:extLst>
      <p:ext uri="{BB962C8B-B14F-4D97-AF65-F5344CB8AC3E}">
        <p14:creationId xmlns:p14="http://schemas.microsoft.com/office/powerpoint/2010/main" val="3908996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6286D-6204-79F3-2360-18FAD24ECB02}"/>
              </a:ext>
            </a:extLst>
          </p:cNvPr>
          <p:cNvSpPr>
            <a:spLocks noGrp="1"/>
          </p:cNvSpPr>
          <p:nvPr>
            <p:ph type="title"/>
          </p:nvPr>
        </p:nvSpPr>
        <p:spPr>
          <a:xfrm>
            <a:off x="762001" y="896113"/>
            <a:ext cx="6740486" cy="932688"/>
          </a:xfrm>
        </p:spPr>
        <p:txBody>
          <a:bodyPr>
            <a:normAutofit/>
          </a:bodyPr>
          <a:lstStyle/>
          <a:p>
            <a:r>
              <a:rPr lang="en-US" sz="4000" dirty="0"/>
              <a:t>Treatment selection</a:t>
            </a:r>
          </a:p>
        </p:txBody>
      </p:sp>
      <p:sp>
        <p:nvSpPr>
          <p:cNvPr id="3" name="Slide Number Placeholder 2">
            <a:extLst>
              <a:ext uri="{FF2B5EF4-FFF2-40B4-BE49-F238E27FC236}">
                <a16:creationId xmlns:a16="http://schemas.microsoft.com/office/drawing/2014/main" id="{950F707A-EBCC-6BD7-7948-5551BA4BBF79}"/>
              </a:ext>
            </a:extLst>
          </p:cNvPr>
          <p:cNvSpPr>
            <a:spLocks noGrp="1"/>
          </p:cNvSpPr>
          <p:nvPr>
            <p:ph type="sldNum" sz="quarter" idx="12"/>
          </p:nvPr>
        </p:nvSpPr>
        <p:spPr/>
        <p:txBody>
          <a:bodyPr/>
          <a:lstStyle/>
          <a:p>
            <a:fld id="{B5CEABB6-07DC-46E8-9B57-56EC44A396E5}" type="slidenum">
              <a:rPr lang="en-US" smtClean="0"/>
              <a:pPr/>
              <a:t>33</a:t>
            </a:fld>
            <a:endParaRPr lang="en-US" dirty="0"/>
          </a:p>
        </p:txBody>
      </p:sp>
      <p:sp>
        <p:nvSpPr>
          <p:cNvPr id="4" name="Content Placeholder 3">
            <a:extLst>
              <a:ext uri="{FF2B5EF4-FFF2-40B4-BE49-F238E27FC236}">
                <a16:creationId xmlns:a16="http://schemas.microsoft.com/office/drawing/2014/main" id="{7C410D08-8A77-6D34-6B4C-02FD183ED5F0}"/>
              </a:ext>
            </a:extLst>
          </p:cNvPr>
          <p:cNvSpPr>
            <a:spLocks noGrp="1"/>
          </p:cNvSpPr>
          <p:nvPr>
            <p:ph sz="half" idx="14"/>
          </p:nvPr>
        </p:nvSpPr>
        <p:spPr>
          <a:xfrm>
            <a:off x="460709" y="1674564"/>
            <a:ext cx="6898664" cy="4680516"/>
          </a:xfrm>
        </p:spPr>
        <p:txBody>
          <a:bodyPr/>
          <a:lstStyle/>
          <a:p>
            <a:r>
              <a:rPr lang="en-US" dirty="0"/>
              <a:t>First line:</a:t>
            </a:r>
          </a:p>
          <a:p>
            <a:r>
              <a:rPr lang="en-US" dirty="0"/>
              <a:t>Mild to moderate anxiety disorder </a:t>
            </a:r>
          </a:p>
          <a:p>
            <a:r>
              <a:rPr lang="en-US" dirty="0"/>
              <a:t>	- CBT alone or CBT with SSRI</a:t>
            </a:r>
          </a:p>
          <a:p>
            <a:r>
              <a:rPr lang="en-US" dirty="0"/>
              <a:t>Moderate to severe anxiety disorder</a:t>
            </a:r>
          </a:p>
          <a:p>
            <a:r>
              <a:rPr lang="en-US" dirty="0"/>
              <a:t>	- CBT with SSRI</a:t>
            </a:r>
          </a:p>
          <a:p>
            <a:r>
              <a:rPr lang="en-US" dirty="0"/>
              <a:t>Second line:</a:t>
            </a:r>
          </a:p>
          <a:p>
            <a:r>
              <a:rPr lang="en-US" dirty="0"/>
              <a:t>	- consider SNRI (after 6-8 week trial on a maximum 	 		tolerated dose of 2 separate SSRIs)</a:t>
            </a:r>
          </a:p>
          <a:p>
            <a:r>
              <a:rPr lang="en-US" dirty="0"/>
              <a:t>Third line:</a:t>
            </a:r>
          </a:p>
          <a:p>
            <a:r>
              <a:rPr lang="en-US" dirty="0"/>
              <a:t>	- TCA or atypical agents </a:t>
            </a:r>
          </a:p>
          <a:p>
            <a:r>
              <a:rPr lang="en-US" dirty="0"/>
              <a:t>Referral to specialty care is recommended </a:t>
            </a:r>
          </a:p>
        </p:txBody>
      </p:sp>
    </p:spTree>
    <p:extLst>
      <p:ext uri="{BB962C8B-B14F-4D97-AF65-F5344CB8AC3E}">
        <p14:creationId xmlns:p14="http://schemas.microsoft.com/office/powerpoint/2010/main" val="559726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905794"/>
          </a:xfrm>
        </p:spPr>
        <p:txBody>
          <a:bodyPr>
            <a:noAutofit/>
          </a:bodyPr>
          <a:lstStyle/>
          <a:p>
            <a:r>
              <a:rPr lang="en-US" sz="3200" dirty="0"/>
              <a:t>Framework for Prescribing medications</a:t>
            </a:r>
          </a:p>
        </p:txBody>
      </p:sp>
      <p:sp>
        <p:nvSpPr>
          <p:cNvPr id="3" name="Slide Number Placeholder 2"/>
          <p:cNvSpPr>
            <a:spLocks noGrp="1"/>
          </p:cNvSpPr>
          <p:nvPr>
            <p:ph type="sldNum" sz="quarter" idx="12"/>
          </p:nvPr>
        </p:nvSpPr>
        <p:spPr/>
        <p:txBody>
          <a:bodyPr/>
          <a:lstStyle/>
          <a:p>
            <a:fld id="{B5CEABB6-07DC-46E8-9B57-56EC44A396E5}" type="slidenum">
              <a:rPr lang="en-US" smtClean="0"/>
              <a:pPr/>
              <a:t>34</a:t>
            </a:fld>
            <a:endParaRPr lang="en-US" dirty="0"/>
          </a:p>
        </p:txBody>
      </p:sp>
      <p:sp>
        <p:nvSpPr>
          <p:cNvPr id="4" name="Content Placeholder 3"/>
          <p:cNvSpPr>
            <a:spLocks noGrp="1"/>
          </p:cNvSpPr>
          <p:nvPr>
            <p:ph sz="half" idx="14"/>
          </p:nvPr>
        </p:nvSpPr>
        <p:spPr>
          <a:xfrm>
            <a:off x="762001" y="2052918"/>
            <a:ext cx="6597372" cy="4302162"/>
          </a:xfrm>
        </p:spPr>
        <p:txBody>
          <a:bodyPr/>
          <a:lstStyle/>
          <a:p>
            <a:r>
              <a:rPr lang="en-US" dirty="0"/>
              <a:t>The goal is to provide a clear evidence based practice framework for using psychotropic medications with psychiatric diagnosis </a:t>
            </a:r>
          </a:p>
          <a:p>
            <a:r>
              <a:rPr lang="en-US" dirty="0"/>
              <a:t>This is critical because there is a wide range of comfort / confidence/ knowledge about how to initiate/titrate/monitor these medications </a:t>
            </a:r>
          </a:p>
          <a:p>
            <a:r>
              <a:rPr lang="en-US" dirty="0"/>
              <a:t>Large number of medications available and can be overwhelming </a:t>
            </a:r>
          </a:p>
          <a:p>
            <a:r>
              <a:rPr lang="en-US" dirty="0"/>
              <a:t>The framework is designed to simplify and organize the medications into 3 separate groups based on the AAP mental health policies </a:t>
            </a:r>
          </a:p>
        </p:txBody>
      </p:sp>
    </p:spTree>
    <p:extLst>
      <p:ext uri="{BB962C8B-B14F-4D97-AF65-F5344CB8AC3E}">
        <p14:creationId xmlns:p14="http://schemas.microsoft.com/office/powerpoint/2010/main" val="19997019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627888"/>
          </a:xfrm>
        </p:spPr>
        <p:txBody>
          <a:bodyPr>
            <a:normAutofit/>
          </a:bodyPr>
          <a:lstStyle/>
          <a:p>
            <a:r>
              <a:rPr lang="en-US" sz="3200" dirty="0"/>
              <a:t>Group 1 medications </a:t>
            </a:r>
          </a:p>
        </p:txBody>
      </p:sp>
      <p:sp>
        <p:nvSpPr>
          <p:cNvPr id="3" name="Slide Number Placeholder 2"/>
          <p:cNvSpPr>
            <a:spLocks noGrp="1"/>
          </p:cNvSpPr>
          <p:nvPr>
            <p:ph type="sldNum" sz="quarter" idx="12"/>
          </p:nvPr>
        </p:nvSpPr>
        <p:spPr/>
        <p:txBody>
          <a:bodyPr/>
          <a:lstStyle/>
          <a:p>
            <a:fld id="{B5CEABB6-07DC-46E8-9B57-56EC44A396E5}" type="slidenum">
              <a:rPr lang="en-US" smtClean="0"/>
              <a:pPr/>
              <a:t>35</a:t>
            </a:fld>
            <a:endParaRPr lang="en-US" dirty="0"/>
          </a:p>
        </p:txBody>
      </p:sp>
      <p:sp>
        <p:nvSpPr>
          <p:cNvPr id="4" name="Content Placeholder 3"/>
          <p:cNvSpPr>
            <a:spLocks noGrp="1"/>
          </p:cNvSpPr>
          <p:nvPr>
            <p:ph sz="half" idx="14"/>
          </p:nvPr>
        </p:nvSpPr>
        <p:spPr>
          <a:xfrm>
            <a:off x="762001" y="1694329"/>
            <a:ext cx="6597372" cy="4660751"/>
          </a:xfrm>
        </p:spPr>
        <p:txBody>
          <a:bodyPr>
            <a:normAutofit/>
          </a:bodyPr>
          <a:lstStyle/>
          <a:p>
            <a:r>
              <a:rPr lang="en-US" dirty="0"/>
              <a:t>Most important group for pediatric/primary care providers </a:t>
            </a:r>
          </a:p>
          <a:p>
            <a:r>
              <a:rPr lang="en-US" dirty="0"/>
              <a:t>Includes medications for the most common pediatric psychiatric d/o: ADHD, depression and anxiety </a:t>
            </a:r>
          </a:p>
          <a:p>
            <a:r>
              <a:rPr lang="en-US" dirty="0"/>
              <a:t>3 SSRIs are included in group 1 because all have at least one high quality study for common anxiety disorders and have FDA approval for OCD – an anxiety related condition </a:t>
            </a:r>
          </a:p>
          <a:p>
            <a:r>
              <a:rPr lang="en-US" dirty="0"/>
              <a:t>Fluoxetine (Prozac) </a:t>
            </a:r>
          </a:p>
          <a:p>
            <a:r>
              <a:rPr lang="en-US" dirty="0"/>
              <a:t>Sertraline (Zoloft)</a:t>
            </a:r>
          </a:p>
          <a:p>
            <a:r>
              <a:rPr lang="en-US" dirty="0"/>
              <a:t>Fluvoxamine (</a:t>
            </a:r>
            <a:r>
              <a:rPr lang="en-US" dirty="0" err="1"/>
              <a:t>Luvox</a:t>
            </a:r>
            <a:r>
              <a:rPr lang="en-US" dirty="0"/>
              <a:t>) </a:t>
            </a:r>
          </a:p>
          <a:p>
            <a:r>
              <a:rPr lang="en-US" dirty="0"/>
              <a:t>It is worth including the 2 medications for depression in group 1 since a large amount of patient have anxiety and depression </a:t>
            </a:r>
          </a:p>
          <a:p>
            <a:r>
              <a:rPr lang="en-US" dirty="0"/>
              <a:t>Fluoxetine (Prozac) and </a:t>
            </a:r>
            <a:r>
              <a:rPr lang="en-US" dirty="0" err="1"/>
              <a:t>Escitalopram</a:t>
            </a:r>
            <a:r>
              <a:rPr lang="en-US" dirty="0"/>
              <a:t> (Lexapro) </a:t>
            </a:r>
          </a:p>
        </p:txBody>
      </p:sp>
    </p:spTree>
    <p:extLst>
      <p:ext uri="{BB962C8B-B14F-4D97-AF65-F5344CB8AC3E}">
        <p14:creationId xmlns:p14="http://schemas.microsoft.com/office/powerpoint/2010/main" val="3461641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C6C2B-7AB9-7813-E604-79EFE9288B99}"/>
              </a:ext>
            </a:extLst>
          </p:cNvPr>
          <p:cNvSpPr>
            <a:spLocks noGrp="1"/>
          </p:cNvSpPr>
          <p:nvPr>
            <p:ph type="title"/>
          </p:nvPr>
        </p:nvSpPr>
        <p:spPr>
          <a:xfrm>
            <a:off x="762001" y="896112"/>
            <a:ext cx="6324599" cy="1270145"/>
          </a:xfrm>
        </p:spPr>
        <p:txBody>
          <a:bodyPr>
            <a:normAutofit/>
          </a:bodyPr>
          <a:lstStyle/>
          <a:p>
            <a:r>
              <a:rPr lang="en-US" sz="3600" dirty="0"/>
              <a:t>Selective serotonin reuptake inhibitors </a:t>
            </a:r>
          </a:p>
        </p:txBody>
      </p:sp>
      <p:sp>
        <p:nvSpPr>
          <p:cNvPr id="3" name="Slide Number Placeholder 2">
            <a:extLst>
              <a:ext uri="{FF2B5EF4-FFF2-40B4-BE49-F238E27FC236}">
                <a16:creationId xmlns:a16="http://schemas.microsoft.com/office/drawing/2014/main" id="{1B33324B-5024-702F-6CBC-9B52E6052F5A}"/>
              </a:ext>
            </a:extLst>
          </p:cNvPr>
          <p:cNvSpPr>
            <a:spLocks noGrp="1"/>
          </p:cNvSpPr>
          <p:nvPr>
            <p:ph type="sldNum" sz="quarter" idx="12"/>
          </p:nvPr>
        </p:nvSpPr>
        <p:spPr/>
        <p:txBody>
          <a:bodyPr/>
          <a:lstStyle/>
          <a:p>
            <a:fld id="{B5CEABB6-07DC-46E8-9B57-56EC44A396E5}" type="slidenum">
              <a:rPr lang="en-US" smtClean="0"/>
              <a:pPr/>
              <a:t>36</a:t>
            </a:fld>
            <a:endParaRPr lang="en-US" dirty="0"/>
          </a:p>
        </p:txBody>
      </p:sp>
      <p:sp>
        <p:nvSpPr>
          <p:cNvPr id="4" name="Content Placeholder 3">
            <a:extLst>
              <a:ext uri="{FF2B5EF4-FFF2-40B4-BE49-F238E27FC236}">
                <a16:creationId xmlns:a16="http://schemas.microsoft.com/office/drawing/2014/main" id="{47EBA6EC-1105-B589-B291-5D4FBE102578}"/>
              </a:ext>
            </a:extLst>
          </p:cNvPr>
          <p:cNvSpPr>
            <a:spLocks noGrp="1"/>
          </p:cNvSpPr>
          <p:nvPr>
            <p:ph sz="half" idx="14"/>
          </p:nvPr>
        </p:nvSpPr>
        <p:spPr>
          <a:xfrm>
            <a:off x="762001" y="2068286"/>
            <a:ext cx="6597372" cy="4286794"/>
          </a:xfrm>
        </p:spPr>
        <p:txBody>
          <a:bodyPr>
            <a:normAutofit fontScale="92500"/>
          </a:bodyPr>
          <a:lstStyle/>
          <a:p>
            <a:r>
              <a:rPr lang="en-US" sz="1800" dirty="0"/>
              <a:t>Antidepressant: BUT is the most used group of medication to treat anxiety disorders in </a:t>
            </a:r>
            <a:r>
              <a:rPr lang="en-US" dirty="0"/>
              <a:t>pediatrics </a:t>
            </a:r>
            <a:endParaRPr lang="en-US" sz="1800" dirty="0"/>
          </a:p>
          <a:p>
            <a:r>
              <a:rPr lang="en-US" sz="1800" dirty="0"/>
              <a:t>Mechanism of action: </a:t>
            </a:r>
          </a:p>
          <a:p>
            <a:pPr marL="342900" indent="-342900">
              <a:buFontTx/>
              <a:buChar char="-"/>
            </a:pPr>
            <a:r>
              <a:rPr lang="en-US" sz="1800" dirty="0"/>
              <a:t>Work by increasing levels of serotonin in the brain</a:t>
            </a:r>
          </a:p>
          <a:p>
            <a:pPr marL="342900" indent="-342900">
              <a:buFontTx/>
              <a:buChar char="-"/>
            </a:pPr>
            <a:r>
              <a:rPr lang="en-US" sz="1800" dirty="0"/>
              <a:t>Serotonin is one of the important neurotransmitters/ chemical messengers that carry signals/messages between brain nerve cells called neurons. Serotonin plays an important role in mood regulation and feelings of well-being </a:t>
            </a:r>
          </a:p>
          <a:p>
            <a:pPr marL="342900" indent="-342900">
              <a:buFontTx/>
              <a:buChar char="-"/>
            </a:pPr>
            <a:r>
              <a:rPr lang="en-US" sz="1800" dirty="0"/>
              <a:t>block the reuptake or reabsorption of serotonin which results in more serotonin available to utilize and improve transmission of messages between neurons</a:t>
            </a:r>
          </a:p>
          <a:p>
            <a:pPr marL="342900" indent="-342900">
              <a:buFontTx/>
              <a:buChar char="-"/>
            </a:pPr>
            <a:r>
              <a:rPr lang="en-US" sz="1800" dirty="0"/>
              <a:t>They are called selective because they mainly affect serotonin </a:t>
            </a:r>
          </a:p>
          <a:p>
            <a:endParaRPr lang="en-US" dirty="0"/>
          </a:p>
        </p:txBody>
      </p:sp>
    </p:spTree>
    <p:extLst>
      <p:ext uri="{BB962C8B-B14F-4D97-AF65-F5344CB8AC3E}">
        <p14:creationId xmlns:p14="http://schemas.microsoft.com/office/powerpoint/2010/main" val="1361033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10C06-1EAC-7BE2-1F48-3B7D87ECCA92}"/>
              </a:ext>
            </a:extLst>
          </p:cNvPr>
          <p:cNvSpPr>
            <a:spLocks noGrp="1"/>
          </p:cNvSpPr>
          <p:nvPr>
            <p:ph type="title"/>
          </p:nvPr>
        </p:nvSpPr>
        <p:spPr>
          <a:xfrm>
            <a:off x="762001" y="896112"/>
            <a:ext cx="6597372" cy="1400774"/>
          </a:xfrm>
        </p:spPr>
        <p:txBody>
          <a:bodyPr>
            <a:normAutofit/>
          </a:bodyPr>
          <a:lstStyle/>
          <a:p>
            <a:r>
              <a:rPr lang="en-US" sz="4000" dirty="0"/>
              <a:t>Selective serotonin reuptake inhibitors </a:t>
            </a:r>
          </a:p>
        </p:txBody>
      </p:sp>
      <p:sp>
        <p:nvSpPr>
          <p:cNvPr id="3" name="Slide Number Placeholder 2">
            <a:extLst>
              <a:ext uri="{FF2B5EF4-FFF2-40B4-BE49-F238E27FC236}">
                <a16:creationId xmlns:a16="http://schemas.microsoft.com/office/drawing/2014/main" id="{570D6CBA-49D2-5F1B-5D51-D7C8841EBBDB}"/>
              </a:ext>
            </a:extLst>
          </p:cNvPr>
          <p:cNvSpPr>
            <a:spLocks noGrp="1"/>
          </p:cNvSpPr>
          <p:nvPr>
            <p:ph type="sldNum" sz="quarter" idx="12"/>
          </p:nvPr>
        </p:nvSpPr>
        <p:spPr/>
        <p:txBody>
          <a:bodyPr/>
          <a:lstStyle/>
          <a:p>
            <a:fld id="{B5CEABB6-07DC-46E8-9B57-56EC44A396E5}" type="slidenum">
              <a:rPr lang="en-US" smtClean="0"/>
              <a:pPr/>
              <a:t>37</a:t>
            </a:fld>
            <a:endParaRPr lang="en-US" dirty="0"/>
          </a:p>
        </p:txBody>
      </p:sp>
      <p:sp>
        <p:nvSpPr>
          <p:cNvPr id="4" name="Content Placeholder 3">
            <a:extLst>
              <a:ext uri="{FF2B5EF4-FFF2-40B4-BE49-F238E27FC236}">
                <a16:creationId xmlns:a16="http://schemas.microsoft.com/office/drawing/2014/main" id="{F23FF807-113F-97A1-D42D-DAE696933805}"/>
              </a:ext>
            </a:extLst>
          </p:cNvPr>
          <p:cNvSpPr>
            <a:spLocks noGrp="1"/>
          </p:cNvSpPr>
          <p:nvPr>
            <p:ph sz="half" idx="14"/>
          </p:nvPr>
        </p:nvSpPr>
        <p:spPr>
          <a:xfrm>
            <a:off x="762001" y="2296886"/>
            <a:ext cx="6597372" cy="4058194"/>
          </a:xfrm>
        </p:spPr>
        <p:txBody>
          <a:bodyPr>
            <a:normAutofit/>
          </a:bodyPr>
          <a:lstStyle/>
          <a:p>
            <a:pPr marL="285750" indent="-285750">
              <a:buFont typeface="Arial" panose="020B0604020202020204" pitchFamily="34" charset="0"/>
              <a:buChar char="•"/>
            </a:pPr>
            <a:r>
              <a:rPr lang="en-US" sz="2000" dirty="0"/>
              <a:t>fluoxetine (Prozac) </a:t>
            </a:r>
          </a:p>
          <a:p>
            <a:pPr marL="285750" indent="-285750">
              <a:buFont typeface="Arial" panose="020B0604020202020204" pitchFamily="34" charset="0"/>
              <a:buChar char="•"/>
            </a:pPr>
            <a:r>
              <a:rPr lang="en-US" sz="2000" dirty="0"/>
              <a:t>sertraline (Zoloft) </a:t>
            </a:r>
          </a:p>
          <a:p>
            <a:pPr marL="285750" indent="-285750">
              <a:buFont typeface="Arial" panose="020B0604020202020204" pitchFamily="34" charset="0"/>
              <a:buChar char="•"/>
            </a:pPr>
            <a:r>
              <a:rPr lang="en-US" sz="2000" dirty="0"/>
              <a:t>citalopram (Celexa) </a:t>
            </a:r>
          </a:p>
          <a:p>
            <a:pPr marL="285750" indent="-285750">
              <a:buFont typeface="Arial" panose="020B0604020202020204" pitchFamily="34" charset="0"/>
              <a:buChar char="•"/>
            </a:pPr>
            <a:r>
              <a:rPr lang="en-US" sz="2000" dirty="0"/>
              <a:t>escitalopram (Lexapro)</a:t>
            </a:r>
          </a:p>
          <a:p>
            <a:pPr marL="285750" indent="-285750">
              <a:buFont typeface="Arial" panose="020B0604020202020204" pitchFamily="34" charset="0"/>
              <a:buChar char="•"/>
            </a:pPr>
            <a:r>
              <a:rPr lang="en-US" sz="2000" dirty="0"/>
              <a:t>paroxetine (Paxil) </a:t>
            </a:r>
          </a:p>
          <a:p>
            <a:pPr marL="285750" indent="-285750">
              <a:buFont typeface="Arial" panose="020B0604020202020204" pitchFamily="34" charset="0"/>
              <a:buChar char="•"/>
            </a:pPr>
            <a:r>
              <a:rPr lang="en-US" sz="2000" dirty="0"/>
              <a:t>fluvoxamine (Luvox)</a:t>
            </a:r>
          </a:p>
          <a:p>
            <a:endParaRPr lang="en-US" dirty="0"/>
          </a:p>
        </p:txBody>
      </p:sp>
    </p:spTree>
    <p:extLst>
      <p:ext uri="{BB962C8B-B14F-4D97-AF65-F5344CB8AC3E}">
        <p14:creationId xmlns:p14="http://schemas.microsoft.com/office/powerpoint/2010/main" val="10865417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5C28-835F-DD7B-E3C9-D8ABB10C9490}"/>
              </a:ext>
            </a:extLst>
          </p:cNvPr>
          <p:cNvSpPr>
            <a:spLocks noGrp="1"/>
          </p:cNvSpPr>
          <p:nvPr>
            <p:ph type="title"/>
          </p:nvPr>
        </p:nvSpPr>
        <p:spPr>
          <a:xfrm>
            <a:off x="762001" y="896112"/>
            <a:ext cx="6237513" cy="1052431"/>
          </a:xfrm>
        </p:spPr>
        <p:txBody>
          <a:bodyPr>
            <a:normAutofit fontScale="90000"/>
          </a:bodyPr>
          <a:lstStyle/>
          <a:p>
            <a:r>
              <a:rPr lang="en-US" sz="4000" dirty="0"/>
              <a:t>side effects / adverse effects </a:t>
            </a:r>
          </a:p>
        </p:txBody>
      </p:sp>
      <p:sp>
        <p:nvSpPr>
          <p:cNvPr id="3" name="Slide Number Placeholder 2">
            <a:extLst>
              <a:ext uri="{FF2B5EF4-FFF2-40B4-BE49-F238E27FC236}">
                <a16:creationId xmlns:a16="http://schemas.microsoft.com/office/drawing/2014/main" id="{6A14F52F-6D5A-5540-A83C-2E9F84BC2842}"/>
              </a:ext>
            </a:extLst>
          </p:cNvPr>
          <p:cNvSpPr>
            <a:spLocks noGrp="1"/>
          </p:cNvSpPr>
          <p:nvPr>
            <p:ph type="sldNum" sz="quarter" idx="12"/>
          </p:nvPr>
        </p:nvSpPr>
        <p:spPr/>
        <p:txBody>
          <a:bodyPr/>
          <a:lstStyle/>
          <a:p>
            <a:fld id="{B5CEABB6-07DC-46E8-9B57-56EC44A396E5}" type="slidenum">
              <a:rPr lang="en-US" smtClean="0"/>
              <a:pPr/>
              <a:t>38</a:t>
            </a:fld>
            <a:endParaRPr lang="en-US" dirty="0"/>
          </a:p>
        </p:txBody>
      </p:sp>
      <p:sp>
        <p:nvSpPr>
          <p:cNvPr id="4" name="Content Placeholder 3">
            <a:extLst>
              <a:ext uri="{FF2B5EF4-FFF2-40B4-BE49-F238E27FC236}">
                <a16:creationId xmlns:a16="http://schemas.microsoft.com/office/drawing/2014/main" id="{21E41F47-7CAE-8C5A-B05E-5F802E2C5562}"/>
              </a:ext>
            </a:extLst>
          </p:cNvPr>
          <p:cNvSpPr>
            <a:spLocks noGrp="1"/>
          </p:cNvSpPr>
          <p:nvPr>
            <p:ph sz="half" idx="14"/>
          </p:nvPr>
        </p:nvSpPr>
        <p:spPr>
          <a:xfrm>
            <a:off x="460709" y="1948543"/>
            <a:ext cx="7181062" cy="4771662"/>
          </a:xfrm>
        </p:spPr>
        <p:txBody>
          <a:bodyPr>
            <a:normAutofit/>
          </a:bodyPr>
          <a:lstStyle/>
          <a:p>
            <a:pPr marL="342900" indent="-342900">
              <a:buFont typeface="Arial" panose="020B0604020202020204" pitchFamily="34" charset="0"/>
              <a:buChar char="•"/>
            </a:pPr>
            <a:r>
              <a:rPr lang="en-US" sz="1800" dirty="0"/>
              <a:t>Insomnia or sedation </a:t>
            </a:r>
          </a:p>
          <a:p>
            <a:pPr marL="342900" indent="-342900">
              <a:buFont typeface="Arial" panose="020B0604020202020204" pitchFamily="34" charset="0"/>
              <a:buChar char="•"/>
            </a:pPr>
            <a:r>
              <a:rPr lang="en-US" sz="1800" dirty="0"/>
              <a:t>weight loss or weight gain, nausea, diarrhea, constipation, dry mouth </a:t>
            </a:r>
          </a:p>
          <a:p>
            <a:pPr marL="342900" indent="-342900">
              <a:buFont typeface="Arial" panose="020B0604020202020204" pitchFamily="34" charset="0"/>
              <a:buChar char="•"/>
            </a:pPr>
            <a:r>
              <a:rPr lang="en-US" sz="1800" dirty="0"/>
              <a:t>sweating, jitteriness </a:t>
            </a:r>
          </a:p>
          <a:p>
            <a:pPr marL="342900" indent="-342900">
              <a:buFont typeface="Arial" panose="020B0604020202020204" pitchFamily="34" charset="0"/>
              <a:buChar char="•"/>
            </a:pPr>
            <a:r>
              <a:rPr lang="en-US" sz="1800" dirty="0"/>
              <a:t>headache </a:t>
            </a:r>
          </a:p>
          <a:p>
            <a:pPr marL="342900" indent="-342900">
              <a:buFont typeface="Arial" panose="020B0604020202020204" pitchFamily="34" charset="0"/>
              <a:buChar char="•"/>
            </a:pPr>
            <a:r>
              <a:rPr lang="en-US" sz="1800" dirty="0"/>
              <a:t>sexual dysfunction </a:t>
            </a:r>
          </a:p>
          <a:p>
            <a:pPr marL="342900" indent="-342900">
              <a:buFont typeface="Arial" panose="020B0604020202020204" pitchFamily="34" charset="0"/>
              <a:buChar char="•"/>
            </a:pPr>
            <a:r>
              <a:rPr lang="en-US" sz="1800" dirty="0"/>
              <a:t>seizures (rare) , possible hyponatremia </a:t>
            </a:r>
          </a:p>
          <a:p>
            <a:pPr marL="342900" indent="-342900">
              <a:buFont typeface="Arial" panose="020B0604020202020204" pitchFamily="34" charset="0"/>
              <a:buChar char="•"/>
            </a:pPr>
            <a:r>
              <a:rPr lang="en-US" sz="1800" dirty="0"/>
              <a:t>induction of mania (rare and associated with undiagnosed bipolar disorder)</a:t>
            </a:r>
          </a:p>
          <a:p>
            <a:pPr marL="342900" indent="-342900">
              <a:buFont typeface="Arial" panose="020B0604020202020204" pitchFamily="34" charset="0"/>
              <a:buChar char="•"/>
            </a:pPr>
            <a:r>
              <a:rPr lang="en-US" sz="1800" dirty="0"/>
              <a:t>serotonin syndrome (rare)</a:t>
            </a:r>
          </a:p>
          <a:p>
            <a:pPr marL="342900" indent="-342900">
              <a:buFont typeface="Arial" panose="020B0604020202020204" pitchFamily="34" charset="0"/>
              <a:buChar char="•"/>
            </a:pPr>
            <a:r>
              <a:rPr lang="en-US" sz="1800" dirty="0"/>
              <a:t>bruising and rare bleeding/increased risk (mostly when combined with other medications</a:t>
            </a:r>
            <a:r>
              <a:rPr lang="en-US" dirty="0"/>
              <a:t> such as chronic use of NSAIDS)</a:t>
            </a:r>
            <a:endParaRPr lang="en-US" sz="1800" dirty="0"/>
          </a:p>
          <a:p>
            <a:endParaRPr lang="en-US" dirty="0"/>
          </a:p>
        </p:txBody>
      </p:sp>
    </p:spTree>
    <p:extLst>
      <p:ext uri="{BB962C8B-B14F-4D97-AF65-F5344CB8AC3E}">
        <p14:creationId xmlns:p14="http://schemas.microsoft.com/office/powerpoint/2010/main" val="4008466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4F15-10EC-B82D-1CD8-F44C21AA3AA6}"/>
              </a:ext>
            </a:extLst>
          </p:cNvPr>
          <p:cNvSpPr>
            <a:spLocks noGrp="1"/>
          </p:cNvSpPr>
          <p:nvPr>
            <p:ph type="title"/>
          </p:nvPr>
        </p:nvSpPr>
        <p:spPr>
          <a:xfrm>
            <a:off x="762001" y="896113"/>
            <a:ext cx="6237513" cy="856488"/>
          </a:xfrm>
        </p:spPr>
        <p:txBody>
          <a:bodyPr>
            <a:normAutofit/>
          </a:bodyPr>
          <a:lstStyle/>
          <a:p>
            <a:r>
              <a:rPr lang="en-US" sz="4000" dirty="0"/>
              <a:t>Fluoxetine (Prozac)</a:t>
            </a:r>
          </a:p>
        </p:txBody>
      </p:sp>
      <p:sp>
        <p:nvSpPr>
          <p:cNvPr id="3" name="Slide Number Placeholder 2">
            <a:extLst>
              <a:ext uri="{FF2B5EF4-FFF2-40B4-BE49-F238E27FC236}">
                <a16:creationId xmlns:a16="http://schemas.microsoft.com/office/drawing/2014/main" id="{51224420-7ACA-13DE-563E-48C5D194186E}"/>
              </a:ext>
            </a:extLst>
          </p:cNvPr>
          <p:cNvSpPr>
            <a:spLocks noGrp="1"/>
          </p:cNvSpPr>
          <p:nvPr>
            <p:ph type="sldNum" sz="quarter" idx="12"/>
          </p:nvPr>
        </p:nvSpPr>
        <p:spPr/>
        <p:txBody>
          <a:bodyPr/>
          <a:lstStyle/>
          <a:p>
            <a:fld id="{B5CEABB6-07DC-46E8-9B57-56EC44A396E5}" type="slidenum">
              <a:rPr lang="en-US" smtClean="0"/>
              <a:pPr/>
              <a:t>39</a:t>
            </a:fld>
            <a:endParaRPr lang="en-US" dirty="0"/>
          </a:p>
        </p:txBody>
      </p:sp>
      <p:sp>
        <p:nvSpPr>
          <p:cNvPr id="4" name="Content Placeholder 3">
            <a:extLst>
              <a:ext uri="{FF2B5EF4-FFF2-40B4-BE49-F238E27FC236}">
                <a16:creationId xmlns:a16="http://schemas.microsoft.com/office/drawing/2014/main" id="{0F7F4CB3-B7BA-3E2C-96EC-F40C04E3BFB5}"/>
              </a:ext>
            </a:extLst>
          </p:cNvPr>
          <p:cNvSpPr>
            <a:spLocks noGrp="1"/>
          </p:cNvSpPr>
          <p:nvPr>
            <p:ph sz="half" idx="14"/>
          </p:nvPr>
        </p:nvSpPr>
        <p:spPr>
          <a:xfrm>
            <a:off x="348342" y="1491342"/>
            <a:ext cx="7576457" cy="4863737"/>
          </a:xfrm>
        </p:spPr>
        <p:txBody>
          <a:bodyPr>
            <a:normAutofit fontScale="55000" lnSpcReduction="20000"/>
          </a:bodyPr>
          <a:lstStyle/>
          <a:p>
            <a:pPr marL="285750" indent="-285750">
              <a:buFont typeface="Arial" panose="020B0604020202020204" pitchFamily="34" charset="0"/>
              <a:buChar char="•"/>
            </a:pPr>
            <a:r>
              <a:rPr lang="en-US" sz="3300" dirty="0"/>
              <a:t>FDA approved for OCD in 7 </a:t>
            </a:r>
            <a:r>
              <a:rPr lang="en-US" sz="3300" dirty="0" err="1"/>
              <a:t>yrs</a:t>
            </a:r>
            <a:r>
              <a:rPr lang="en-US" sz="3300" dirty="0"/>
              <a:t>+, major depression in 8 </a:t>
            </a:r>
            <a:r>
              <a:rPr lang="en-US" sz="3300" dirty="0" err="1"/>
              <a:t>yrs</a:t>
            </a:r>
            <a:r>
              <a:rPr lang="en-US" sz="3300" dirty="0"/>
              <a:t>+</a:t>
            </a:r>
          </a:p>
          <a:p>
            <a:pPr marL="285750" indent="-285750">
              <a:buFont typeface="Arial" panose="020B0604020202020204" pitchFamily="34" charset="0"/>
              <a:buChar char="•"/>
            </a:pPr>
            <a:r>
              <a:rPr lang="en-US" sz="3300" dirty="0"/>
              <a:t>Used off label for other anxiety disorders </a:t>
            </a:r>
          </a:p>
          <a:p>
            <a:pPr marL="285750" indent="-285750">
              <a:buFont typeface="Arial" panose="020B0604020202020204" pitchFamily="34" charset="0"/>
              <a:buChar char="•"/>
            </a:pPr>
            <a:r>
              <a:rPr lang="en-US" sz="3300" dirty="0"/>
              <a:t>Long half life: prolonged of about 5 days  </a:t>
            </a:r>
          </a:p>
          <a:p>
            <a:r>
              <a:rPr lang="en-US" sz="3300" dirty="0"/>
              <a:t>Children: </a:t>
            </a:r>
          </a:p>
          <a:p>
            <a:r>
              <a:rPr lang="en-US" sz="3300" dirty="0"/>
              <a:t>	initial dose of 5-10 mg/day</a:t>
            </a:r>
          </a:p>
          <a:p>
            <a:r>
              <a:rPr lang="en-US" sz="3300" dirty="0"/>
              <a:t>	target dose varies </a:t>
            </a:r>
          </a:p>
          <a:p>
            <a:r>
              <a:rPr lang="en-US" sz="3300" dirty="0"/>
              <a:t>	Adolescents: </a:t>
            </a:r>
          </a:p>
          <a:p>
            <a:r>
              <a:rPr lang="en-US" sz="3300" dirty="0"/>
              <a:t>	Initial dose of 10 mg/day </a:t>
            </a:r>
          </a:p>
          <a:p>
            <a:r>
              <a:rPr lang="en-US" sz="3300" dirty="0"/>
              <a:t>	target dose varies, average is 20-40 mg/day </a:t>
            </a:r>
          </a:p>
          <a:p>
            <a:r>
              <a:rPr lang="en-US" sz="3300" dirty="0"/>
              <a:t>Max dose varies: 80 mg/day</a:t>
            </a:r>
          </a:p>
          <a:p>
            <a:r>
              <a:rPr lang="en-US" sz="3300" dirty="0"/>
              <a:t>Given daily in the morning (to avoid insomnia) and with some food (decrease GI side effects)</a:t>
            </a:r>
          </a:p>
          <a:p>
            <a:endParaRPr lang="en-US" dirty="0"/>
          </a:p>
          <a:p>
            <a:endParaRPr lang="en-US" sz="1800" dirty="0"/>
          </a:p>
          <a:p>
            <a:endParaRPr lang="en-US" dirty="0"/>
          </a:p>
        </p:txBody>
      </p:sp>
    </p:spTree>
    <p:extLst>
      <p:ext uri="{BB962C8B-B14F-4D97-AF65-F5344CB8AC3E}">
        <p14:creationId xmlns:p14="http://schemas.microsoft.com/office/powerpoint/2010/main" val="228430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762001" y="896112"/>
            <a:ext cx="6589150" cy="845602"/>
          </a:xfrm>
        </p:spPr>
        <p:txBody>
          <a:bodyPr>
            <a:normAutofit/>
          </a:bodyPr>
          <a:lstStyle/>
          <a:p>
            <a:r>
              <a:rPr lang="en-US" sz="4000" dirty="0"/>
              <a:t>Causes</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sz="half" idx="14"/>
          </p:nvPr>
        </p:nvSpPr>
        <p:spPr>
          <a:xfrm>
            <a:off x="762000" y="1611086"/>
            <a:ext cx="6597650" cy="4743677"/>
          </a:xfrm>
        </p:spPr>
        <p:txBody>
          <a:bodyPr vert="horz" lIns="91440" tIns="45720" rIns="91440" bIns="45720" rtlCol="0" anchor="t">
            <a:normAutofit/>
          </a:bodyPr>
          <a:lstStyle/>
          <a:p>
            <a:pPr algn="l"/>
            <a:r>
              <a:rPr lang="en-US" sz="2000" b="0" i="0" dirty="0">
                <a:solidFill>
                  <a:srgbClr val="E3E3E3"/>
                </a:solidFill>
                <a:effectLst/>
              </a:rPr>
              <a:t>Not fully understood</a:t>
            </a:r>
          </a:p>
          <a:p>
            <a:pPr algn="l"/>
            <a:endParaRPr lang="en-US" sz="2000" b="0" i="0" dirty="0">
              <a:solidFill>
                <a:srgbClr val="E3E3E3"/>
              </a:solidFill>
              <a:effectLst/>
            </a:endParaRPr>
          </a:p>
          <a:p>
            <a:pPr algn="l"/>
            <a:r>
              <a:rPr lang="en-US" sz="2000" b="0" i="0" dirty="0">
                <a:solidFill>
                  <a:srgbClr val="E3E3E3"/>
                </a:solidFill>
                <a:effectLst/>
              </a:rPr>
              <a:t>Likely a combination of factors including:</a:t>
            </a:r>
          </a:p>
          <a:p>
            <a:pPr algn="l"/>
            <a:endParaRPr lang="en-US" sz="2000" b="0" i="0" dirty="0">
              <a:solidFill>
                <a:srgbClr val="E3E3E3"/>
              </a:solidFill>
              <a:effectLst/>
            </a:endParaRPr>
          </a:p>
          <a:p>
            <a:pPr algn="l"/>
            <a:r>
              <a:rPr lang="en-US" sz="2000" dirty="0">
                <a:solidFill>
                  <a:srgbClr val="E3E3E3"/>
                </a:solidFill>
              </a:rPr>
              <a:t>G</a:t>
            </a:r>
            <a:r>
              <a:rPr lang="en-US" sz="2000" b="0" i="0" dirty="0">
                <a:solidFill>
                  <a:srgbClr val="E3E3E3"/>
                </a:solidFill>
                <a:effectLst/>
              </a:rPr>
              <a:t>enetics/family history </a:t>
            </a:r>
          </a:p>
          <a:p>
            <a:pPr algn="l"/>
            <a:endParaRPr lang="en-US" sz="2000" b="0" i="0" dirty="0">
              <a:solidFill>
                <a:srgbClr val="E3E3E3"/>
              </a:solidFill>
              <a:effectLst/>
            </a:endParaRPr>
          </a:p>
          <a:p>
            <a:pPr algn="l"/>
            <a:r>
              <a:rPr lang="en-US" sz="2000" b="0" i="0" dirty="0">
                <a:solidFill>
                  <a:srgbClr val="E3E3E3"/>
                </a:solidFill>
                <a:effectLst/>
              </a:rPr>
              <a:t>brain chemistry</a:t>
            </a:r>
          </a:p>
          <a:p>
            <a:pPr algn="l"/>
            <a:endParaRPr lang="en-US" sz="2000" b="0" i="0" dirty="0">
              <a:solidFill>
                <a:srgbClr val="E3E3E3"/>
              </a:solidFill>
              <a:effectLst/>
            </a:endParaRPr>
          </a:p>
          <a:p>
            <a:pPr algn="l"/>
            <a:r>
              <a:rPr lang="en-US" sz="2000" b="0" i="0" dirty="0">
                <a:solidFill>
                  <a:srgbClr val="E3E3E3"/>
                </a:solidFill>
                <a:effectLst/>
              </a:rPr>
              <a:t>life experiences (trauma, stress)</a:t>
            </a:r>
          </a:p>
          <a:p>
            <a:pPr algn="l"/>
            <a:endParaRPr lang="en-US" sz="2000" b="0" i="0" dirty="0">
              <a:solidFill>
                <a:srgbClr val="E3E3E3"/>
              </a:solidFill>
              <a:effectLst/>
            </a:endParaRPr>
          </a:p>
          <a:p>
            <a:pPr algn="l"/>
            <a:endParaRPr lang="en-US" sz="2000" b="0" i="0" dirty="0">
              <a:solidFill>
                <a:srgbClr val="E3E3E3"/>
              </a:solidFill>
              <a:effectLst/>
            </a:endParaRPr>
          </a:p>
          <a:p>
            <a:endParaRPr lang="en-US" dirty="0"/>
          </a:p>
        </p:txBody>
      </p:sp>
      <p:sp>
        <p:nvSpPr>
          <p:cNvPr id="6" name="Slide Number Placeholder 5">
            <a:extLst>
              <a:ext uri="{FF2B5EF4-FFF2-40B4-BE49-F238E27FC236}">
                <a16:creationId xmlns:a16="http://schemas.microsoft.com/office/drawing/2014/main" id="{A4AC050D-BAF4-C23C-F8EC-24DEC4293002}"/>
              </a:ext>
            </a:extLst>
          </p:cNvPr>
          <p:cNvSpPr>
            <a:spLocks noGrp="1"/>
          </p:cNvSpPr>
          <p:nvPr>
            <p:ph type="sldNum" sz="quarter" idx="12"/>
          </p:nvPr>
        </p:nvSpPr>
        <p:spPr/>
        <p:txBody>
          <a:bodyPr/>
          <a:lstStyle/>
          <a:p>
            <a:fld id="{B5CEABB6-07DC-46E8-9B57-56EC44A396E5}" type="slidenum">
              <a:rPr lang="en-US" smtClean="0"/>
              <a:pPr/>
              <a:t>4</a:t>
            </a:fld>
            <a:endParaRPr lang="en-US" dirty="0"/>
          </a:p>
        </p:txBody>
      </p:sp>
    </p:spTree>
    <p:extLst>
      <p:ext uri="{BB962C8B-B14F-4D97-AF65-F5344CB8AC3E}">
        <p14:creationId xmlns:p14="http://schemas.microsoft.com/office/powerpoint/2010/main" val="13463722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093FD-E566-B608-1BA1-9414949E12B8}"/>
              </a:ext>
            </a:extLst>
          </p:cNvPr>
          <p:cNvSpPr>
            <a:spLocks noGrp="1"/>
          </p:cNvSpPr>
          <p:nvPr>
            <p:ph type="title"/>
          </p:nvPr>
        </p:nvSpPr>
        <p:spPr>
          <a:xfrm>
            <a:off x="762001" y="896112"/>
            <a:ext cx="6498770" cy="878259"/>
          </a:xfrm>
        </p:spPr>
        <p:txBody>
          <a:bodyPr>
            <a:normAutofit/>
          </a:bodyPr>
          <a:lstStyle/>
          <a:p>
            <a:r>
              <a:rPr lang="en-US" sz="4000" dirty="0"/>
              <a:t>sertraline (Zoloft)</a:t>
            </a:r>
          </a:p>
        </p:txBody>
      </p:sp>
      <p:sp>
        <p:nvSpPr>
          <p:cNvPr id="3" name="Slide Number Placeholder 2">
            <a:extLst>
              <a:ext uri="{FF2B5EF4-FFF2-40B4-BE49-F238E27FC236}">
                <a16:creationId xmlns:a16="http://schemas.microsoft.com/office/drawing/2014/main" id="{7F1BF9B2-67B5-C846-636E-E1592E26E029}"/>
              </a:ext>
            </a:extLst>
          </p:cNvPr>
          <p:cNvSpPr>
            <a:spLocks noGrp="1"/>
          </p:cNvSpPr>
          <p:nvPr>
            <p:ph type="sldNum" sz="quarter" idx="12"/>
          </p:nvPr>
        </p:nvSpPr>
        <p:spPr/>
        <p:txBody>
          <a:bodyPr/>
          <a:lstStyle/>
          <a:p>
            <a:fld id="{B5CEABB6-07DC-46E8-9B57-56EC44A396E5}" type="slidenum">
              <a:rPr lang="en-US" smtClean="0"/>
              <a:pPr/>
              <a:t>40</a:t>
            </a:fld>
            <a:endParaRPr lang="en-US" dirty="0"/>
          </a:p>
        </p:txBody>
      </p:sp>
      <p:sp>
        <p:nvSpPr>
          <p:cNvPr id="4" name="Content Placeholder 3">
            <a:extLst>
              <a:ext uri="{FF2B5EF4-FFF2-40B4-BE49-F238E27FC236}">
                <a16:creationId xmlns:a16="http://schemas.microsoft.com/office/drawing/2014/main" id="{CCD60201-B806-3837-BF8A-1B6B9F828904}"/>
              </a:ext>
            </a:extLst>
          </p:cNvPr>
          <p:cNvSpPr>
            <a:spLocks noGrp="1"/>
          </p:cNvSpPr>
          <p:nvPr>
            <p:ph sz="half" idx="14"/>
          </p:nvPr>
        </p:nvSpPr>
        <p:spPr>
          <a:xfrm>
            <a:off x="337457" y="1654629"/>
            <a:ext cx="7021916" cy="4700451"/>
          </a:xfrm>
        </p:spPr>
        <p:txBody>
          <a:bodyPr>
            <a:normAutofit/>
          </a:bodyPr>
          <a:lstStyle/>
          <a:p>
            <a:pPr marL="285750" indent="-285750">
              <a:buFont typeface="Arial" panose="020B0604020202020204" pitchFamily="34" charset="0"/>
              <a:buChar char="•"/>
            </a:pPr>
            <a:r>
              <a:rPr lang="en-US" sz="1800" dirty="0"/>
              <a:t>FDA approved for OCD in 6 years and up </a:t>
            </a:r>
          </a:p>
          <a:p>
            <a:pPr marL="285750" indent="-285750">
              <a:buFont typeface="Arial" panose="020B0604020202020204" pitchFamily="34" charset="0"/>
              <a:buChar char="•"/>
            </a:pPr>
            <a:r>
              <a:rPr lang="en-US" sz="1800" dirty="0"/>
              <a:t>Used off label for other anxiety disorders </a:t>
            </a:r>
          </a:p>
          <a:p>
            <a:r>
              <a:rPr lang="en-US" dirty="0"/>
              <a:t>Children:</a:t>
            </a:r>
          </a:p>
          <a:p>
            <a:r>
              <a:rPr lang="en-US" sz="1800" dirty="0"/>
              <a:t>	 initial dose of 12.5-25 mg/day</a:t>
            </a:r>
          </a:p>
          <a:p>
            <a:r>
              <a:rPr lang="en-US" dirty="0"/>
              <a:t>	 target dose varies  </a:t>
            </a:r>
          </a:p>
          <a:p>
            <a:r>
              <a:rPr lang="en-US" dirty="0"/>
              <a:t>Adolescents: </a:t>
            </a:r>
          </a:p>
          <a:p>
            <a:r>
              <a:rPr lang="en-US" sz="1800" dirty="0"/>
              <a:t>	Initial dose of 25-50 mg/day </a:t>
            </a:r>
          </a:p>
          <a:p>
            <a:r>
              <a:rPr lang="en-US" dirty="0"/>
              <a:t>	target dose varies, average is  50-200 mg/day</a:t>
            </a:r>
            <a:r>
              <a:rPr lang="en-US" sz="1800" dirty="0"/>
              <a:t>	</a:t>
            </a:r>
          </a:p>
          <a:p>
            <a:r>
              <a:rPr lang="en-US" sz="1800" dirty="0"/>
              <a:t>	max of 200 mg/day</a:t>
            </a:r>
          </a:p>
          <a:p>
            <a:r>
              <a:rPr lang="en-US" sz="1800" dirty="0"/>
              <a:t>Can be given in the morning or evening and with/without food </a:t>
            </a:r>
          </a:p>
          <a:p>
            <a:endParaRPr lang="en-US" dirty="0"/>
          </a:p>
        </p:txBody>
      </p:sp>
    </p:spTree>
    <p:extLst>
      <p:ext uri="{BB962C8B-B14F-4D97-AF65-F5344CB8AC3E}">
        <p14:creationId xmlns:p14="http://schemas.microsoft.com/office/powerpoint/2010/main" val="545873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25048-8713-F2C9-DEBA-EB289B9B6B70}"/>
              </a:ext>
            </a:extLst>
          </p:cNvPr>
          <p:cNvSpPr>
            <a:spLocks noGrp="1"/>
          </p:cNvSpPr>
          <p:nvPr>
            <p:ph type="title"/>
          </p:nvPr>
        </p:nvSpPr>
        <p:spPr>
          <a:xfrm>
            <a:off x="762001" y="896112"/>
            <a:ext cx="6597372" cy="834717"/>
          </a:xfrm>
        </p:spPr>
        <p:txBody>
          <a:bodyPr>
            <a:normAutofit/>
          </a:bodyPr>
          <a:lstStyle/>
          <a:p>
            <a:r>
              <a:rPr lang="en-US" sz="4000" dirty="0"/>
              <a:t>Fluvoxamine (Luvox)</a:t>
            </a:r>
          </a:p>
        </p:txBody>
      </p:sp>
      <p:sp>
        <p:nvSpPr>
          <p:cNvPr id="3" name="Slide Number Placeholder 2">
            <a:extLst>
              <a:ext uri="{FF2B5EF4-FFF2-40B4-BE49-F238E27FC236}">
                <a16:creationId xmlns:a16="http://schemas.microsoft.com/office/drawing/2014/main" id="{A2FAA980-5405-D29A-086A-E3535C6F8BBA}"/>
              </a:ext>
            </a:extLst>
          </p:cNvPr>
          <p:cNvSpPr>
            <a:spLocks noGrp="1"/>
          </p:cNvSpPr>
          <p:nvPr>
            <p:ph type="sldNum" sz="quarter" idx="12"/>
          </p:nvPr>
        </p:nvSpPr>
        <p:spPr/>
        <p:txBody>
          <a:bodyPr/>
          <a:lstStyle/>
          <a:p>
            <a:fld id="{B5CEABB6-07DC-46E8-9B57-56EC44A396E5}" type="slidenum">
              <a:rPr lang="en-US" smtClean="0"/>
              <a:pPr/>
              <a:t>41</a:t>
            </a:fld>
            <a:endParaRPr lang="en-US" dirty="0"/>
          </a:p>
        </p:txBody>
      </p:sp>
      <p:sp>
        <p:nvSpPr>
          <p:cNvPr id="4" name="Content Placeholder 3">
            <a:extLst>
              <a:ext uri="{FF2B5EF4-FFF2-40B4-BE49-F238E27FC236}">
                <a16:creationId xmlns:a16="http://schemas.microsoft.com/office/drawing/2014/main" id="{DD39B5FD-8EC5-65C7-28F6-8369FB3FB04E}"/>
              </a:ext>
            </a:extLst>
          </p:cNvPr>
          <p:cNvSpPr>
            <a:spLocks noGrp="1"/>
          </p:cNvSpPr>
          <p:nvPr>
            <p:ph sz="half" idx="14"/>
          </p:nvPr>
        </p:nvSpPr>
        <p:spPr>
          <a:xfrm>
            <a:off x="762001" y="1730829"/>
            <a:ext cx="6597372" cy="4989376"/>
          </a:xfrm>
        </p:spPr>
        <p:txBody>
          <a:bodyPr>
            <a:normAutofit/>
          </a:bodyPr>
          <a:lstStyle/>
          <a:p>
            <a:pPr marL="285750" indent="-285750">
              <a:buFont typeface="Arial" panose="020B0604020202020204" pitchFamily="34" charset="0"/>
              <a:buChar char="•"/>
            </a:pPr>
            <a:r>
              <a:rPr lang="en-US" dirty="0"/>
              <a:t>FDA approval in pediatrics  – OCD 8 </a:t>
            </a:r>
            <a:r>
              <a:rPr lang="en-US" dirty="0" err="1"/>
              <a:t>yrs</a:t>
            </a:r>
            <a:r>
              <a:rPr lang="en-US" dirty="0"/>
              <a:t>+</a:t>
            </a:r>
          </a:p>
          <a:p>
            <a:pPr marL="285750" indent="-285750">
              <a:buFont typeface="Arial" panose="020B0604020202020204" pitchFamily="34" charset="0"/>
              <a:buChar char="•"/>
            </a:pPr>
            <a:r>
              <a:rPr lang="en-US" dirty="0"/>
              <a:t>Used off label for other anxiety disorders </a:t>
            </a:r>
          </a:p>
          <a:p>
            <a:r>
              <a:rPr lang="en-US" dirty="0"/>
              <a:t>Children: </a:t>
            </a:r>
          </a:p>
          <a:p>
            <a:r>
              <a:rPr lang="en-US" dirty="0"/>
              <a:t>	Initial dose of 25 mg/day</a:t>
            </a:r>
          </a:p>
          <a:p>
            <a:r>
              <a:rPr lang="en-US" dirty="0"/>
              <a:t>	target dose varies, 50-200 mg/day</a:t>
            </a:r>
          </a:p>
          <a:p>
            <a:r>
              <a:rPr lang="en-US" dirty="0"/>
              <a:t>	max dose 200 mg/day; divided if over 50 mg </a:t>
            </a:r>
          </a:p>
          <a:p>
            <a:r>
              <a:rPr lang="en-US" dirty="0"/>
              <a:t>Adolescents: </a:t>
            </a:r>
          </a:p>
          <a:p>
            <a:r>
              <a:rPr lang="en-US" dirty="0"/>
              <a:t>	Initial dose of 25-50 mg/day </a:t>
            </a:r>
          </a:p>
          <a:p>
            <a:r>
              <a:rPr lang="en-US" dirty="0"/>
              <a:t>	target dose varies, 50-200 mg/day</a:t>
            </a:r>
          </a:p>
          <a:p>
            <a:r>
              <a:rPr lang="en-US" dirty="0"/>
              <a:t> 	max dose of 300 mg/day </a:t>
            </a:r>
          </a:p>
          <a:p>
            <a:r>
              <a:rPr lang="en-US" dirty="0"/>
              <a:t>Given once daily, in the evening, with/without food </a:t>
            </a:r>
          </a:p>
          <a:p>
            <a:endParaRPr lang="en-US" dirty="0"/>
          </a:p>
        </p:txBody>
      </p:sp>
    </p:spTree>
    <p:extLst>
      <p:ext uri="{BB962C8B-B14F-4D97-AF65-F5344CB8AC3E}">
        <p14:creationId xmlns:p14="http://schemas.microsoft.com/office/powerpoint/2010/main" val="2340490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7990-2E32-11A7-733A-8E24E61F7C70}"/>
              </a:ext>
            </a:extLst>
          </p:cNvPr>
          <p:cNvSpPr>
            <a:spLocks noGrp="1"/>
          </p:cNvSpPr>
          <p:nvPr>
            <p:ph type="title"/>
          </p:nvPr>
        </p:nvSpPr>
        <p:spPr>
          <a:xfrm>
            <a:off x="762001" y="896112"/>
            <a:ext cx="6357256" cy="812945"/>
          </a:xfrm>
        </p:spPr>
        <p:txBody>
          <a:bodyPr>
            <a:normAutofit fontScale="90000"/>
          </a:bodyPr>
          <a:lstStyle/>
          <a:p>
            <a:r>
              <a:rPr lang="en-US" sz="3600" dirty="0"/>
              <a:t>Escitalopram (</a:t>
            </a:r>
            <a:r>
              <a:rPr lang="en-US" sz="3600" dirty="0" err="1"/>
              <a:t>lexapro</a:t>
            </a:r>
            <a:r>
              <a:rPr lang="en-US" sz="3600" dirty="0"/>
              <a:t>)</a:t>
            </a:r>
          </a:p>
        </p:txBody>
      </p:sp>
      <p:sp>
        <p:nvSpPr>
          <p:cNvPr id="3" name="Slide Number Placeholder 2">
            <a:extLst>
              <a:ext uri="{FF2B5EF4-FFF2-40B4-BE49-F238E27FC236}">
                <a16:creationId xmlns:a16="http://schemas.microsoft.com/office/drawing/2014/main" id="{AC919CAC-5F82-9096-6412-1E4D89F1EA1C}"/>
              </a:ext>
            </a:extLst>
          </p:cNvPr>
          <p:cNvSpPr>
            <a:spLocks noGrp="1"/>
          </p:cNvSpPr>
          <p:nvPr>
            <p:ph type="sldNum" sz="quarter" idx="12"/>
          </p:nvPr>
        </p:nvSpPr>
        <p:spPr/>
        <p:txBody>
          <a:bodyPr/>
          <a:lstStyle/>
          <a:p>
            <a:fld id="{B5CEABB6-07DC-46E8-9B57-56EC44A396E5}" type="slidenum">
              <a:rPr lang="en-US" smtClean="0"/>
              <a:pPr/>
              <a:t>42</a:t>
            </a:fld>
            <a:endParaRPr lang="en-US" dirty="0"/>
          </a:p>
        </p:txBody>
      </p:sp>
      <p:sp>
        <p:nvSpPr>
          <p:cNvPr id="4" name="Content Placeholder 3">
            <a:extLst>
              <a:ext uri="{FF2B5EF4-FFF2-40B4-BE49-F238E27FC236}">
                <a16:creationId xmlns:a16="http://schemas.microsoft.com/office/drawing/2014/main" id="{795E837D-88EB-5C37-BC1A-18FCC8BF4196}"/>
              </a:ext>
            </a:extLst>
          </p:cNvPr>
          <p:cNvSpPr>
            <a:spLocks noGrp="1"/>
          </p:cNvSpPr>
          <p:nvPr>
            <p:ph sz="half" idx="14"/>
          </p:nvPr>
        </p:nvSpPr>
        <p:spPr>
          <a:xfrm>
            <a:off x="359229" y="1513115"/>
            <a:ext cx="7369628" cy="5207090"/>
          </a:xfrm>
        </p:spPr>
        <p:txBody>
          <a:bodyPr>
            <a:normAutofit/>
          </a:bodyPr>
          <a:lstStyle/>
          <a:p>
            <a:pPr marL="285750" indent="-285750">
              <a:buFont typeface="Arial" panose="020B0604020202020204" pitchFamily="34" charset="0"/>
              <a:buChar char="•"/>
            </a:pPr>
            <a:r>
              <a:rPr lang="en-US" dirty="0"/>
              <a:t>FDA approval in pediatrics  – major depressive disorder 12 </a:t>
            </a:r>
            <a:r>
              <a:rPr lang="en-US" dirty="0" err="1"/>
              <a:t>yr</a:t>
            </a:r>
            <a:r>
              <a:rPr lang="en-US" dirty="0"/>
              <a:t>+</a:t>
            </a:r>
          </a:p>
          <a:p>
            <a:pPr marL="285750" indent="-285750">
              <a:buFont typeface="Arial" panose="020B0604020202020204" pitchFamily="34" charset="0"/>
              <a:buChar char="•"/>
            </a:pPr>
            <a:r>
              <a:rPr lang="en-US" dirty="0"/>
              <a:t>Used off label for anxiety disorders </a:t>
            </a:r>
          </a:p>
          <a:p>
            <a:r>
              <a:rPr lang="en-US" dirty="0"/>
              <a:t>Children: </a:t>
            </a:r>
          </a:p>
          <a:p>
            <a:r>
              <a:rPr lang="en-US" dirty="0"/>
              <a:t>	Initial dose of 5 mg/day</a:t>
            </a:r>
          </a:p>
          <a:p>
            <a:r>
              <a:rPr lang="en-US" dirty="0"/>
              <a:t>	target dose varies, average is 5-20 	mg/day</a:t>
            </a:r>
          </a:p>
          <a:p>
            <a:r>
              <a:rPr lang="en-US" dirty="0"/>
              <a:t>Adolescents: </a:t>
            </a:r>
          </a:p>
          <a:p>
            <a:r>
              <a:rPr lang="en-US" dirty="0"/>
              <a:t>	Initial dose of 10 mg- 20 mg/day</a:t>
            </a:r>
          </a:p>
          <a:p>
            <a:r>
              <a:rPr lang="en-US" dirty="0"/>
              <a:t>	target dose varies, average is 10-20 mg/day</a:t>
            </a:r>
          </a:p>
          <a:p>
            <a:r>
              <a:rPr lang="en-US" dirty="0"/>
              <a:t> 	max dose of 20 mg/day </a:t>
            </a:r>
          </a:p>
          <a:p>
            <a:r>
              <a:rPr lang="en-US" dirty="0"/>
              <a:t>Given once daily, any time of the day is generally tolerated, with/without food </a:t>
            </a:r>
          </a:p>
          <a:p>
            <a:endParaRPr lang="en-US" sz="1800" dirty="0"/>
          </a:p>
        </p:txBody>
      </p:sp>
    </p:spTree>
    <p:extLst>
      <p:ext uri="{BB962C8B-B14F-4D97-AF65-F5344CB8AC3E}">
        <p14:creationId xmlns:p14="http://schemas.microsoft.com/office/powerpoint/2010/main" val="34868222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F5EC1-F7C7-72F9-8840-1850389E4E24}"/>
              </a:ext>
            </a:extLst>
          </p:cNvPr>
          <p:cNvSpPr>
            <a:spLocks noGrp="1"/>
          </p:cNvSpPr>
          <p:nvPr>
            <p:ph type="title"/>
          </p:nvPr>
        </p:nvSpPr>
        <p:spPr>
          <a:xfrm>
            <a:off x="762001" y="896112"/>
            <a:ext cx="6357256" cy="1270145"/>
          </a:xfrm>
        </p:spPr>
        <p:txBody>
          <a:bodyPr>
            <a:normAutofit fontScale="90000"/>
          </a:bodyPr>
          <a:lstStyle/>
          <a:p>
            <a:r>
              <a:rPr lang="en-US" sz="4400" dirty="0"/>
              <a:t>Citalopram (Celexa)</a:t>
            </a:r>
            <a:endParaRPr lang="en-US" dirty="0"/>
          </a:p>
        </p:txBody>
      </p:sp>
      <p:sp>
        <p:nvSpPr>
          <p:cNvPr id="3" name="Slide Number Placeholder 2">
            <a:extLst>
              <a:ext uri="{FF2B5EF4-FFF2-40B4-BE49-F238E27FC236}">
                <a16:creationId xmlns:a16="http://schemas.microsoft.com/office/drawing/2014/main" id="{83012642-C127-BB4B-ABC1-DD06F4DE59F5}"/>
              </a:ext>
            </a:extLst>
          </p:cNvPr>
          <p:cNvSpPr>
            <a:spLocks noGrp="1"/>
          </p:cNvSpPr>
          <p:nvPr>
            <p:ph type="sldNum" sz="quarter" idx="12"/>
          </p:nvPr>
        </p:nvSpPr>
        <p:spPr/>
        <p:txBody>
          <a:bodyPr/>
          <a:lstStyle/>
          <a:p>
            <a:fld id="{B5CEABB6-07DC-46E8-9B57-56EC44A396E5}" type="slidenum">
              <a:rPr lang="en-US" smtClean="0"/>
              <a:pPr/>
              <a:t>43</a:t>
            </a:fld>
            <a:endParaRPr lang="en-US" dirty="0"/>
          </a:p>
        </p:txBody>
      </p:sp>
      <p:sp>
        <p:nvSpPr>
          <p:cNvPr id="4" name="Content Placeholder 3">
            <a:extLst>
              <a:ext uri="{FF2B5EF4-FFF2-40B4-BE49-F238E27FC236}">
                <a16:creationId xmlns:a16="http://schemas.microsoft.com/office/drawing/2014/main" id="{8FE23CB4-EED9-A92C-CE94-1036688AC6AB}"/>
              </a:ext>
            </a:extLst>
          </p:cNvPr>
          <p:cNvSpPr>
            <a:spLocks noGrp="1"/>
          </p:cNvSpPr>
          <p:nvPr>
            <p:ph sz="half" idx="14"/>
          </p:nvPr>
        </p:nvSpPr>
        <p:spPr>
          <a:xfrm>
            <a:off x="315686" y="1709057"/>
            <a:ext cx="7620000" cy="5011148"/>
          </a:xfrm>
        </p:spPr>
        <p:txBody>
          <a:bodyPr>
            <a:normAutofit/>
          </a:bodyPr>
          <a:lstStyle/>
          <a:p>
            <a:pPr marL="285750" indent="-285750">
              <a:buFont typeface="Arial" panose="020B0604020202020204" pitchFamily="34" charset="0"/>
              <a:buChar char="•"/>
            </a:pPr>
            <a:r>
              <a:rPr lang="en-US" dirty="0"/>
              <a:t>FDA approval in pediatrics  – none </a:t>
            </a:r>
          </a:p>
          <a:p>
            <a:pPr marL="285750" indent="-285750">
              <a:buFont typeface="Arial" panose="020B0604020202020204" pitchFamily="34" charset="0"/>
              <a:buChar char="•"/>
            </a:pPr>
            <a:r>
              <a:rPr lang="en-US" dirty="0"/>
              <a:t>Used off label for anxiety disorders </a:t>
            </a:r>
            <a:endParaRPr lang="en-US" sz="1800" dirty="0"/>
          </a:p>
          <a:p>
            <a:r>
              <a:rPr lang="en-US" dirty="0"/>
              <a:t>Children: </a:t>
            </a:r>
          </a:p>
          <a:p>
            <a:r>
              <a:rPr lang="en-US" sz="1800" dirty="0"/>
              <a:t>	Initial dose of </a:t>
            </a:r>
            <a:r>
              <a:rPr lang="en-US" dirty="0"/>
              <a:t>1</a:t>
            </a:r>
            <a:r>
              <a:rPr lang="en-US" sz="1800" dirty="0"/>
              <a:t>0 mg/day</a:t>
            </a:r>
          </a:p>
          <a:p>
            <a:r>
              <a:rPr lang="en-US" dirty="0"/>
              <a:t>	target dose varies, average is 20 mg/day</a:t>
            </a:r>
          </a:p>
          <a:p>
            <a:r>
              <a:rPr lang="en-US" dirty="0"/>
              <a:t>Adolescents: </a:t>
            </a:r>
            <a:endParaRPr lang="en-US" sz="1800" dirty="0"/>
          </a:p>
          <a:p>
            <a:r>
              <a:rPr lang="en-US" sz="1800" dirty="0"/>
              <a:t>	Initial dose of 10 mg- 20 mg/day</a:t>
            </a:r>
          </a:p>
          <a:p>
            <a:r>
              <a:rPr lang="en-US" dirty="0"/>
              <a:t>	target dose varies, average is 20 mg/day</a:t>
            </a:r>
          </a:p>
          <a:p>
            <a:r>
              <a:rPr lang="en-US" dirty="0"/>
              <a:t> </a:t>
            </a:r>
            <a:r>
              <a:rPr lang="en-US" sz="1800" dirty="0"/>
              <a:t>	max dose of 40 mg/day </a:t>
            </a:r>
          </a:p>
          <a:p>
            <a:r>
              <a:rPr lang="en-US" sz="1800" dirty="0"/>
              <a:t>Given once daily, any time of the day is generally tolerated, with/without food </a:t>
            </a:r>
          </a:p>
          <a:p>
            <a:endParaRPr lang="en-US" dirty="0"/>
          </a:p>
        </p:txBody>
      </p:sp>
    </p:spTree>
    <p:extLst>
      <p:ext uri="{BB962C8B-B14F-4D97-AF65-F5344CB8AC3E}">
        <p14:creationId xmlns:p14="http://schemas.microsoft.com/office/powerpoint/2010/main" val="6904262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FF58F-211F-9AE5-D076-1FA7F5771EE5}"/>
              </a:ext>
            </a:extLst>
          </p:cNvPr>
          <p:cNvSpPr>
            <a:spLocks noGrp="1"/>
          </p:cNvSpPr>
          <p:nvPr>
            <p:ph type="title"/>
          </p:nvPr>
        </p:nvSpPr>
        <p:spPr>
          <a:xfrm>
            <a:off x="762001" y="896112"/>
            <a:ext cx="6379028" cy="812945"/>
          </a:xfrm>
        </p:spPr>
        <p:txBody>
          <a:bodyPr>
            <a:normAutofit/>
          </a:bodyPr>
          <a:lstStyle/>
          <a:p>
            <a:r>
              <a:rPr lang="en-US" sz="4000" dirty="0"/>
              <a:t>Paroxetine (</a:t>
            </a:r>
            <a:r>
              <a:rPr lang="en-US" sz="4000" dirty="0" err="1"/>
              <a:t>paxil</a:t>
            </a:r>
            <a:r>
              <a:rPr lang="en-US" sz="4000" dirty="0"/>
              <a:t>)</a:t>
            </a:r>
          </a:p>
        </p:txBody>
      </p:sp>
      <p:sp>
        <p:nvSpPr>
          <p:cNvPr id="3" name="Slide Number Placeholder 2">
            <a:extLst>
              <a:ext uri="{FF2B5EF4-FFF2-40B4-BE49-F238E27FC236}">
                <a16:creationId xmlns:a16="http://schemas.microsoft.com/office/drawing/2014/main" id="{BD72B7D7-B2D9-2DFB-E05C-2DA3FF8E8653}"/>
              </a:ext>
            </a:extLst>
          </p:cNvPr>
          <p:cNvSpPr>
            <a:spLocks noGrp="1"/>
          </p:cNvSpPr>
          <p:nvPr>
            <p:ph type="sldNum" sz="quarter" idx="12"/>
          </p:nvPr>
        </p:nvSpPr>
        <p:spPr/>
        <p:txBody>
          <a:bodyPr/>
          <a:lstStyle/>
          <a:p>
            <a:fld id="{B5CEABB6-07DC-46E8-9B57-56EC44A396E5}" type="slidenum">
              <a:rPr lang="en-US" smtClean="0"/>
              <a:pPr/>
              <a:t>44</a:t>
            </a:fld>
            <a:endParaRPr lang="en-US" dirty="0"/>
          </a:p>
        </p:txBody>
      </p:sp>
      <p:sp>
        <p:nvSpPr>
          <p:cNvPr id="4" name="Content Placeholder 3">
            <a:extLst>
              <a:ext uri="{FF2B5EF4-FFF2-40B4-BE49-F238E27FC236}">
                <a16:creationId xmlns:a16="http://schemas.microsoft.com/office/drawing/2014/main" id="{C6DD6ED5-1B44-61A1-E586-B46F87F3B3F5}"/>
              </a:ext>
            </a:extLst>
          </p:cNvPr>
          <p:cNvSpPr>
            <a:spLocks noGrp="1"/>
          </p:cNvSpPr>
          <p:nvPr>
            <p:ph sz="half" idx="14"/>
          </p:nvPr>
        </p:nvSpPr>
        <p:spPr>
          <a:xfrm>
            <a:off x="381000" y="1556657"/>
            <a:ext cx="7282543" cy="5163548"/>
          </a:xfrm>
        </p:spPr>
        <p:txBody>
          <a:bodyPr>
            <a:normAutofit/>
          </a:bodyPr>
          <a:lstStyle/>
          <a:p>
            <a:pPr marL="285750" indent="-285750">
              <a:buFont typeface="Arial" panose="020B0604020202020204" pitchFamily="34" charset="0"/>
              <a:buChar char="•"/>
            </a:pPr>
            <a:r>
              <a:rPr lang="en-US" dirty="0"/>
              <a:t>FDA approval in pediatrics  – none </a:t>
            </a:r>
          </a:p>
          <a:p>
            <a:pPr marL="285750" indent="-285750">
              <a:buFont typeface="Arial" panose="020B0604020202020204" pitchFamily="34" charset="0"/>
              <a:buChar char="•"/>
            </a:pPr>
            <a:r>
              <a:rPr lang="en-US" dirty="0"/>
              <a:t>Used off label for anxiety disorders </a:t>
            </a:r>
          </a:p>
          <a:p>
            <a:r>
              <a:rPr lang="en-US" dirty="0"/>
              <a:t>Children: </a:t>
            </a:r>
          </a:p>
          <a:p>
            <a:r>
              <a:rPr lang="en-US" dirty="0"/>
              <a:t>	Initial dose of 5 -20 mg/day</a:t>
            </a:r>
          </a:p>
          <a:p>
            <a:r>
              <a:rPr lang="en-US" dirty="0"/>
              <a:t>	target dose varies, average is 20 mg/day</a:t>
            </a:r>
          </a:p>
          <a:p>
            <a:r>
              <a:rPr lang="en-US" dirty="0"/>
              <a:t>Adolescents: </a:t>
            </a:r>
          </a:p>
          <a:p>
            <a:r>
              <a:rPr lang="en-US" dirty="0"/>
              <a:t>	Initial dose of 20 mg/daily </a:t>
            </a:r>
          </a:p>
          <a:p>
            <a:r>
              <a:rPr lang="en-US" dirty="0"/>
              <a:t>	target dose varies, average is 20 mg/day</a:t>
            </a:r>
          </a:p>
          <a:p>
            <a:r>
              <a:rPr lang="en-US" dirty="0"/>
              <a:t> 	max dose of 60 mg/day </a:t>
            </a:r>
          </a:p>
          <a:p>
            <a:r>
              <a:rPr lang="en-US" dirty="0"/>
              <a:t>Given once daily, usually in the evening, with/without food </a:t>
            </a:r>
          </a:p>
          <a:p>
            <a:endParaRPr lang="en-US" dirty="0"/>
          </a:p>
        </p:txBody>
      </p:sp>
    </p:spTree>
    <p:extLst>
      <p:ext uri="{BB962C8B-B14F-4D97-AF65-F5344CB8AC3E}">
        <p14:creationId xmlns:p14="http://schemas.microsoft.com/office/powerpoint/2010/main" val="42638630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A3399-DD11-E709-5A67-33814A0E3D40}"/>
              </a:ext>
            </a:extLst>
          </p:cNvPr>
          <p:cNvSpPr>
            <a:spLocks noGrp="1"/>
          </p:cNvSpPr>
          <p:nvPr>
            <p:ph type="title"/>
          </p:nvPr>
        </p:nvSpPr>
        <p:spPr>
          <a:xfrm>
            <a:off x="762001" y="896112"/>
            <a:ext cx="6574970" cy="1128631"/>
          </a:xfrm>
        </p:spPr>
        <p:txBody>
          <a:bodyPr>
            <a:normAutofit fontScale="90000"/>
          </a:bodyPr>
          <a:lstStyle/>
          <a:p>
            <a:r>
              <a:rPr lang="en-US" sz="3600" dirty="0"/>
              <a:t>Serotonin-norepinephrine reuptake inhibitors </a:t>
            </a:r>
            <a:br>
              <a:rPr lang="en-US" dirty="0"/>
            </a:br>
            <a:endParaRPr lang="en-US" dirty="0"/>
          </a:p>
        </p:txBody>
      </p:sp>
      <p:sp>
        <p:nvSpPr>
          <p:cNvPr id="3" name="Slide Number Placeholder 2">
            <a:extLst>
              <a:ext uri="{FF2B5EF4-FFF2-40B4-BE49-F238E27FC236}">
                <a16:creationId xmlns:a16="http://schemas.microsoft.com/office/drawing/2014/main" id="{F9D51200-247E-4E8F-80FE-EC928730F62C}"/>
              </a:ext>
            </a:extLst>
          </p:cNvPr>
          <p:cNvSpPr>
            <a:spLocks noGrp="1"/>
          </p:cNvSpPr>
          <p:nvPr>
            <p:ph type="sldNum" sz="quarter" idx="12"/>
          </p:nvPr>
        </p:nvSpPr>
        <p:spPr/>
        <p:txBody>
          <a:bodyPr/>
          <a:lstStyle/>
          <a:p>
            <a:fld id="{B5CEABB6-07DC-46E8-9B57-56EC44A396E5}" type="slidenum">
              <a:rPr lang="en-US" smtClean="0"/>
              <a:pPr/>
              <a:t>45</a:t>
            </a:fld>
            <a:endParaRPr lang="en-US" dirty="0"/>
          </a:p>
        </p:txBody>
      </p:sp>
      <p:sp>
        <p:nvSpPr>
          <p:cNvPr id="4" name="Content Placeholder 3">
            <a:extLst>
              <a:ext uri="{FF2B5EF4-FFF2-40B4-BE49-F238E27FC236}">
                <a16:creationId xmlns:a16="http://schemas.microsoft.com/office/drawing/2014/main" id="{69C31788-EADB-431C-B7EC-D591D1EA115C}"/>
              </a:ext>
            </a:extLst>
          </p:cNvPr>
          <p:cNvSpPr>
            <a:spLocks noGrp="1"/>
          </p:cNvSpPr>
          <p:nvPr>
            <p:ph sz="half" idx="14"/>
          </p:nvPr>
        </p:nvSpPr>
        <p:spPr>
          <a:xfrm>
            <a:off x="348343" y="2111829"/>
            <a:ext cx="7598228" cy="4376057"/>
          </a:xfrm>
        </p:spPr>
        <p:txBody>
          <a:bodyPr>
            <a:normAutofit/>
          </a:bodyPr>
          <a:lstStyle/>
          <a:p>
            <a:r>
              <a:rPr lang="en-US" sz="1800" dirty="0"/>
              <a:t>Mechanism of action: </a:t>
            </a:r>
          </a:p>
          <a:p>
            <a:pPr marL="342900" indent="-342900">
              <a:buFontTx/>
              <a:buChar char="-"/>
            </a:pPr>
            <a:r>
              <a:rPr lang="en-US" sz="1800" dirty="0"/>
              <a:t>blocks the reuptake or reabsorption of serotonin and norepinephrine </a:t>
            </a:r>
          </a:p>
          <a:p>
            <a:pPr marL="342900" indent="-342900">
              <a:buFontTx/>
              <a:buChar char="-"/>
            </a:pPr>
            <a:r>
              <a:rPr lang="en-US" b="0" i="0" dirty="0">
                <a:effectLst/>
              </a:rPr>
              <a:t>their potency regarding serotonin reuptake inhibition is comparable to that of the SSRIs</a:t>
            </a:r>
          </a:p>
          <a:p>
            <a:pPr marL="342900" indent="-342900">
              <a:buFontTx/>
              <a:buChar char="-"/>
            </a:pPr>
            <a:r>
              <a:rPr lang="en-US" b="0" i="0" dirty="0">
                <a:effectLst/>
              </a:rPr>
              <a:t>weakly inhibit the reuptake of dopamine, which may contribute to dose related increase in diastolic blood pressure and/or heart (check before and monitor throughout) </a:t>
            </a:r>
          </a:p>
          <a:p>
            <a:pPr marL="342900" indent="-342900">
              <a:buFontTx/>
              <a:buChar char="-"/>
            </a:pPr>
            <a:r>
              <a:rPr lang="en-US" dirty="0"/>
              <a:t>comparable</a:t>
            </a:r>
            <a:r>
              <a:rPr lang="en-US" b="0" i="0" dirty="0">
                <a:effectLst/>
              </a:rPr>
              <a:t> common side effects to SSRIs</a:t>
            </a:r>
          </a:p>
          <a:p>
            <a:pPr marL="342900" indent="-342900">
              <a:buFontTx/>
              <a:buChar char="-"/>
            </a:pPr>
            <a:r>
              <a:rPr lang="en-US" dirty="0"/>
              <a:t>venlafaxine (Effexor)</a:t>
            </a:r>
          </a:p>
          <a:p>
            <a:pPr marL="342900" indent="-342900">
              <a:buFontTx/>
              <a:buChar char="-"/>
            </a:pPr>
            <a:r>
              <a:rPr lang="en-US" dirty="0"/>
              <a:t>d</a:t>
            </a:r>
            <a:r>
              <a:rPr lang="en-US" b="0" i="0" dirty="0">
                <a:effectLst/>
              </a:rPr>
              <a:t>uloxetine (Cymbalta)</a:t>
            </a:r>
          </a:p>
          <a:p>
            <a:pPr marL="342900" indent="-342900">
              <a:buFontTx/>
              <a:buChar char="-"/>
            </a:pPr>
            <a:endParaRPr lang="en-US" sz="1800" dirty="0"/>
          </a:p>
          <a:p>
            <a:endParaRPr lang="en-US" dirty="0"/>
          </a:p>
        </p:txBody>
      </p:sp>
    </p:spTree>
    <p:extLst>
      <p:ext uri="{BB962C8B-B14F-4D97-AF65-F5344CB8AC3E}">
        <p14:creationId xmlns:p14="http://schemas.microsoft.com/office/powerpoint/2010/main" val="2090037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4F3E-D781-C433-7B1F-D9CA45326311}"/>
              </a:ext>
            </a:extLst>
          </p:cNvPr>
          <p:cNvSpPr>
            <a:spLocks noGrp="1"/>
          </p:cNvSpPr>
          <p:nvPr>
            <p:ph type="title"/>
          </p:nvPr>
        </p:nvSpPr>
        <p:spPr>
          <a:xfrm>
            <a:off x="762001" y="896112"/>
            <a:ext cx="6727370" cy="941653"/>
          </a:xfrm>
        </p:spPr>
        <p:txBody>
          <a:bodyPr>
            <a:normAutofit/>
          </a:bodyPr>
          <a:lstStyle/>
          <a:p>
            <a:r>
              <a:rPr lang="en-US" sz="3200" dirty="0"/>
              <a:t>Venlafaxine (Effexor </a:t>
            </a:r>
            <a:r>
              <a:rPr lang="en-US" sz="3200" dirty="0" err="1"/>
              <a:t>xr</a:t>
            </a:r>
            <a:r>
              <a:rPr lang="en-US" sz="3200" dirty="0"/>
              <a:t>)</a:t>
            </a:r>
          </a:p>
        </p:txBody>
      </p:sp>
      <p:sp>
        <p:nvSpPr>
          <p:cNvPr id="3" name="Slide Number Placeholder 2">
            <a:extLst>
              <a:ext uri="{FF2B5EF4-FFF2-40B4-BE49-F238E27FC236}">
                <a16:creationId xmlns:a16="http://schemas.microsoft.com/office/drawing/2014/main" id="{DC9DBCB4-265E-F549-EC6B-6A6AC90085C0}"/>
              </a:ext>
            </a:extLst>
          </p:cNvPr>
          <p:cNvSpPr>
            <a:spLocks noGrp="1"/>
          </p:cNvSpPr>
          <p:nvPr>
            <p:ph type="sldNum" sz="quarter" idx="12"/>
          </p:nvPr>
        </p:nvSpPr>
        <p:spPr/>
        <p:txBody>
          <a:bodyPr/>
          <a:lstStyle/>
          <a:p>
            <a:fld id="{B5CEABB6-07DC-46E8-9B57-56EC44A396E5}" type="slidenum">
              <a:rPr lang="en-US" smtClean="0"/>
              <a:pPr/>
              <a:t>46</a:t>
            </a:fld>
            <a:endParaRPr lang="en-US" dirty="0"/>
          </a:p>
        </p:txBody>
      </p:sp>
      <p:sp>
        <p:nvSpPr>
          <p:cNvPr id="4" name="Content Placeholder 3">
            <a:extLst>
              <a:ext uri="{FF2B5EF4-FFF2-40B4-BE49-F238E27FC236}">
                <a16:creationId xmlns:a16="http://schemas.microsoft.com/office/drawing/2014/main" id="{E47760D0-16C0-3F45-9ABF-7BD107CEFCDC}"/>
              </a:ext>
            </a:extLst>
          </p:cNvPr>
          <p:cNvSpPr>
            <a:spLocks noGrp="1"/>
          </p:cNvSpPr>
          <p:nvPr>
            <p:ph sz="half" idx="14"/>
          </p:nvPr>
        </p:nvSpPr>
        <p:spPr>
          <a:xfrm>
            <a:off x="544286" y="1757082"/>
            <a:ext cx="7151914" cy="4817889"/>
          </a:xfrm>
        </p:spPr>
        <p:txBody>
          <a:bodyPr>
            <a:normAutofit/>
          </a:bodyPr>
          <a:lstStyle/>
          <a:p>
            <a:pPr marL="285750" indent="-285750">
              <a:buFont typeface="Arial" panose="020B0604020202020204" pitchFamily="34" charset="0"/>
              <a:buChar char="•"/>
            </a:pPr>
            <a:r>
              <a:rPr lang="en-US" dirty="0"/>
              <a:t>FDA approval in pediatrics  – none </a:t>
            </a:r>
          </a:p>
          <a:p>
            <a:pPr marL="285750" indent="-285750">
              <a:buFont typeface="Arial" panose="020B0604020202020204" pitchFamily="34" charset="0"/>
              <a:buChar char="•"/>
            </a:pPr>
            <a:r>
              <a:rPr lang="en-US" dirty="0"/>
              <a:t>Used off label for anxiety disorders </a:t>
            </a:r>
          </a:p>
          <a:p>
            <a:r>
              <a:rPr lang="en-US" dirty="0"/>
              <a:t>Children: </a:t>
            </a:r>
          </a:p>
          <a:p>
            <a:r>
              <a:rPr lang="en-US" dirty="0"/>
              <a:t>	Initial dose of 37.5 mg/day</a:t>
            </a:r>
          </a:p>
          <a:p>
            <a:r>
              <a:rPr lang="en-US" dirty="0"/>
              <a:t>	target dose varies, 37.5-75 mg/day</a:t>
            </a:r>
          </a:p>
          <a:p>
            <a:r>
              <a:rPr lang="en-US" dirty="0"/>
              <a:t>	max dose 225 mg/day</a:t>
            </a:r>
          </a:p>
          <a:p>
            <a:r>
              <a:rPr lang="en-US" dirty="0"/>
              <a:t>Adolescents: </a:t>
            </a:r>
          </a:p>
          <a:p>
            <a:r>
              <a:rPr lang="en-US" dirty="0"/>
              <a:t>	Initial dose of 37.5 mg/day </a:t>
            </a:r>
          </a:p>
          <a:p>
            <a:r>
              <a:rPr lang="en-US" dirty="0"/>
              <a:t>	target dose varies, 37.5-75 mg/day</a:t>
            </a:r>
          </a:p>
          <a:p>
            <a:r>
              <a:rPr lang="en-US" dirty="0"/>
              <a:t> 	max dose of 225 mg/day </a:t>
            </a:r>
          </a:p>
          <a:p>
            <a:r>
              <a:rPr lang="en-US" dirty="0"/>
              <a:t>Given once daily, any time of the day is generally tolerated, with/without food </a:t>
            </a:r>
          </a:p>
          <a:p>
            <a:endParaRPr lang="en-US" dirty="0"/>
          </a:p>
        </p:txBody>
      </p:sp>
    </p:spTree>
    <p:extLst>
      <p:ext uri="{BB962C8B-B14F-4D97-AF65-F5344CB8AC3E}">
        <p14:creationId xmlns:p14="http://schemas.microsoft.com/office/powerpoint/2010/main" val="23324266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8441C-DE7E-B3DB-DA49-781A5C0D6A3B}"/>
              </a:ext>
            </a:extLst>
          </p:cNvPr>
          <p:cNvSpPr>
            <a:spLocks noGrp="1"/>
          </p:cNvSpPr>
          <p:nvPr>
            <p:ph type="title"/>
          </p:nvPr>
        </p:nvSpPr>
        <p:spPr>
          <a:xfrm>
            <a:off x="762001" y="896112"/>
            <a:ext cx="6597372" cy="1183059"/>
          </a:xfrm>
        </p:spPr>
        <p:txBody>
          <a:bodyPr>
            <a:normAutofit/>
          </a:bodyPr>
          <a:lstStyle/>
          <a:p>
            <a:r>
              <a:rPr lang="en-US" sz="3800" dirty="0"/>
              <a:t>Duloxetine (Cymbalta)</a:t>
            </a:r>
          </a:p>
        </p:txBody>
      </p:sp>
      <p:sp>
        <p:nvSpPr>
          <p:cNvPr id="3" name="Slide Number Placeholder 2">
            <a:extLst>
              <a:ext uri="{FF2B5EF4-FFF2-40B4-BE49-F238E27FC236}">
                <a16:creationId xmlns:a16="http://schemas.microsoft.com/office/drawing/2014/main" id="{D201B94F-46E2-B57C-2CCD-7ECCA56B2D49}"/>
              </a:ext>
            </a:extLst>
          </p:cNvPr>
          <p:cNvSpPr>
            <a:spLocks noGrp="1"/>
          </p:cNvSpPr>
          <p:nvPr>
            <p:ph type="sldNum" sz="quarter" idx="12"/>
          </p:nvPr>
        </p:nvSpPr>
        <p:spPr/>
        <p:txBody>
          <a:bodyPr/>
          <a:lstStyle/>
          <a:p>
            <a:fld id="{B5CEABB6-07DC-46E8-9B57-56EC44A396E5}" type="slidenum">
              <a:rPr lang="en-US" smtClean="0"/>
              <a:pPr/>
              <a:t>47</a:t>
            </a:fld>
            <a:endParaRPr lang="en-US" dirty="0"/>
          </a:p>
        </p:txBody>
      </p:sp>
      <p:sp>
        <p:nvSpPr>
          <p:cNvPr id="4" name="Content Placeholder 3">
            <a:extLst>
              <a:ext uri="{FF2B5EF4-FFF2-40B4-BE49-F238E27FC236}">
                <a16:creationId xmlns:a16="http://schemas.microsoft.com/office/drawing/2014/main" id="{CC197E73-DC1E-41F7-0CFA-9FA4FEAEA414}"/>
              </a:ext>
            </a:extLst>
          </p:cNvPr>
          <p:cNvSpPr>
            <a:spLocks noGrp="1"/>
          </p:cNvSpPr>
          <p:nvPr>
            <p:ph sz="half" idx="14"/>
          </p:nvPr>
        </p:nvSpPr>
        <p:spPr>
          <a:xfrm>
            <a:off x="460709" y="1774371"/>
            <a:ext cx="7279034" cy="4945834"/>
          </a:xfrm>
        </p:spPr>
        <p:txBody>
          <a:bodyPr>
            <a:normAutofit/>
          </a:bodyPr>
          <a:lstStyle/>
          <a:p>
            <a:pPr marL="285750" indent="-285750">
              <a:buFont typeface="Arial" panose="020B0604020202020204" pitchFamily="34" charset="0"/>
              <a:buChar char="•"/>
            </a:pPr>
            <a:r>
              <a:rPr lang="en-US" dirty="0"/>
              <a:t>FDA approval in pediatrics  – GAD 7 </a:t>
            </a:r>
            <a:r>
              <a:rPr lang="en-US" dirty="0" err="1"/>
              <a:t>yrs</a:t>
            </a:r>
            <a:r>
              <a:rPr lang="en-US" dirty="0"/>
              <a:t> +</a:t>
            </a:r>
          </a:p>
          <a:p>
            <a:pPr marL="285750" indent="-285750">
              <a:buFont typeface="Arial" panose="020B0604020202020204" pitchFamily="34" charset="0"/>
              <a:buChar char="•"/>
            </a:pPr>
            <a:r>
              <a:rPr lang="en-US" dirty="0"/>
              <a:t>Used off label for other anxiety disorders </a:t>
            </a:r>
          </a:p>
          <a:p>
            <a:r>
              <a:rPr lang="en-US" dirty="0"/>
              <a:t>Children: </a:t>
            </a:r>
          </a:p>
          <a:p>
            <a:r>
              <a:rPr lang="en-US" dirty="0"/>
              <a:t>	Initial dose of 30 mg/day</a:t>
            </a:r>
          </a:p>
          <a:p>
            <a:r>
              <a:rPr lang="en-US" dirty="0"/>
              <a:t>	target dose varies, 30-60 mg/day</a:t>
            </a:r>
          </a:p>
          <a:p>
            <a:r>
              <a:rPr lang="en-US" dirty="0"/>
              <a:t>	max dose 120 mg/day</a:t>
            </a:r>
          </a:p>
          <a:p>
            <a:r>
              <a:rPr lang="en-US" dirty="0"/>
              <a:t>Adolescents: </a:t>
            </a:r>
          </a:p>
          <a:p>
            <a:r>
              <a:rPr lang="en-US" dirty="0"/>
              <a:t>	Initial dose of 30 mg/day </a:t>
            </a:r>
          </a:p>
          <a:p>
            <a:r>
              <a:rPr lang="en-US" dirty="0"/>
              <a:t>	target dose varies, 30-60 mg/day</a:t>
            </a:r>
          </a:p>
          <a:p>
            <a:r>
              <a:rPr lang="en-US" dirty="0"/>
              <a:t> 	max dose of 120 mg/day </a:t>
            </a:r>
          </a:p>
          <a:p>
            <a:r>
              <a:rPr lang="en-US" dirty="0"/>
              <a:t>Given once daily, any time of the day is generally tolerated, with/without food </a:t>
            </a:r>
          </a:p>
          <a:p>
            <a:endParaRPr lang="en-US" dirty="0"/>
          </a:p>
        </p:txBody>
      </p:sp>
    </p:spTree>
    <p:extLst>
      <p:ext uri="{BB962C8B-B14F-4D97-AF65-F5344CB8AC3E}">
        <p14:creationId xmlns:p14="http://schemas.microsoft.com/office/powerpoint/2010/main" val="14559601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936F5-F755-DA62-BBAF-C6B570B134E1}"/>
              </a:ext>
            </a:extLst>
          </p:cNvPr>
          <p:cNvSpPr>
            <a:spLocks noGrp="1"/>
          </p:cNvSpPr>
          <p:nvPr>
            <p:ph type="title"/>
          </p:nvPr>
        </p:nvSpPr>
        <p:spPr>
          <a:xfrm>
            <a:off x="762001" y="896112"/>
            <a:ext cx="6379028" cy="1103017"/>
          </a:xfrm>
        </p:spPr>
        <p:txBody>
          <a:bodyPr>
            <a:normAutofit/>
          </a:bodyPr>
          <a:lstStyle/>
          <a:p>
            <a:r>
              <a:rPr lang="en-US" sz="3200" dirty="0"/>
              <a:t>Tricyclic Antidepressants</a:t>
            </a:r>
          </a:p>
        </p:txBody>
      </p:sp>
      <p:sp>
        <p:nvSpPr>
          <p:cNvPr id="3" name="Slide Number Placeholder 2">
            <a:extLst>
              <a:ext uri="{FF2B5EF4-FFF2-40B4-BE49-F238E27FC236}">
                <a16:creationId xmlns:a16="http://schemas.microsoft.com/office/drawing/2014/main" id="{C8463CBB-CD51-C9AA-8276-01FB759BEDF7}"/>
              </a:ext>
            </a:extLst>
          </p:cNvPr>
          <p:cNvSpPr>
            <a:spLocks noGrp="1"/>
          </p:cNvSpPr>
          <p:nvPr>
            <p:ph type="sldNum" sz="quarter" idx="12"/>
          </p:nvPr>
        </p:nvSpPr>
        <p:spPr/>
        <p:txBody>
          <a:bodyPr/>
          <a:lstStyle/>
          <a:p>
            <a:fld id="{B5CEABB6-07DC-46E8-9B57-56EC44A396E5}" type="slidenum">
              <a:rPr lang="en-US" smtClean="0"/>
              <a:pPr/>
              <a:t>48</a:t>
            </a:fld>
            <a:endParaRPr lang="en-US" dirty="0"/>
          </a:p>
        </p:txBody>
      </p:sp>
      <p:sp>
        <p:nvSpPr>
          <p:cNvPr id="4" name="Content Placeholder 3">
            <a:extLst>
              <a:ext uri="{FF2B5EF4-FFF2-40B4-BE49-F238E27FC236}">
                <a16:creationId xmlns:a16="http://schemas.microsoft.com/office/drawing/2014/main" id="{06267FB8-B2F6-AF7C-E38F-4E5E46EE3B63}"/>
              </a:ext>
            </a:extLst>
          </p:cNvPr>
          <p:cNvSpPr>
            <a:spLocks noGrp="1"/>
          </p:cNvSpPr>
          <p:nvPr>
            <p:ph sz="half" idx="14"/>
          </p:nvPr>
        </p:nvSpPr>
        <p:spPr>
          <a:xfrm>
            <a:off x="460709" y="1936376"/>
            <a:ext cx="7202834" cy="4418704"/>
          </a:xfrm>
        </p:spPr>
        <p:txBody>
          <a:bodyPr>
            <a:normAutofit fontScale="92500"/>
          </a:bodyPr>
          <a:lstStyle/>
          <a:p>
            <a:r>
              <a:rPr lang="en-US" sz="1800" dirty="0"/>
              <a:t>Most common one: amitriptyline (Elavil) </a:t>
            </a:r>
          </a:p>
          <a:p>
            <a:r>
              <a:rPr lang="en-US" sz="1800" dirty="0"/>
              <a:t>Mechanism of action: </a:t>
            </a:r>
          </a:p>
          <a:p>
            <a:pPr marL="285750" indent="-285750">
              <a:buFont typeface="Arial" panose="020B0604020202020204" pitchFamily="34" charset="0"/>
              <a:buChar char="•"/>
            </a:pPr>
            <a:r>
              <a:rPr lang="en-US" b="0" i="0" dirty="0">
                <a:effectLst/>
              </a:rPr>
              <a:t>block the reuptake of serotonin and norepinephrine</a:t>
            </a:r>
          </a:p>
          <a:p>
            <a:pPr marL="285750" indent="-285750">
              <a:buFont typeface="Arial" panose="020B0604020202020204" pitchFamily="34" charset="0"/>
              <a:buChar char="•"/>
            </a:pPr>
            <a:r>
              <a:rPr lang="en-US" b="0" i="0" dirty="0">
                <a:effectLst/>
              </a:rPr>
              <a:t>Also, can block histaminic, cholinergic, and alpha1-adrenergic receptor sites, increasing the incidence of side effects such as weight gain, dry mouth, constipation, urinary retention, nausea, diarrhea, drowsiness, blurred vision and dizziness</a:t>
            </a:r>
          </a:p>
          <a:p>
            <a:pPr marL="285750" indent="-285750">
              <a:buFont typeface="Arial" panose="020B0604020202020204" pitchFamily="34" charset="0"/>
              <a:buChar char="•"/>
            </a:pPr>
            <a:r>
              <a:rPr lang="en-US" dirty="0"/>
              <a:t>Associated with more weight gain; consider BMI and monitor weight </a:t>
            </a:r>
          </a:p>
          <a:p>
            <a:pPr marL="285750" indent="-285750">
              <a:buFont typeface="Arial" panose="020B0604020202020204" pitchFamily="34" charset="0"/>
              <a:buChar char="•"/>
            </a:pPr>
            <a:r>
              <a:rPr lang="en-US" dirty="0"/>
              <a:t>EKG recommended before treatment for personal or family history of QTc prolongation</a:t>
            </a:r>
          </a:p>
          <a:p>
            <a:pPr marL="285750" indent="-285750">
              <a:buFont typeface="Arial" panose="020B0604020202020204" pitchFamily="34" charset="0"/>
              <a:buChar char="•"/>
            </a:pPr>
            <a:r>
              <a:rPr lang="en-US" dirty="0"/>
              <a:t>Tachycardia, orthostatic hypotension, arrhythmias </a:t>
            </a:r>
          </a:p>
          <a:p>
            <a:pPr marL="285750" indent="-285750">
              <a:buFont typeface="Arial" panose="020B0604020202020204" pitchFamily="34" charset="0"/>
              <a:buChar char="•"/>
            </a:pPr>
            <a:r>
              <a:rPr lang="en-US" dirty="0"/>
              <a:t>More of a risk of lowering seizure threshold </a:t>
            </a:r>
          </a:p>
          <a:p>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6933171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392CE-9CAD-0448-5BA1-3BC4A06E8C06}"/>
              </a:ext>
            </a:extLst>
          </p:cNvPr>
          <p:cNvSpPr>
            <a:spLocks noGrp="1"/>
          </p:cNvSpPr>
          <p:nvPr>
            <p:ph type="title"/>
          </p:nvPr>
        </p:nvSpPr>
        <p:spPr>
          <a:xfrm>
            <a:off x="762001" y="896112"/>
            <a:ext cx="6487098" cy="1285228"/>
          </a:xfrm>
        </p:spPr>
        <p:txBody>
          <a:bodyPr>
            <a:normAutofit/>
          </a:bodyPr>
          <a:lstStyle/>
          <a:p>
            <a:r>
              <a:rPr lang="en-US" sz="4000" dirty="0"/>
              <a:t>Atypical antidepressants</a:t>
            </a:r>
          </a:p>
        </p:txBody>
      </p:sp>
      <p:sp>
        <p:nvSpPr>
          <p:cNvPr id="3" name="Slide Number Placeholder 2">
            <a:extLst>
              <a:ext uri="{FF2B5EF4-FFF2-40B4-BE49-F238E27FC236}">
                <a16:creationId xmlns:a16="http://schemas.microsoft.com/office/drawing/2014/main" id="{B5F8305F-77C2-9CA0-C522-BFF54667BF2C}"/>
              </a:ext>
            </a:extLst>
          </p:cNvPr>
          <p:cNvSpPr>
            <a:spLocks noGrp="1"/>
          </p:cNvSpPr>
          <p:nvPr>
            <p:ph type="sldNum" sz="quarter" idx="12"/>
          </p:nvPr>
        </p:nvSpPr>
        <p:spPr/>
        <p:txBody>
          <a:bodyPr/>
          <a:lstStyle/>
          <a:p>
            <a:fld id="{B5CEABB6-07DC-46E8-9B57-56EC44A396E5}" type="slidenum">
              <a:rPr lang="en-US" smtClean="0"/>
              <a:pPr/>
              <a:t>49</a:t>
            </a:fld>
            <a:endParaRPr lang="en-US" dirty="0"/>
          </a:p>
        </p:txBody>
      </p:sp>
      <p:sp>
        <p:nvSpPr>
          <p:cNvPr id="4" name="Content Placeholder 3">
            <a:extLst>
              <a:ext uri="{FF2B5EF4-FFF2-40B4-BE49-F238E27FC236}">
                <a16:creationId xmlns:a16="http://schemas.microsoft.com/office/drawing/2014/main" id="{8E995860-7572-1B4C-68F1-DDF6FB56568B}"/>
              </a:ext>
            </a:extLst>
          </p:cNvPr>
          <p:cNvSpPr>
            <a:spLocks noGrp="1"/>
          </p:cNvSpPr>
          <p:nvPr>
            <p:ph sz="half" idx="14"/>
          </p:nvPr>
        </p:nvSpPr>
        <p:spPr>
          <a:xfrm>
            <a:off x="762001" y="2335576"/>
            <a:ext cx="6597372" cy="4019504"/>
          </a:xfrm>
        </p:spPr>
        <p:txBody>
          <a:bodyPr/>
          <a:lstStyle/>
          <a:p>
            <a:r>
              <a:rPr lang="en-US" sz="1800" dirty="0"/>
              <a:t>bupropion (Wellbutrin)</a:t>
            </a:r>
            <a:endParaRPr lang="en-US" dirty="0"/>
          </a:p>
          <a:p>
            <a:r>
              <a:rPr lang="en-US" dirty="0"/>
              <a:t>	Mechanism of action: inhibits reuptake of 	norepinephrine and dopamine</a:t>
            </a:r>
          </a:p>
          <a:p>
            <a:endParaRPr lang="en-US" dirty="0"/>
          </a:p>
          <a:p>
            <a:r>
              <a:rPr lang="en-US" dirty="0"/>
              <a:t>trazodone (Desyrel)</a:t>
            </a:r>
          </a:p>
          <a:p>
            <a:r>
              <a:rPr lang="en-US" dirty="0"/>
              <a:t>	Mechanism of action: serotonin 2 	antagonist/reuptake inhibitor</a:t>
            </a:r>
          </a:p>
          <a:p>
            <a:endParaRPr lang="en-US" dirty="0"/>
          </a:p>
        </p:txBody>
      </p:sp>
    </p:spTree>
    <p:extLst>
      <p:ext uri="{BB962C8B-B14F-4D97-AF65-F5344CB8AC3E}">
        <p14:creationId xmlns:p14="http://schemas.microsoft.com/office/powerpoint/2010/main" val="698696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title"/>
          </p:nvPr>
        </p:nvSpPr>
        <p:spPr>
          <a:xfrm>
            <a:off x="762001" y="896112"/>
            <a:ext cx="6589150" cy="1988706"/>
          </a:xfrm>
        </p:spPr>
        <p:txBody>
          <a:bodyPr anchor="t">
            <a:normAutofit/>
          </a:bodyPr>
          <a:lstStyle/>
          <a:p>
            <a:r>
              <a:rPr lang="en-US"/>
              <a:t>Biomedical risk factors</a:t>
            </a:r>
          </a:p>
        </p:txBody>
      </p:sp>
      <p:sp>
        <p:nvSpPr>
          <p:cNvPr id="4" name="Slide Number Placeholder 3">
            <a:extLst>
              <a:ext uri="{FF2B5EF4-FFF2-40B4-BE49-F238E27FC236}">
                <a16:creationId xmlns:a16="http://schemas.microsoft.com/office/drawing/2014/main" id="{58D8D8EF-09F7-2BAC-3EC4-6E8F40515A5D}"/>
              </a:ext>
            </a:extLst>
          </p:cNvPr>
          <p:cNvSpPr>
            <a:spLocks noGrp="1"/>
          </p:cNvSpPr>
          <p:nvPr>
            <p:ph type="sldNum" sz="quarter" idx="12"/>
          </p:nvPr>
        </p:nvSpPr>
        <p:spPr>
          <a:xfrm>
            <a:off x="11274091" y="6355080"/>
            <a:ext cx="457200" cy="365125"/>
          </a:xfrm>
        </p:spPr>
        <p:txBody>
          <a:bodyPr anchor="ctr">
            <a:normAutofit/>
          </a:bodyPr>
          <a:lstStyle/>
          <a:p>
            <a:pPr>
              <a:spcAft>
                <a:spcPts val="600"/>
              </a:spcAft>
            </a:pPr>
            <a:fld id="{B5CEABB6-07DC-46E8-9B57-56EC44A396E5}" type="slidenum">
              <a:rPr lang="en-US" smtClean="0"/>
              <a:pPr>
                <a:spcAft>
                  <a:spcPts val="600"/>
                </a:spcAft>
              </a:pPr>
              <a:t>5</a:t>
            </a:fld>
            <a:endParaRPr lang="en-US"/>
          </a:p>
        </p:txBody>
      </p:sp>
      <p:sp>
        <p:nvSpPr>
          <p:cNvPr id="3" name="Subtitle 2">
            <a:extLst>
              <a:ext uri="{FF2B5EF4-FFF2-40B4-BE49-F238E27FC236}">
                <a16:creationId xmlns:a16="http://schemas.microsoft.com/office/drawing/2014/main" id="{1901B20D-4C28-4DA3-ABBD-718C22A5E58B}"/>
              </a:ext>
            </a:extLst>
          </p:cNvPr>
          <p:cNvSpPr>
            <a:spLocks noGrp="1"/>
          </p:cNvSpPr>
          <p:nvPr>
            <p:ph sz="half" idx="14"/>
          </p:nvPr>
        </p:nvSpPr>
        <p:spPr>
          <a:xfrm>
            <a:off x="762001" y="2220686"/>
            <a:ext cx="6597372" cy="4134394"/>
          </a:xfrm>
        </p:spPr>
        <p:txBody>
          <a:bodyPr>
            <a:normAutofit/>
          </a:bodyPr>
          <a:lstStyle/>
          <a:p>
            <a:pPr marL="0" marR="0">
              <a:spcBef>
                <a:spcPts val="0"/>
              </a:spcBef>
              <a:spcAft>
                <a:spcPts val="0"/>
              </a:spcAft>
            </a:pPr>
            <a:endParaRPr lang="en-US" sz="2000" kern="100" dirty="0">
              <a:effectLst/>
            </a:endParaRPr>
          </a:p>
          <a:p>
            <a:pPr marL="0" marR="0">
              <a:spcBef>
                <a:spcPts val="0"/>
              </a:spcBef>
              <a:spcAft>
                <a:spcPts val="0"/>
              </a:spcAft>
            </a:pPr>
            <a:r>
              <a:rPr lang="en-US" sz="2000" kern="100" dirty="0">
                <a:effectLst/>
              </a:rPr>
              <a:t>Chronic illness </a:t>
            </a:r>
            <a:endParaRPr lang="en-US" sz="2000" kern="100" dirty="0"/>
          </a:p>
          <a:p>
            <a:pPr marL="0" marR="0">
              <a:spcBef>
                <a:spcPts val="0"/>
              </a:spcBef>
              <a:spcAft>
                <a:spcPts val="0"/>
              </a:spcAft>
            </a:pPr>
            <a:endParaRPr lang="en-US" sz="2000" kern="100" dirty="0">
              <a:effectLst/>
            </a:endParaRPr>
          </a:p>
          <a:p>
            <a:pPr marL="0" marR="0">
              <a:spcBef>
                <a:spcPts val="0"/>
              </a:spcBef>
              <a:spcAft>
                <a:spcPts val="0"/>
              </a:spcAft>
            </a:pPr>
            <a:r>
              <a:rPr lang="en-US" sz="2000" kern="100" dirty="0">
                <a:effectLst/>
              </a:rPr>
              <a:t>Female sex </a:t>
            </a:r>
          </a:p>
          <a:p>
            <a:pPr marL="0" marR="0">
              <a:spcBef>
                <a:spcPts val="0"/>
              </a:spcBef>
              <a:spcAft>
                <a:spcPts val="0"/>
              </a:spcAft>
            </a:pPr>
            <a:endParaRPr lang="en-US" sz="2000" kern="100" dirty="0">
              <a:effectLst/>
            </a:endParaRPr>
          </a:p>
          <a:p>
            <a:pPr marL="0" marR="0">
              <a:spcBef>
                <a:spcPts val="0"/>
              </a:spcBef>
              <a:spcAft>
                <a:spcPts val="0"/>
              </a:spcAft>
            </a:pPr>
            <a:r>
              <a:rPr lang="en-US" sz="2000" kern="100" dirty="0">
                <a:effectLst/>
              </a:rPr>
              <a:t>Hormonal changes during puberty </a:t>
            </a:r>
          </a:p>
          <a:p>
            <a:pPr marL="0" marR="0">
              <a:spcBef>
                <a:spcPts val="0"/>
              </a:spcBef>
              <a:spcAft>
                <a:spcPts val="0"/>
              </a:spcAft>
            </a:pPr>
            <a:endParaRPr lang="en-US" sz="2000" kern="100" dirty="0">
              <a:effectLst/>
            </a:endParaRPr>
          </a:p>
          <a:p>
            <a:pPr marL="0" marR="0">
              <a:spcBef>
                <a:spcPts val="0"/>
              </a:spcBef>
              <a:spcAft>
                <a:spcPts val="0"/>
              </a:spcAft>
            </a:pPr>
            <a:r>
              <a:rPr lang="en-US" sz="2000" kern="100" dirty="0">
                <a:effectLst/>
              </a:rPr>
              <a:t>Family history </a:t>
            </a:r>
          </a:p>
          <a:p>
            <a:pPr marL="0" marR="0">
              <a:spcBef>
                <a:spcPts val="0"/>
              </a:spcBef>
              <a:spcAft>
                <a:spcPts val="0"/>
              </a:spcAft>
            </a:pPr>
            <a:endParaRPr lang="en-US" sz="2000" kern="100" dirty="0">
              <a:effectLst/>
            </a:endParaRPr>
          </a:p>
          <a:p>
            <a:pPr marL="0" marR="0">
              <a:spcBef>
                <a:spcPts val="0"/>
              </a:spcBef>
              <a:spcAft>
                <a:spcPts val="0"/>
              </a:spcAft>
            </a:pPr>
            <a:r>
              <a:rPr lang="en-US" sz="2000" kern="100" dirty="0">
                <a:effectLst/>
              </a:rPr>
              <a:t>Presence of specific serotonin-transporter gene variants </a:t>
            </a:r>
          </a:p>
          <a:p>
            <a:pPr marL="0" marR="0">
              <a:spcBef>
                <a:spcPts val="0"/>
              </a:spcBef>
              <a:spcAft>
                <a:spcPts val="0"/>
              </a:spcAft>
            </a:pPr>
            <a:endParaRPr lang="en-US" sz="2000" kern="100" dirty="0">
              <a:effectLst/>
            </a:endParaRPr>
          </a:p>
          <a:p>
            <a:r>
              <a:rPr lang="en-US" sz="2000" dirty="0">
                <a:effectLst/>
              </a:rPr>
              <a:t>Use of certain medications </a:t>
            </a:r>
            <a:endParaRPr lang="en-US" sz="2000" dirty="0"/>
          </a:p>
        </p:txBody>
      </p:sp>
    </p:spTree>
    <p:extLst>
      <p:ext uri="{BB962C8B-B14F-4D97-AF65-F5344CB8AC3E}">
        <p14:creationId xmlns:p14="http://schemas.microsoft.com/office/powerpoint/2010/main" val="30032519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9B27E-6D4A-27C0-4BA5-6C320C10AF18}"/>
              </a:ext>
            </a:extLst>
          </p:cNvPr>
          <p:cNvSpPr>
            <a:spLocks noGrp="1"/>
          </p:cNvSpPr>
          <p:nvPr>
            <p:ph type="title"/>
          </p:nvPr>
        </p:nvSpPr>
        <p:spPr>
          <a:xfrm>
            <a:off x="762001" y="896113"/>
            <a:ext cx="6597372" cy="646250"/>
          </a:xfrm>
        </p:spPr>
        <p:txBody>
          <a:bodyPr>
            <a:normAutofit/>
          </a:bodyPr>
          <a:lstStyle/>
          <a:p>
            <a:r>
              <a:rPr lang="en-US" sz="4000" dirty="0"/>
              <a:t>benzodiazepines</a:t>
            </a:r>
          </a:p>
        </p:txBody>
      </p:sp>
      <p:sp>
        <p:nvSpPr>
          <p:cNvPr id="3" name="Slide Number Placeholder 2">
            <a:extLst>
              <a:ext uri="{FF2B5EF4-FFF2-40B4-BE49-F238E27FC236}">
                <a16:creationId xmlns:a16="http://schemas.microsoft.com/office/drawing/2014/main" id="{7994767E-AAF9-FB5C-650E-E41E6E7A31EE}"/>
              </a:ext>
            </a:extLst>
          </p:cNvPr>
          <p:cNvSpPr>
            <a:spLocks noGrp="1"/>
          </p:cNvSpPr>
          <p:nvPr>
            <p:ph type="sldNum" sz="quarter" idx="12"/>
          </p:nvPr>
        </p:nvSpPr>
        <p:spPr/>
        <p:txBody>
          <a:bodyPr/>
          <a:lstStyle/>
          <a:p>
            <a:fld id="{B5CEABB6-07DC-46E8-9B57-56EC44A396E5}" type="slidenum">
              <a:rPr lang="en-US" smtClean="0"/>
              <a:pPr/>
              <a:t>50</a:t>
            </a:fld>
            <a:endParaRPr lang="en-US" dirty="0"/>
          </a:p>
        </p:txBody>
      </p:sp>
      <p:sp>
        <p:nvSpPr>
          <p:cNvPr id="4" name="Content Placeholder 3">
            <a:extLst>
              <a:ext uri="{FF2B5EF4-FFF2-40B4-BE49-F238E27FC236}">
                <a16:creationId xmlns:a16="http://schemas.microsoft.com/office/drawing/2014/main" id="{A0EBB277-C6D8-B087-1510-3EEA232AD20F}"/>
              </a:ext>
            </a:extLst>
          </p:cNvPr>
          <p:cNvSpPr>
            <a:spLocks noGrp="1"/>
          </p:cNvSpPr>
          <p:nvPr>
            <p:ph sz="half" idx="14"/>
          </p:nvPr>
        </p:nvSpPr>
        <p:spPr>
          <a:xfrm>
            <a:off x="460709" y="1542362"/>
            <a:ext cx="6898664" cy="4946574"/>
          </a:xfrm>
        </p:spPr>
        <p:txBody>
          <a:bodyPr>
            <a:normAutofit/>
          </a:bodyPr>
          <a:lstStyle/>
          <a:p>
            <a:pPr marL="285750" indent="-285750">
              <a:buFont typeface="Arial" panose="020B0604020202020204" pitchFamily="34" charset="0"/>
              <a:buChar char="•"/>
            </a:pPr>
            <a:r>
              <a:rPr lang="en-US" dirty="0"/>
              <a:t>Mechanism of action: central nervous system depressant and acts by facilitating the binding of gamma amino butyric acid (GABA) at GABA receptors </a:t>
            </a:r>
          </a:p>
          <a:p>
            <a:pPr marL="285750" indent="-285750">
              <a:buFont typeface="Arial" panose="020B0604020202020204" pitchFamily="34" charset="0"/>
              <a:buChar char="•"/>
            </a:pPr>
            <a:r>
              <a:rPr lang="en-US" sz="2000" dirty="0"/>
              <a:t>lorazepam (Ativan) </a:t>
            </a:r>
            <a:r>
              <a:rPr lang="en-US" dirty="0"/>
              <a:t>– FDA approved in 12 </a:t>
            </a:r>
            <a:r>
              <a:rPr lang="en-US" dirty="0" err="1"/>
              <a:t>yrs</a:t>
            </a:r>
            <a:r>
              <a:rPr lang="en-US" dirty="0"/>
              <a:t> +</a:t>
            </a:r>
          </a:p>
          <a:p>
            <a:pPr marL="285750" indent="-285750">
              <a:buFont typeface="Arial" panose="020B0604020202020204" pitchFamily="34" charset="0"/>
              <a:buChar char="•"/>
            </a:pPr>
            <a:r>
              <a:rPr lang="en-US" dirty="0"/>
              <a:t>Have a limited role in the treatment of pediatric anxiety disorders, especially in the primary care setting </a:t>
            </a:r>
          </a:p>
          <a:p>
            <a:pPr marL="285750" indent="-285750">
              <a:buFont typeface="Arial" panose="020B0604020202020204" pitchFamily="34" charset="0"/>
              <a:buChar char="•"/>
            </a:pPr>
            <a:r>
              <a:rPr lang="en-US" dirty="0"/>
              <a:t>Rapid onset and associated with significant adverse effects (CNS related)</a:t>
            </a:r>
          </a:p>
          <a:p>
            <a:pPr marL="285750" indent="-285750">
              <a:buFont typeface="Arial" panose="020B0604020202020204" pitchFamily="34" charset="0"/>
              <a:buChar char="•"/>
            </a:pPr>
            <a:r>
              <a:rPr lang="en-US" dirty="0"/>
              <a:t>Have potential for misuse and addiction (controlled substance)</a:t>
            </a:r>
          </a:p>
          <a:p>
            <a:pPr marL="285750" indent="-285750">
              <a:buFont typeface="Arial" panose="020B0604020202020204" pitchFamily="34" charset="0"/>
              <a:buChar char="•"/>
            </a:pPr>
            <a:r>
              <a:rPr lang="en-US" dirty="0"/>
              <a:t>Some data suggests association with adverse effects on the brain such as changes in behavioral/learning (animal studies but some human studies also suggested this) inconclusive results but the FDA warns against use in children less than 3 </a:t>
            </a:r>
            <a:r>
              <a:rPr lang="en-US" dirty="0" err="1"/>
              <a:t>yrs</a:t>
            </a:r>
            <a:r>
              <a:rPr lang="en-US" dirty="0"/>
              <a:t> old and in the third trimester of pregnancy </a:t>
            </a:r>
          </a:p>
          <a:p>
            <a:endParaRPr lang="en-US" dirty="0"/>
          </a:p>
        </p:txBody>
      </p:sp>
    </p:spTree>
    <p:extLst>
      <p:ext uri="{BB962C8B-B14F-4D97-AF65-F5344CB8AC3E}">
        <p14:creationId xmlns:p14="http://schemas.microsoft.com/office/powerpoint/2010/main" val="39014385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B3726-9E81-F61D-573D-12343DB0FAD0}"/>
              </a:ext>
            </a:extLst>
          </p:cNvPr>
          <p:cNvSpPr>
            <a:spLocks noGrp="1"/>
          </p:cNvSpPr>
          <p:nvPr>
            <p:ph type="title"/>
          </p:nvPr>
        </p:nvSpPr>
        <p:spPr>
          <a:xfrm>
            <a:off x="762001" y="896112"/>
            <a:ext cx="6597372" cy="1538616"/>
          </a:xfrm>
        </p:spPr>
        <p:txBody>
          <a:bodyPr>
            <a:normAutofit/>
          </a:bodyPr>
          <a:lstStyle/>
          <a:p>
            <a:r>
              <a:rPr lang="en-US" sz="4000" dirty="0"/>
              <a:t>Atypical anti-anxiety agent </a:t>
            </a:r>
          </a:p>
        </p:txBody>
      </p:sp>
      <p:sp>
        <p:nvSpPr>
          <p:cNvPr id="3" name="Slide Number Placeholder 2">
            <a:extLst>
              <a:ext uri="{FF2B5EF4-FFF2-40B4-BE49-F238E27FC236}">
                <a16:creationId xmlns:a16="http://schemas.microsoft.com/office/drawing/2014/main" id="{7B931F37-0B10-1DB8-F36B-10F93181C3AF}"/>
              </a:ext>
            </a:extLst>
          </p:cNvPr>
          <p:cNvSpPr>
            <a:spLocks noGrp="1"/>
          </p:cNvSpPr>
          <p:nvPr>
            <p:ph type="sldNum" sz="quarter" idx="12"/>
          </p:nvPr>
        </p:nvSpPr>
        <p:spPr/>
        <p:txBody>
          <a:bodyPr/>
          <a:lstStyle/>
          <a:p>
            <a:fld id="{B5CEABB6-07DC-46E8-9B57-56EC44A396E5}" type="slidenum">
              <a:rPr lang="en-US" smtClean="0"/>
              <a:pPr/>
              <a:t>51</a:t>
            </a:fld>
            <a:endParaRPr lang="en-US" dirty="0"/>
          </a:p>
        </p:txBody>
      </p:sp>
      <p:sp>
        <p:nvSpPr>
          <p:cNvPr id="4" name="Content Placeholder 3">
            <a:extLst>
              <a:ext uri="{FF2B5EF4-FFF2-40B4-BE49-F238E27FC236}">
                <a16:creationId xmlns:a16="http://schemas.microsoft.com/office/drawing/2014/main" id="{130F09B8-8418-FC3C-442C-4D2635CAF89E}"/>
              </a:ext>
            </a:extLst>
          </p:cNvPr>
          <p:cNvSpPr>
            <a:spLocks noGrp="1"/>
          </p:cNvSpPr>
          <p:nvPr>
            <p:ph sz="half" idx="14"/>
          </p:nvPr>
        </p:nvSpPr>
        <p:spPr>
          <a:xfrm>
            <a:off x="762001" y="2137271"/>
            <a:ext cx="6597372" cy="4582933"/>
          </a:xfrm>
        </p:spPr>
        <p:txBody>
          <a:bodyPr>
            <a:noAutofit/>
          </a:bodyPr>
          <a:lstStyle/>
          <a:p>
            <a:r>
              <a:rPr lang="en-US" dirty="0"/>
              <a:t>buspirone (Buspar)</a:t>
            </a:r>
          </a:p>
          <a:p>
            <a:r>
              <a:rPr lang="en-US" dirty="0"/>
              <a:t>FDA approved 6 </a:t>
            </a:r>
            <a:r>
              <a:rPr lang="en-US" dirty="0" err="1"/>
              <a:t>yrs</a:t>
            </a:r>
            <a:r>
              <a:rPr lang="en-US" dirty="0"/>
              <a:t> + in anxiety </a:t>
            </a:r>
          </a:p>
          <a:p>
            <a:r>
              <a:rPr lang="en-US" dirty="0"/>
              <a:t>Mechanism of action: not clearly understood but has a strong affinity for some serotonin receptor and a moderate affinity for dopamine receptors, without affecting GABA receptors </a:t>
            </a:r>
          </a:p>
          <a:p>
            <a:r>
              <a:rPr lang="en-US" dirty="0"/>
              <a:t>Children and Adolescents: </a:t>
            </a:r>
          </a:p>
          <a:p>
            <a:r>
              <a:rPr lang="en-US" dirty="0"/>
              <a:t>	initial dose of 5 mg daily </a:t>
            </a:r>
          </a:p>
          <a:p>
            <a:r>
              <a:rPr lang="en-US" dirty="0"/>
              <a:t>	can increase to 5-10 mg twice daily</a:t>
            </a:r>
          </a:p>
          <a:p>
            <a:r>
              <a:rPr lang="en-US" dirty="0"/>
              <a:t>	usual max dose of 20 mg/day </a:t>
            </a:r>
          </a:p>
          <a:p>
            <a:r>
              <a:rPr lang="en-US" dirty="0"/>
              <a:t>Some CNS effects have been noted such as dizziness, insomnia or drowsiness</a:t>
            </a:r>
          </a:p>
          <a:p>
            <a:r>
              <a:rPr lang="en-US" dirty="0"/>
              <a:t>Rare cases of drug induced movement disorders (higher doses)</a:t>
            </a:r>
          </a:p>
        </p:txBody>
      </p:sp>
    </p:spTree>
    <p:extLst>
      <p:ext uri="{BB962C8B-B14F-4D97-AF65-F5344CB8AC3E}">
        <p14:creationId xmlns:p14="http://schemas.microsoft.com/office/powerpoint/2010/main" val="30024807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CFA3C-CD3B-8F52-D6FA-DD984C293B6A}"/>
              </a:ext>
            </a:extLst>
          </p:cNvPr>
          <p:cNvSpPr>
            <a:spLocks noGrp="1"/>
          </p:cNvSpPr>
          <p:nvPr>
            <p:ph type="title"/>
          </p:nvPr>
        </p:nvSpPr>
        <p:spPr>
          <a:xfrm>
            <a:off x="762001" y="896112"/>
            <a:ext cx="6597372" cy="998002"/>
          </a:xfrm>
        </p:spPr>
        <p:txBody>
          <a:bodyPr>
            <a:normAutofit/>
          </a:bodyPr>
          <a:lstStyle/>
          <a:p>
            <a:r>
              <a:rPr lang="en-US" sz="4000" dirty="0"/>
              <a:t>Augmentation </a:t>
            </a:r>
          </a:p>
        </p:txBody>
      </p:sp>
      <p:sp>
        <p:nvSpPr>
          <p:cNvPr id="3" name="Slide Number Placeholder 2">
            <a:extLst>
              <a:ext uri="{FF2B5EF4-FFF2-40B4-BE49-F238E27FC236}">
                <a16:creationId xmlns:a16="http://schemas.microsoft.com/office/drawing/2014/main" id="{8F2E8AF1-FDAB-E961-A8E3-864FF834C171}"/>
              </a:ext>
            </a:extLst>
          </p:cNvPr>
          <p:cNvSpPr>
            <a:spLocks noGrp="1"/>
          </p:cNvSpPr>
          <p:nvPr>
            <p:ph type="sldNum" sz="quarter" idx="12"/>
          </p:nvPr>
        </p:nvSpPr>
        <p:spPr/>
        <p:txBody>
          <a:bodyPr/>
          <a:lstStyle/>
          <a:p>
            <a:fld id="{B5CEABB6-07DC-46E8-9B57-56EC44A396E5}" type="slidenum">
              <a:rPr lang="en-US" smtClean="0"/>
              <a:pPr/>
              <a:t>52</a:t>
            </a:fld>
            <a:endParaRPr lang="en-US" dirty="0"/>
          </a:p>
        </p:txBody>
      </p:sp>
      <p:sp>
        <p:nvSpPr>
          <p:cNvPr id="4" name="Content Placeholder 3">
            <a:extLst>
              <a:ext uri="{FF2B5EF4-FFF2-40B4-BE49-F238E27FC236}">
                <a16:creationId xmlns:a16="http://schemas.microsoft.com/office/drawing/2014/main" id="{C038F119-5DBA-FE4E-53D9-4470016C858F}"/>
              </a:ext>
            </a:extLst>
          </p:cNvPr>
          <p:cNvSpPr>
            <a:spLocks noGrp="1"/>
          </p:cNvSpPr>
          <p:nvPr>
            <p:ph sz="half" idx="14"/>
          </p:nvPr>
        </p:nvSpPr>
        <p:spPr>
          <a:xfrm>
            <a:off x="762001" y="1752600"/>
            <a:ext cx="6597372" cy="4602480"/>
          </a:xfrm>
        </p:spPr>
        <p:txBody>
          <a:bodyPr/>
          <a:lstStyle/>
          <a:p>
            <a:r>
              <a:rPr lang="en-US" dirty="0"/>
              <a:t>Increased chance of side effects/ adverse effects </a:t>
            </a:r>
          </a:p>
          <a:p>
            <a:r>
              <a:rPr lang="en-US" dirty="0"/>
              <a:t>Increased chance of drug-drug interaction </a:t>
            </a:r>
          </a:p>
          <a:p>
            <a:endParaRPr lang="en-US" dirty="0"/>
          </a:p>
          <a:p>
            <a:r>
              <a:rPr lang="en-US" dirty="0"/>
              <a:t>However, often used in practice for adequate control of symptoms </a:t>
            </a:r>
          </a:p>
          <a:p>
            <a:endParaRPr lang="en-US" dirty="0"/>
          </a:p>
          <a:p>
            <a:endParaRPr lang="en-US" dirty="0"/>
          </a:p>
        </p:txBody>
      </p:sp>
    </p:spTree>
    <p:extLst>
      <p:ext uri="{BB962C8B-B14F-4D97-AF65-F5344CB8AC3E}">
        <p14:creationId xmlns:p14="http://schemas.microsoft.com/office/powerpoint/2010/main" val="7360505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C95FC-4E7F-13BA-4C0C-FD21FAEDECF8}"/>
              </a:ext>
            </a:extLst>
          </p:cNvPr>
          <p:cNvSpPr>
            <a:spLocks noGrp="1"/>
          </p:cNvSpPr>
          <p:nvPr>
            <p:ph type="title"/>
          </p:nvPr>
        </p:nvSpPr>
        <p:spPr>
          <a:xfrm>
            <a:off x="762002" y="896113"/>
            <a:ext cx="6229108" cy="747492"/>
          </a:xfrm>
        </p:spPr>
        <p:txBody>
          <a:bodyPr>
            <a:normAutofit/>
          </a:bodyPr>
          <a:lstStyle/>
          <a:p>
            <a:r>
              <a:rPr lang="en-US" sz="4000" dirty="0"/>
              <a:t>Discontinuation </a:t>
            </a:r>
          </a:p>
        </p:txBody>
      </p:sp>
      <p:sp>
        <p:nvSpPr>
          <p:cNvPr id="3" name="Slide Number Placeholder 2">
            <a:extLst>
              <a:ext uri="{FF2B5EF4-FFF2-40B4-BE49-F238E27FC236}">
                <a16:creationId xmlns:a16="http://schemas.microsoft.com/office/drawing/2014/main" id="{2A2DB4BE-05E7-5C66-CAFA-CBF7BB6B1312}"/>
              </a:ext>
            </a:extLst>
          </p:cNvPr>
          <p:cNvSpPr>
            <a:spLocks noGrp="1"/>
          </p:cNvSpPr>
          <p:nvPr>
            <p:ph type="sldNum" sz="quarter" idx="12"/>
          </p:nvPr>
        </p:nvSpPr>
        <p:spPr/>
        <p:txBody>
          <a:bodyPr/>
          <a:lstStyle/>
          <a:p>
            <a:fld id="{B5CEABB6-07DC-46E8-9B57-56EC44A396E5}" type="slidenum">
              <a:rPr lang="en-US" smtClean="0"/>
              <a:pPr/>
              <a:t>53</a:t>
            </a:fld>
            <a:endParaRPr lang="en-US" dirty="0"/>
          </a:p>
        </p:txBody>
      </p:sp>
      <p:sp>
        <p:nvSpPr>
          <p:cNvPr id="4" name="Content Placeholder 3">
            <a:extLst>
              <a:ext uri="{FF2B5EF4-FFF2-40B4-BE49-F238E27FC236}">
                <a16:creationId xmlns:a16="http://schemas.microsoft.com/office/drawing/2014/main" id="{8CBDB889-CCA5-77ED-7102-2C359467D860}"/>
              </a:ext>
            </a:extLst>
          </p:cNvPr>
          <p:cNvSpPr>
            <a:spLocks noGrp="1"/>
          </p:cNvSpPr>
          <p:nvPr>
            <p:ph sz="half" idx="14"/>
          </p:nvPr>
        </p:nvSpPr>
        <p:spPr>
          <a:xfrm>
            <a:off x="460709" y="1863525"/>
            <a:ext cx="7352202" cy="4491556"/>
          </a:xfrm>
        </p:spPr>
        <p:txBody>
          <a:bodyPr>
            <a:normAutofit fontScale="92500"/>
          </a:bodyPr>
          <a:lstStyle/>
          <a:p>
            <a:r>
              <a:rPr lang="en-US" dirty="0"/>
              <a:t>Patient should have improved status of anxiety disorder for at least 1 year </a:t>
            </a:r>
          </a:p>
          <a:p>
            <a:r>
              <a:rPr lang="en-US" dirty="0"/>
              <a:t>Always plan to closely monitor patient </a:t>
            </a:r>
          </a:p>
          <a:p>
            <a:r>
              <a:rPr lang="en-US" dirty="0"/>
              <a:t>Plan the taper during a time when less stress is predicated (summer break)</a:t>
            </a:r>
          </a:p>
          <a:p>
            <a:r>
              <a:rPr lang="en-US" dirty="0"/>
              <a:t>Gradually taper doses to minimize withdrawal symptoms </a:t>
            </a:r>
          </a:p>
          <a:p>
            <a:r>
              <a:rPr lang="en-US" dirty="0"/>
              <a:t>Evidence of the ideal taper method is limited and is multifactorial </a:t>
            </a:r>
          </a:p>
          <a:p>
            <a:r>
              <a:rPr lang="en-US" dirty="0"/>
              <a:t>Taper over at least several weeks with consideration to the half-life of the medication; antidepressants with a shorter half-life should be tapered more cautiously </a:t>
            </a:r>
          </a:p>
          <a:p>
            <a:r>
              <a:rPr lang="en-US" dirty="0"/>
              <a:t>If withdrawal symptoms emerge, consider resuming the prescribed dose or slow down the taper </a:t>
            </a:r>
          </a:p>
          <a:p>
            <a:r>
              <a:rPr lang="en-US" dirty="0"/>
              <a:t>Adverse reactions can cause the need for sudden discontinuation and requires more intense evaluation and treatment of patient</a:t>
            </a:r>
          </a:p>
        </p:txBody>
      </p:sp>
    </p:spTree>
    <p:extLst>
      <p:ext uri="{BB962C8B-B14F-4D97-AF65-F5344CB8AC3E}">
        <p14:creationId xmlns:p14="http://schemas.microsoft.com/office/powerpoint/2010/main" val="33979953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4EAFE-68E6-3525-C7F6-A3FABBB2CF39}"/>
              </a:ext>
            </a:extLst>
          </p:cNvPr>
          <p:cNvSpPr>
            <a:spLocks noGrp="1"/>
          </p:cNvSpPr>
          <p:nvPr>
            <p:ph type="title"/>
          </p:nvPr>
        </p:nvSpPr>
        <p:spPr>
          <a:xfrm>
            <a:off x="762001" y="896112"/>
            <a:ext cx="6597372" cy="1337802"/>
          </a:xfrm>
        </p:spPr>
        <p:txBody>
          <a:bodyPr>
            <a:normAutofit/>
          </a:bodyPr>
          <a:lstStyle/>
          <a:p>
            <a:r>
              <a:rPr lang="en-US" sz="4000" dirty="0"/>
              <a:t>Switching Antidepressants</a:t>
            </a:r>
          </a:p>
        </p:txBody>
      </p:sp>
      <p:sp>
        <p:nvSpPr>
          <p:cNvPr id="3" name="Slide Number Placeholder 2">
            <a:extLst>
              <a:ext uri="{FF2B5EF4-FFF2-40B4-BE49-F238E27FC236}">
                <a16:creationId xmlns:a16="http://schemas.microsoft.com/office/drawing/2014/main" id="{4B64828D-C7B3-543F-38AD-7FE5D7CA6AF8}"/>
              </a:ext>
            </a:extLst>
          </p:cNvPr>
          <p:cNvSpPr>
            <a:spLocks noGrp="1"/>
          </p:cNvSpPr>
          <p:nvPr>
            <p:ph type="sldNum" sz="quarter" idx="12"/>
          </p:nvPr>
        </p:nvSpPr>
        <p:spPr/>
        <p:txBody>
          <a:bodyPr/>
          <a:lstStyle/>
          <a:p>
            <a:fld id="{B5CEABB6-07DC-46E8-9B57-56EC44A396E5}" type="slidenum">
              <a:rPr lang="en-US" smtClean="0"/>
              <a:pPr/>
              <a:t>54</a:t>
            </a:fld>
            <a:endParaRPr lang="en-US" dirty="0"/>
          </a:p>
        </p:txBody>
      </p:sp>
      <p:sp>
        <p:nvSpPr>
          <p:cNvPr id="4" name="Content Placeholder 3">
            <a:extLst>
              <a:ext uri="{FF2B5EF4-FFF2-40B4-BE49-F238E27FC236}">
                <a16:creationId xmlns:a16="http://schemas.microsoft.com/office/drawing/2014/main" id="{53B866B2-348C-F49C-B1B2-A5A0FACC79CD}"/>
              </a:ext>
            </a:extLst>
          </p:cNvPr>
          <p:cNvSpPr>
            <a:spLocks noGrp="1"/>
          </p:cNvSpPr>
          <p:nvPr>
            <p:ph sz="half" idx="14"/>
          </p:nvPr>
        </p:nvSpPr>
        <p:spPr>
          <a:xfrm>
            <a:off x="460710" y="2233914"/>
            <a:ext cx="7363776" cy="4271058"/>
          </a:xfrm>
        </p:spPr>
        <p:txBody>
          <a:bodyPr/>
          <a:lstStyle/>
          <a:p>
            <a:r>
              <a:rPr lang="en-US" dirty="0"/>
              <a:t>Always plan to closely monitor patient </a:t>
            </a:r>
          </a:p>
          <a:p>
            <a:r>
              <a:rPr lang="en-US" dirty="0"/>
              <a:t>Evidence for an ideal process is not well documented </a:t>
            </a:r>
          </a:p>
          <a:p>
            <a:r>
              <a:rPr lang="en-US" dirty="0"/>
              <a:t>If possible, taper and discontinue the first medication before adding on the next medication; however, this method dose pose a risk of exacerbation of symptoms and may not be clinically practical in moderate to severe symptoms </a:t>
            </a:r>
          </a:p>
          <a:p>
            <a:r>
              <a:rPr lang="en-US" dirty="0"/>
              <a:t>Can cross-titrate if needed – tapering one medication while gradually titrating up on the other; this can take about 1-4 weeks depending on the medications and symptomatology. This method is contraindicated when MAOIs are involved. (allow at least 14 days)</a:t>
            </a:r>
          </a:p>
          <a:p>
            <a:r>
              <a:rPr lang="en-US" dirty="0"/>
              <a:t>Direct switch- when going from one medication to another in the same classification, such as switching between two SSRIs </a:t>
            </a:r>
          </a:p>
          <a:p>
            <a:endParaRPr lang="en-US" dirty="0"/>
          </a:p>
        </p:txBody>
      </p:sp>
    </p:spTree>
    <p:extLst>
      <p:ext uri="{BB962C8B-B14F-4D97-AF65-F5344CB8AC3E}">
        <p14:creationId xmlns:p14="http://schemas.microsoft.com/office/powerpoint/2010/main" val="37528339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986476"/>
          </a:xfrm>
        </p:spPr>
        <p:txBody>
          <a:bodyPr/>
          <a:lstStyle/>
          <a:p>
            <a:r>
              <a:rPr lang="en-US" sz="4000" dirty="0"/>
              <a:t>Case study</a:t>
            </a:r>
          </a:p>
        </p:txBody>
      </p:sp>
      <p:sp>
        <p:nvSpPr>
          <p:cNvPr id="3" name="Slide Number Placeholder 2"/>
          <p:cNvSpPr>
            <a:spLocks noGrp="1"/>
          </p:cNvSpPr>
          <p:nvPr>
            <p:ph type="sldNum" sz="quarter" idx="12"/>
          </p:nvPr>
        </p:nvSpPr>
        <p:spPr/>
        <p:txBody>
          <a:bodyPr/>
          <a:lstStyle/>
          <a:p>
            <a:fld id="{B5CEABB6-07DC-46E8-9B57-56EC44A396E5}" type="slidenum">
              <a:rPr lang="en-US" smtClean="0"/>
              <a:pPr/>
              <a:t>55</a:t>
            </a:fld>
            <a:endParaRPr lang="en-US" dirty="0"/>
          </a:p>
        </p:txBody>
      </p:sp>
      <p:sp>
        <p:nvSpPr>
          <p:cNvPr id="4" name="Content Placeholder 3"/>
          <p:cNvSpPr>
            <a:spLocks noGrp="1"/>
          </p:cNvSpPr>
          <p:nvPr>
            <p:ph sz="half" idx="14"/>
          </p:nvPr>
        </p:nvSpPr>
        <p:spPr>
          <a:xfrm>
            <a:off x="762001" y="1801906"/>
            <a:ext cx="6597372" cy="4553174"/>
          </a:xfrm>
        </p:spPr>
        <p:txBody>
          <a:bodyPr>
            <a:normAutofit/>
          </a:bodyPr>
          <a:lstStyle/>
          <a:p>
            <a:r>
              <a:rPr lang="en-US" dirty="0"/>
              <a:t>Patient example: </a:t>
            </a:r>
          </a:p>
          <a:p>
            <a:r>
              <a:rPr lang="en-US" dirty="0"/>
              <a:t>10 </a:t>
            </a:r>
            <a:r>
              <a:rPr lang="en-US" dirty="0" err="1"/>
              <a:t>yr</a:t>
            </a:r>
            <a:r>
              <a:rPr lang="en-US" dirty="0"/>
              <a:t> old male, some baseline hyperactive and anxious tendencies but doing well. Diagnosed with type 1 diabetes and we saw an increase in anxiety, hyperactive behavior, sleep concerns, mood changes such as anger, irritability ,changes in school performance lasting longer than 6 months </a:t>
            </a:r>
          </a:p>
          <a:p>
            <a:r>
              <a:rPr lang="en-US" dirty="0"/>
              <a:t>Factors: baseline concerns, diagnosis of chronic illness, hormonal changes, family history of anxiety, depression, ADHD </a:t>
            </a:r>
          </a:p>
          <a:p>
            <a:r>
              <a:rPr lang="en-US" dirty="0"/>
              <a:t>Treatment: </a:t>
            </a:r>
          </a:p>
          <a:p>
            <a:r>
              <a:rPr lang="en-US" dirty="0"/>
              <a:t>CBT </a:t>
            </a:r>
          </a:p>
          <a:p>
            <a:r>
              <a:rPr lang="en-US" dirty="0"/>
              <a:t>Medication management of anxiety and ADHD </a:t>
            </a:r>
          </a:p>
          <a:p>
            <a:r>
              <a:rPr lang="en-US" dirty="0"/>
              <a:t>Patient doing well on Prozac 10 mg daily and Adderall XR 5 mg daily </a:t>
            </a:r>
          </a:p>
          <a:p>
            <a:endParaRPr lang="en-US" dirty="0"/>
          </a:p>
        </p:txBody>
      </p:sp>
    </p:spTree>
    <p:extLst>
      <p:ext uri="{BB962C8B-B14F-4D97-AF65-F5344CB8AC3E}">
        <p14:creationId xmlns:p14="http://schemas.microsoft.com/office/powerpoint/2010/main" val="37549330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816147"/>
          </a:xfrm>
        </p:spPr>
        <p:txBody>
          <a:bodyPr>
            <a:normAutofit/>
          </a:bodyPr>
          <a:lstStyle/>
          <a:p>
            <a:r>
              <a:rPr lang="en-US" sz="4000" dirty="0"/>
              <a:t>Case Study</a:t>
            </a:r>
          </a:p>
        </p:txBody>
      </p:sp>
      <p:sp>
        <p:nvSpPr>
          <p:cNvPr id="3" name="Slide Number Placeholder 2"/>
          <p:cNvSpPr>
            <a:spLocks noGrp="1"/>
          </p:cNvSpPr>
          <p:nvPr>
            <p:ph type="sldNum" sz="quarter" idx="12"/>
          </p:nvPr>
        </p:nvSpPr>
        <p:spPr/>
        <p:txBody>
          <a:bodyPr/>
          <a:lstStyle/>
          <a:p>
            <a:fld id="{B5CEABB6-07DC-46E8-9B57-56EC44A396E5}" type="slidenum">
              <a:rPr lang="en-US" smtClean="0"/>
              <a:pPr/>
              <a:t>56</a:t>
            </a:fld>
            <a:endParaRPr lang="en-US" dirty="0"/>
          </a:p>
        </p:txBody>
      </p:sp>
      <p:sp>
        <p:nvSpPr>
          <p:cNvPr id="4" name="Content Placeholder 3"/>
          <p:cNvSpPr>
            <a:spLocks noGrp="1"/>
          </p:cNvSpPr>
          <p:nvPr>
            <p:ph sz="half" idx="14"/>
          </p:nvPr>
        </p:nvSpPr>
        <p:spPr>
          <a:xfrm>
            <a:off x="762001" y="1631576"/>
            <a:ext cx="6597372" cy="4723504"/>
          </a:xfrm>
        </p:spPr>
        <p:txBody>
          <a:bodyPr/>
          <a:lstStyle/>
          <a:p>
            <a:r>
              <a:rPr lang="en-US" dirty="0"/>
              <a:t>Patient Example:</a:t>
            </a:r>
          </a:p>
          <a:p>
            <a:r>
              <a:rPr lang="en-US" dirty="0"/>
              <a:t>8 </a:t>
            </a:r>
            <a:r>
              <a:rPr lang="en-US" dirty="0" err="1"/>
              <a:t>yr</a:t>
            </a:r>
            <a:r>
              <a:rPr lang="en-US" dirty="0"/>
              <a:t> old female. Recent loss of grandparent. First experience with death and loss. Resulting in some worries about other family members dying and separation anxiety </a:t>
            </a:r>
          </a:p>
          <a:p>
            <a:endParaRPr lang="en-US" dirty="0"/>
          </a:p>
          <a:p>
            <a:r>
              <a:rPr lang="en-US" dirty="0"/>
              <a:t>Factors: limited understanding of death</a:t>
            </a:r>
          </a:p>
          <a:p>
            <a:r>
              <a:rPr lang="en-US" dirty="0"/>
              <a:t>Treatment:</a:t>
            </a:r>
          </a:p>
          <a:p>
            <a:r>
              <a:rPr lang="en-US" dirty="0"/>
              <a:t>CBT/ family therapy  </a:t>
            </a:r>
          </a:p>
          <a:p>
            <a:endParaRPr lang="en-US" dirty="0"/>
          </a:p>
        </p:txBody>
      </p:sp>
    </p:spTree>
    <p:extLst>
      <p:ext uri="{BB962C8B-B14F-4D97-AF65-F5344CB8AC3E}">
        <p14:creationId xmlns:p14="http://schemas.microsoft.com/office/powerpoint/2010/main" val="22456281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878900"/>
          </a:xfrm>
        </p:spPr>
        <p:txBody>
          <a:bodyPr>
            <a:normAutofit/>
          </a:bodyPr>
          <a:lstStyle/>
          <a:p>
            <a:r>
              <a:rPr lang="en-US" sz="3200" dirty="0"/>
              <a:t>Case Study</a:t>
            </a:r>
          </a:p>
        </p:txBody>
      </p:sp>
      <p:sp>
        <p:nvSpPr>
          <p:cNvPr id="3" name="Slide Number Placeholder 2"/>
          <p:cNvSpPr>
            <a:spLocks noGrp="1"/>
          </p:cNvSpPr>
          <p:nvPr>
            <p:ph type="sldNum" sz="quarter" idx="12"/>
          </p:nvPr>
        </p:nvSpPr>
        <p:spPr/>
        <p:txBody>
          <a:bodyPr/>
          <a:lstStyle/>
          <a:p>
            <a:fld id="{B5CEABB6-07DC-46E8-9B57-56EC44A396E5}" type="slidenum">
              <a:rPr lang="en-US" smtClean="0"/>
              <a:pPr/>
              <a:t>57</a:t>
            </a:fld>
            <a:endParaRPr lang="en-US" dirty="0"/>
          </a:p>
        </p:txBody>
      </p:sp>
      <p:sp>
        <p:nvSpPr>
          <p:cNvPr id="4" name="Content Placeholder 3"/>
          <p:cNvSpPr>
            <a:spLocks noGrp="1"/>
          </p:cNvSpPr>
          <p:nvPr>
            <p:ph sz="half" idx="14"/>
          </p:nvPr>
        </p:nvSpPr>
        <p:spPr>
          <a:xfrm>
            <a:off x="762001" y="1775012"/>
            <a:ext cx="6597372" cy="4580068"/>
          </a:xfrm>
        </p:spPr>
        <p:txBody>
          <a:bodyPr/>
          <a:lstStyle/>
          <a:p>
            <a:r>
              <a:rPr lang="en-US" dirty="0"/>
              <a:t>Patient example:</a:t>
            </a:r>
          </a:p>
          <a:p>
            <a:r>
              <a:rPr lang="en-US" dirty="0"/>
              <a:t>10 y/o male with </a:t>
            </a:r>
            <a:r>
              <a:rPr lang="en-US" dirty="0" err="1"/>
              <a:t>hx</a:t>
            </a:r>
            <a:r>
              <a:rPr lang="en-US" dirty="0"/>
              <a:t> of selective mutism – longer than 6 months.</a:t>
            </a:r>
          </a:p>
          <a:p>
            <a:r>
              <a:rPr lang="en-US" dirty="0"/>
              <a:t>Difficulty talking with students, teachers- mostly does not speak at school </a:t>
            </a:r>
          </a:p>
          <a:p>
            <a:r>
              <a:rPr lang="en-US" dirty="0"/>
              <a:t>Communication is normal at home with close family and friends</a:t>
            </a:r>
          </a:p>
          <a:p>
            <a:r>
              <a:rPr lang="en-US" dirty="0"/>
              <a:t>Doing well in school, most likely gifted  </a:t>
            </a:r>
          </a:p>
          <a:p>
            <a:r>
              <a:rPr lang="en-US" dirty="0"/>
              <a:t>Treatment:</a:t>
            </a:r>
          </a:p>
          <a:p>
            <a:r>
              <a:rPr lang="en-US" dirty="0"/>
              <a:t>CBT</a:t>
            </a:r>
          </a:p>
          <a:p>
            <a:r>
              <a:rPr lang="en-US" dirty="0"/>
              <a:t>Zoloft </a:t>
            </a:r>
          </a:p>
          <a:p>
            <a:r>
              <a:rPr lang="en-US" dirty="0"/>
              <a:t>Communication device </a:t>
            </a:r>
          </a:p>
        </p:txBody>
      </p:sp>
    </p:spTree>
    <p:extLst>
      <p:ext uri="{BB962C8B-B14F-4D97-AF65-F5344CB8AC3E}">
        <p14:creationId xmlns:p14="http://schemas.microsoft.com/office/powerpoint/2010/main" val="19984457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744429"/>
          </a:xfrm>
        </p:spPr>
        <p:txBody>
          <a:bodyPr>
            <a:normAutofit/>
          </a:bodyPr>
          <a:lstStyle/>
          <a:p>
            <a:r>
              <a:rPr lang="en-US" sz="3200" dirty="0"/>
              <a:t>Case Study</a:t>
            </a:r>
          </a:p>
        </p:txBody>
      </p:sp>
      <p:sp>
        <p:nvSpPr>
          <p:cNvPr id="3" name="Slide Number Placeholder 2"/>
          <p:cNvSpPr>
            <a:spLocks noGrp="1"/>
          </p:cNvSpPr>
          <p:nvPr>
            <p:ph type="sldNum" sz="quarter" idx="12"/>
          </p:nvPr>
        </p:nvSpPr>
        <p:spPr/>
        <p:txBody>
          <a:bodyPr/>
          <a:lstStyle/>
          <a:p>
            <a:fld id="{B5CEABB6-07DC-46E8-9B57-56EC44A396E5}" type="slidenum">
              <a:rPr lang="en-US" smtClean="0"/>
              <a:pPr/>
              <a:t>58</a:t>
            </a:fld>
            <a:endParaRPr lang="en-US" dirty="0"/>
          </a:p>
        </p:txBody>
      </p:sp>
      <p:sp>
        <p:nvSpPr>
          <p:cNvPr id="4" name="Content Placeholder 3"/>
          <p:cNvSpPr>
            <a:spLocks noGrp="1"/>
          </p:cNvSpPr>
          <p:nvPr>
            <p:ph sz="half" idx="14"/>
          </p:nvPr>
        </p:nvSpPr>
        <p:spPr>
          <a:xfrm>
            <a:off x="762001" y="1766047"/>
            <a:ext cx="6597372" cy="4589033"/>
          </a:xfrm>
        </p:spPr>
        <p:txBody>
          <a:bodyPr/>
          <a:lstStyle/>
          <a:p>
            <a:r>
              <a:rPr lang="en-US" dirty="0"/>
              <a:t>Patient example:</a:t>
            </a:r>
          </a:p>
          <a:p>
            <a:endParaRPr lang="en-US" dirty="0"/>
          </a:p>
          <a:p>
            <a:r>
              <a:rPr lang="en-US" dirty="0"/>
              <a:t>16 </a:t>
            </a:r>
            <a:r>
              <a:rPr lang="en-US" dirty="0" err="1"/>
              <a:t>y.o</a:t>
            </a:r>
            <a:r>
              <a:rPr lang="en-US" dirty="0"/>
              <a:t>. male, increased hand washing, eating the same thing (PB sandwich) for lunch since pre-school </a:t>
            </a:r>
          </a:p>
          <a:p>
            <a:endParaRPr lang="en-US" dirty="0"/>
          </a:p>
          <a:p>
            <a:r>
              <a:rPr lang="en-US" dirty="0"/>
              <a:t>Having s/s of dysphoric mood, anxiousness, dermatitis to skin on hands, headaches </a:t>
            </a:r>
          </a:p>
          <a:p>
            <a:endParaRPr lang="en-US" dirty="0"/>
          </a:p>
          <a:p>
            <a:r>
              <a:rPr lang="en-US" dirty="0"/>
              <a:t>Treatment:</a:t>
            </a:r>
          </a:p>
          <a:p>
            <a:r>
              <a:rPr lang="en-US" dirty="0"/>
              <a:t>CBT </a:t>
            </a:r>
          </a:p>
          <a:p>
            <a:r>
              <a:rPr lang="en-US" dirty="0" err="1"/>
              <a:t>Luvox</a:t>
            </a:r>
            <a:endParaRPr lang="en-US" dirty="0"/>
          </a:p>
        </p:txBody>
      </p:sp>
    </p:spTree>
    <p:extLst>
      <p:ext uri="{BB962C8B-B14F-4D97-AF65-F5344CB8AC3E}">
        <p14:creationId xmlns:p14="http://schemas.microsoft.com/office/powerpoint/2010/main" val="10483968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896112"/>
            <a:ext cx="6589150" cy="834076"/>
          </a:xfrm>
        </p:spPr>
        <p:txBody>
          <a:bodyPr>
            <a:normAutofit/>
          </a:bodyPr>
          <a:lstStyle/>
          <a:p>
            <a:r>
              <a:rPr lang="en-US" sz="3200" dirty="0"/>
              <a:t>Case study</a:t>
            </a:r>
          </a:p>
        </p:txBody>
      </p:sp>
      <p:sp>
        <p:nvSpPr>
          <p:cNvPr id="3" name="Slide Number Placeholder 2"/>
          <p:cNvSpPr>
            <a:spLocks noGrp="1"/>
          </p:cNvSpPr>
          <p:nvPr>
            <p:ph type="sldNum" sz="quarter" idx="12"/>
          </p:nvPr>
        </p:nvSpPr>
        <p:spPr/>
        <p:txBody>
          <a:bodyPr/>
          <a:lstStyle/>
          <a:p>
            <a:fld id="{B5CEABB6-07DC-46E8-9B57-56EC44A396E5}" type="slidenum">
              <a:rPr lang="en-US" smtClean="0"/>
              <a:pPr/>
              <a:t>59</a:t>
            </a:fld>
            <a:endParaRPr lang="en-US" dirty="0"/>
          </a:p>
        </p:txBody>
      </p:sp>
      <p:sp>
        <p:nvSpPr>
          <p:cNvPr id="4" name="Content Placeholder 3"/>
          <p:cNvSpPr>
            <a:spLocks noGrp="1"/>
          </p:cNvSpPr>
          <p:nvPr>
            <p:ph sz="half" idx="14"/>
          </p:nvPr>
        </p:nvSpPr>
        <p:spPr>
          <a:xfrm>
            <a:off x="762001" y="1828800"/>
            <a:ext cx="6597372" cy="4526280"/>
          </a:xfrm>
        </p:spPr>
        <p:txBody>
          <a:bodyPr/>
          <a:lstStyle/>
          <a:p>
            <a:r>
              <a:rPr lang="en-US" dirty="0"/>
              <a:t>Patient example:</a:t>
            </a:r>
          </a:p>
          <a:p>
            <a:r>
              <a:rPr lang="en-US" dirty="0"/>
              <a:t>12 </a:t>
            </a:r>
            <a:r>
              <a:rPr lang="en-US" dirty="0" err="1"/>
              <a:t>yr</a:t>
            </a:r>
            <a:r>
              <a:rPr lang="en-US" dirty="0"/>
              <a:t> old male </a:t>
            </a:r>
          </a:p>
          <a:p>
            <a:r>
              <a:rPr lang="en-US" dirty="0"/>
              <a:t>Afraid of storms </a:t>
            </a:r>
          </a:p>
          <a:p>
            <a:r>
              <a:rPr lang="en-US" dirty="0"/>
              <a:t>Feelings of panic </a:t>
            </a:r>
          </a:p>
          <a:p>
            <a:endParaRPr lang="en-US" dirty="0"/>
          </a:p>
          <a:p>
            <a:r>
              <a:rPr lang="en-US" dirty="0"/>
              <a:t>Treatment:</a:t>
            </a:r>
          </a:p>
          <a:p>
            <a:r>
              <a:rPr lang="en-US" dirty="0"/>
              <a:t>Hydroxyzine as needed </a:t>
            </a:r>
          </a:p>
        </p:txBody>
      </p:sp>
    </p:spTree>
    <p:extLst>
      <p:ext uri="{BB962C8B-B14F-4D97-AF65-F5344CB8AC3E}">
        <p14:creationId xmlns:p14="http://schemas.microsoft.com/office/powerpoint/2010/main" val="191489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4A5C5B33-2504-FFF2-B109-69FA3016FFE5}"/>
              </a:ext>
            </a:extLst>
          </p:cNvPr>
          <p:cNvSpPr>
            <a:spLocks noGrp="1"/>
          </p:cNvSpPr>
          <p:nvPr>
            <p:ph type="title"/>
          </p:nvPr>
        </p:nvSpPr>
        <p:spPr>
          <a:xfrm>
            <a:off x="762001" y="896112"/>
            <a:ext cx="6589150" cy="1368117"/>
          </a:xfrm>
        </p:spPr>
        <p:txBody>
          <a:bodyPr>
            <a:normAutofit/>
          </a:bodyPr>
          <a:lstStyle/>
          <a:p>
            <a:r>
              <a:rPr lang="en-US" sz="4000" dirty="0"/>
              <a:t>Psychosocial risk factors </a:t>
            </a:r>
          </a:p>
        </p:txBody>
      </p:sp>
      <p:sp>
        <p:nvSpPr>
          <p:cNvPr id="7" name="Slide Number Placeholder 6">
            <a:extLst>
              <a:ext uri="{FF2B5EF4-FFF2-40B4-BE49-F238E27FC236}">
                <a16:creationId xmlns:a16="http://schemas.microsoft.com/office/drawing/2014/main" id="{08761B51-19E8-1412-3155-39DDEACA1818}"/>
              </a:ext>
            </a:extLst>
          </p:cNvPr>
          <p:cNvSpPr>
            <a:spLocks noGrp="1"/>
          </p:cNvSpPr>
          <p:nvPr>
            <p:ph type="sldNum" sz="quarter" idx="12"/>
          </p:nvPr>
        </p:nvSpPr>
        <p:spPr>
          <a:xfrm>
            <a:off x="11274091" y="6355080"/>
            <a:ext cx="457200" cy="365125"/>
          </a:xfrm>
        </p:spPr>
        <p:txBody>
          <a:bodyPr anchor="ctr">
            <a:normAutofit/>
          </a:bodyPr>
          <a:lstStyle/>
          <a:p>
            <a:pPr>
              <a:spcAft>
                <a:spcPts val="600"/>
              </a:spcAft>
            </a:pPr>
            <a:fld id="{B5CEABB6-07DC-46E8-9B57-56EC44A396E5}" type="slidenum">
              <a:rPr lang="en-US" smtClean="0"/>
              <a:pPr>
                <a:spcAft>
                  <a:spcPts val="600"/>
                </a:spcAft>
              </a:pPr>
              <a:t>6</a:t>
            </a:fld>
            <a:endParaRPr lang="en-US"/>
          </a:p>
        </p:txBody>
      </p:sp>
      <p:sp>
        <p:nvSpPr>
          <p:cNvPr id="6" name="Content Placeholder 5">
            <a:extLst>
              <a:ext uri="{FF2B5EF4-FFF2-40B4-BE49-F238E27FC236}">
                <a16:creationId xmlns:a16="http://schemas.microsoft.com/office/drawing/2014/main" id="{5A6B31B0-7B84-475D-961F-09C0191F91A2}"/>
              </a:ext>
            </a:extLst>
          </p:cNvPr>
          <p:cNvSpPr>
            <a:spLocks noGrp="1"/>
          </p:cNvSpPr>
          <p:nvPr>
            <p:ph sz="half" idx="14"/>
          </p:nvPr>
        </p:nvSpPr>
        <p:spPr>
          <a:xfrm>
            <a:off x="762001" y="2569029"/>
            <a:ext cx="6597372" cy="3786051"/>
          </a:xfrm>
        </p:spPr>
        <p:txBody>
          <a:bodyPr vert="horz" lIns="91440" tIns="45720" rIns="91440" bIns="45720" rtlCol="0">
            <a:normAutofit/>
          </a:bodyPr>
          <a:lstStyle/>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Childhood neglect or abuse</a:t>
            </a:r>
          </a:p>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 </a:t>
            </a:r>
          </a:p>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Family structures and home life </a:t>
            </a:r>
          </a:p>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 </a:t>
            </a:r>
          </a:p>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Loss of friends / family </a:t>
            </a:r>
          </a:p>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 </a:t>
            </a:r>
          </a:p>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School and relationships with peers </a:t>
            </a:r>
          </a:p>
          <a:p>
            <a:pPr marL="0" marR="0">
              <a:spcBef>
                <a:spcPts val="0"/>
              </a:spcBef>
              <a:spcAft>
                <a:spcPts val="0"/>
              </a:spcAft>
            </a:pPr>
            <a:r>
              <a:rPr lang="en-US" sz="2000" kern="100" dirty="0">
                <a:effectLst/>
                <a:ea typeface="Aptos" panose="020B0004020202020204" pitchFamily="34" charset="0"/>
                <a:cs typeface="Times New Roman" panose="02020603050405020304" pitchFamily="18" charset="0"/>
              </a:rPr>
              <a:t> </a:t>
            </a:r>
          </a:p>
          <a:p>
            <a:pPr marL="0" marR="0">
              <a:spcBef>
                <a:spcPts val="0"/>
              </a:spcBef>
              <a:spcAft>
                <a:spcPts val="0"/>
              </a:spcAft>
            </a:pPr>
            <a:r>
              <a:rPr lang="en-US" sz="2000" kern="100" dirty="0">
                <a:ea typeface="Aptos" panose="020B0004020202020204" pitchFamily="34" charset="0"/>
                <a:cs typeface="Times New Roman" panose="02020603050405020304" pitchFamily="18" charset="0"/>
              </a:rPr>
              <a:t>S</a:t>
            </a:r>
            <a:r>
              <a:rPr lang="en-US" sz="2000" kern="100" dirty="0">
                <a:effectLst/>
                <a:ea typeface="Aptos" panose="020B0004020202020204" pitchFamily="34" charset="0"/>
                <a:cs typeface="Times New Roman" panose="02020603050405020304" pitchFamily="18" charset="0"/>
              </a:rPr>
              <a:t>ocioeconomic factors  </a:t>
            </a:r>
          </a:p>
          <a:p>
            <a:endParaRPr lang="en-US" dirty="0"/>
          </a:p>
        </p:txBody>
      </p:sp>
    </p:spTree>
    <p:extLst>
      <p:ext uri="{BB962C8B-B14F-4D97-AF65-F5344CB8AC3E}">
        <p14:creationId xmlns:p14="http://schemas.microsoft.com/office/powerpoint/2010/main" val="41516945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612E-808D-2E19-7F6B-6C07BB8F7882}"/>
              </a:ext>
            </a:extLst>
          </p:cNvPr>
          <p:cNvSpPr>
            <a:spLocks noGrp="1"/>
          </p:cNvSpPr>
          <p:nvPr>
            <p:ph type="title"/>
          </p:nvPr>
        </p:nvSpPr>
        <p:spPr>
          <a:xfrm>
            <a:off x="762001" y="896112"/>
            <a:ext cx="6597372" cy="1075907"/>
          </a:xfrm>
        </p:spPr>
        <p:txBody>
          <a:bodyPr>
            <a:normAutofit fontScale="90000"/>
          </a:bodyPr>
          <a:lstStyle/>
          <a:p>
            <a:r>
              <a:rPr lang="en-US" sz="4000" dirty="0"/>
              <a:t>Barriers to treatment</a:t>
            </a:r>
          </a:p>
        </p:txBody>
      </p:sp>
      <p:sp>
        <p:nvSpPr>
          <p:cNvPr id="3" name="Slide Number Placeholder 2">
            <a:extLst>
              <a:ext uri="{FF2B5EF4-FFF2-40B4-BE49-F238E27FC236}">
                <a16:creationId xmlns:a16="http://schemas.microsoft.com/office/drawing/2014/main" id="{7AFC2818-F6F1-7B32-BCD2-33D43E51374E}"/>
              </a:ext>
            </a:extLst>
          </p:cNvPr>
          <p:cNvSpPr>
            <a:spLocks noGrp="1"/>
          </p:cNvSpPr>
          <p:nvPr>
            <p:ph type="sldNum" sz="quarter" idx="12"/>
          </p:nvPr>
        </p:nvSpPr>
        <p:spPr/>
        <p:txBody>
          <a:bodyPr/>
          <a:lstStyle/>
          <a:p>
            <a:fld id="{B5CEABB6-07DC-46E8-9B57-56EC44A396E5}" type="slidenum">
              <a:rPr lang="en-US" smtClean="0"/>
              <a:pPr/>
              <a:t>60</a:t>
            </a:fld>
            <a:endParaRPr lang="en-US" dirty="0"/>
          </a:p>
        </p:txBody>
      </p:sp>
      <p:sp>
        <p:nvSpPr>
          <p:cNvPr id="4" name="Content Placeholder 3">
            <a:extLst>
              <a:ext uri="{FF2B5EF4-FFF2-40B4-BE49-F238E27FC236}">
                <a16:creationId xmlns:a16="http://schemas.microsoft.com/office/drawing/2014/main" id="{71394896-18C9-367A-93B0-CD5A5E39D39E}"/>
              </a:ext>
            </a:extLst>
          </p:cNvPr>
          <p:cNvSpPr>
            <a:spLocks noGrp="1"/>
          </p:cNvSpPr>
          <p:nvPr>
            <p:ph sz="half" idx="14"/>
          </p:nvPr>
        </p:nvSpPr>
        <p:spPr>
          <a:xfrm>
            <a:off x="762001" y="1972019"/>
            <a:ext cx="6597372" cy="3460593"/>
          </a:xfrm>
        </p:spPr>
        <p:txBody>
          <a:bodyPr/>
          <a:lstStyle/>
          <a:p>
            <a:endParaRPr lang="en-US" dirty="0"/>
          </a:p>
          <a:p>
            <a:r>
              <a:rPr lang="en-US" dirty="0"/>
              <a:t>Stigma </a:t>
            </a:r>
          </a:p>
          <a:p>
            <a:r>
              <a:rPr lang="en-US" dirty="0"/>
              <a:t>Limited FDA approved medication for anxiety in youth </a:t>
            </a:r>
          </a:p>
          <a:p>
            <a:r>
              <a:rPr lang="en-US" dirty="0"/>
              <a:t>Limited studies in children/adolescents with anxiety d/o </a:t>
            </a:r>
          </a:p>
          <a:p>
            <a:r>
              <a:rPr lang="en-US" dirty="0"/>
              <a:t>Wide range of comfort/confidence/knowledge about how these  medications are initiated/titrated/monitored </a:t>
            </a:r>
          </a:p>
          <a:p>
            <a:r>
              <a:rPr lang="en-US" dirty="0"/>
              <a:t>Limited behavioral health specialists </a:t>
            </a:r>
          </a:p>
          <a:p>
            <a:endParaRPr lang="en-US" dirty="0"/>
          </a:p>
          <a:p>
            <a:endParaRPr lang="en-US" dirty="0"/>
          </a:p>
        </p:txBody>
      </p:sp>
    </p:spTree>
    <p:extLst>
      <p:ext uri="{BB962C8B-B14F-4D97-AF65-F5344CB8AC3E}">
        <p14:creationId xmlns:p14="http://schemas.microsoft.com/office/powerpoint/2010/main" val="31786510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7C7ED-046C-E26F-5197-0A24C2378738}"/>
              </a:ext>
            </a:extLst>
          </p:cNvPr>
          <p:cNvSpPr>
            <a:spLocks noGrp="1"/>
          </p:cNvSpPr>
          <p:nvPr>
            <p:ph type="title"/>
          </p:nvPr>
        </p:nvSpPr>
        <p:spPr>
          <a:xfrm>
            <a:off x="762001" y="896112"/>
            <a:ext cx="6589150" cy="977512"/>
          </a:xfrm>
        </p:spPr>
        <p:txBody>
          <a:bodyPr>
            <a:normAutofit fontScale="90000"/>
          </a:bodyPr>
          <a:lstStyle/>
          <a:p>
            <a:r>
              <a:rPr lang="en-US" sz="4000" dirty="0"/>
              <a:t>Conclusion/Questions</a:t>
            </a:r>
            <a:r>
              <a:rPr lang="en-US" sz="3600" dirty="0"/>
              <a:t> </a:t>
            </a:r>
            <a:br>
              <a:rPr lang="en-US" dirty="0"/>
            </a:br>
            <a:endParaRPr lang="en-US" dirty="0"/>
          </a:p>
        </p:txBody>
      </p:sp>
      <p:sp>
        <p:nvSpPr>
          <p:cNvPr id="3" name="Slide Number Placeholder 2">
            <a:extLst>
              <a:ext uri="{FF2B5EF4-FFF2-40B4-BE49-F238E27FC236}">
                <a16:creationId xmlns:a16="http://schemas.microsoft.com/office/drawing/2014/main" id="{4DD8FCF2-9DCF-59B6-A486-33849BB47D04}"/>
              </a:ext>
            </a:extLst>
          </p:cNvPr>
          <p:cNvSpPr>
            <a:spLocks noGrp="1"/>
          </p:cNvSpPr>
          <p:nvPr>
            <p:ph type="sldNum" sz="quarter" idx="12"/>
          </p:nvPr>
        </p:nvSpPr>
        <p:spPr/>
        <p:txBody>
          <a:bodyPr/>
          <a:lstStyle/>
          <a:p>
            <a:fld id="{B5CEABB6-07DC-46E8-9B57-56EC44A396E5}" type="slidenum">
              <a:rPr lang="en-US" smtClean="0"/>
              <a:pPr/>
              <a:t>61</a:t>
            </a:fld>
            <a:endParaRPr lang="en-US" dirty="0"/>
          </a:p>
        </p:txBody>
      </p:sp>
      <p:sp>
        <p:nvSpPr>
          <p:cNvPr id="4" name="Content Placeholder 3">
            <a:extLst>
              <a:ext uri="{FF2B5EF4-FFF2-40B4-BE49-F238E27FC236}">
                <a16:creationId xmlns:a16="http://schemas.microsoft.com/office/drawing/2014/main" id="{CB1580EC-E377-FDC1-3EFD-E13454D9D61C}"/>
              </a:ext>
            </a:extLst>
          </p:cNvPr>
          <p:cNvSpPr>
            <a:spLocks noGrp="1"/>
          </p:cNvSpPr>
          <p:nvPr>
            <p:ph sz="half" idx="14"/>
          </p:nvPr>
        </p:nvSpPr>
        <p:spPr>
          <a:xfrm>
            <a:off x="762001" y="2976282"/>
            <a:ext cx="6597372" cy="3378798"/>
          </a:xfrm>
        </p:spPr>
        <p:txBody>
          <a:bodyPr/>
          <a:lstStyle/>
          <a:p>
            <a:endParaRPr lang="en-US" dirty="0"/>
          </a:p>
        </p:txBody>
      </p:sp>
    </p:spTree>
    <p:extLst>
      <p:ext uri="{BB962C8B-B14F-4D97-AF65-F5344CB8AC3E}">
        <p14:creationId xmlns:p14="http://schemas.microsoft.com/office/powerpoint/2010/main" val="36785190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11AF-D1E7-CE9B-0BB4-85E545606E61}"/>
              </a:ext>
            </a:extLst>
          </p:cNvPr>
          <p:cNvSpPr>
            <a:spLocks noGrp="1"/>
          </p:cNvSpPr>
          <p:nvPr>
            <p:ph type="title"/>
          </p:nvPr>
        </p:nvSpPr>
        <p:spPr>
          <a:xfrm>
            <a:off x="762001" y="896112"/>
            <a:ext cx="6443030" cy="591165"/>
          </a:xfrm>
        </p:spPr>
        <p:txBody>
          <a:bodyPr>
            <a:normAutofit fontScale="90000"/>
          </a:bodyPr>
          <a:lstStyle/>
          <a:p>
            <a:r>
              <a:rPr lang="en-US" dirty="0"/>
              <a:t>References </a:t>
            </a:r>
          </a:p>
        </p:txBody>
      </p:sp>
      <p:sp>
        <p:nvSpPr>
          <p:cNvPr id="3" name="Slide Number Placeholder 2">
            <a:extLst>
              <a:ext uri="{FF2B5EF4-FFF2-40B4-BE49-F238E27FC236}">
                <a16:creationId xmlns:a16="http://schemas.microsoft.com/office/drawing/2014/main" id="{23E3252B-464F-AD57-6DF0-11F9102FCECE}"/>
              </a:ext>
            </a:extLst>
          </p:cNvPr>
          <p:cNvSpPr>
            <a:spLocks noGrp="1"/>
          </p:cNvSpPr>
          <p:nvPr>
            <p:ph type="sldNum" sz="quarter" idx="12"/>
          </p:nvPr>
        </p:nvSpPr>
        <p:spPr/>
        <p:txBody>
          <a:bodyPr/>
          <a:lstStyle/>
          <a:p>
            <a:fld id="{B5CEABB6-07DC-46E8-9B57-56EC44A396E5}" type="slidenum">
              <a:rPr lang="en-US" smtClean="0"/>
              <a:pPr/>
              <a:t>62</a:t>
            </a:fld>
            <a:endParaRPr lang="en-US" dirty="0"/>
          </a:p>
        </p:txBody>
      </p:sp>
      <p:sp>
        <p:nvSpPr>
          <p:cNvPr id="4" name="Content Placeholder 3">
            <a:extLst>
              <a:ext uri="{FF2B5EF4-FFF2-40B4-BE49-F238E27FC236}">
                <a16:creationId xmlns:a16="http://schemas.microsoft.com/office/drawing/2014/main" id="{B6048F21-D2BC-B697-9FB3-DC01291BF402}"/>
              </a:ext>
            </a:extLst>
          </p:cNvPr>
          <p:cNvSpPr>
            <a:spLocks noGrp="1"/>
          </p:cNvSpPr>
          <p:nvPr>
            <p:ph sz="half" idx="14"/>
          </p:nvPr>
        </p:nvSpPr>
        <p:spPr>
          <a:xfrm>
            <a:off x="762001" y="1674563"/>
            <a:ext cx="6597372" cy="4968283"/>
          </a:xfrm>
        </p:spPr>
        <p:txBody>
          <a:bodyPr>
            <a:normAutofit fontScale="85000" lnSpcReduction="10000"/>
          </a:bodyPr>
          <a:lstStyle/>
          <a:p>
            <a:r>
              <a:rPr lang="en-US" dirty="0"/>
              <a:t>Voigt, R. G., Macias, M. M., &amp; Myers, S. M. (2011). </a:t>
            </a:r>
            <a:r>
              <a:rPr lang="en-US" i="1" dirty="0"/>
              <a:t>Developmental and Behavioral pediatrics</a:t>
            </a:r>
            <a:r>
              <a:rPr lang="en-US" dirty="0"/>
              <a:t>.</a:t>
            </a:r>
            <a:endParaRPr lang="en-US" dirty="0">
              <a:hlinkClick r:id="rId2">
                <a:extLst>
                  <a:ext uri="{A12FA001-AC4F-418D-AE19-62706E023703}">
                    <ahyp:hlinkClr xmlns:ahyp="http://schemas.microsoft.com/office/drawing/2018/hyperlinkcolor" val="tx"/>
                  </a:ext>
                </a:extLst>
              </a:hlinkClick>
            </a:endParaRPr>
          </a:p>
          <a:p>
            <a:r>
              <a:rPr lang="en-US" dirty="0"/>
              <a:t>Hospital, J. H. (2020). </a:t>
            </a:r>
            <a:r>
              <a:rPr lang="en-US" i="1" dirty="0"/>
              <a:t>The Harriet Lane Handbook: The Johns Hopkins Hospital</a:t>
            </a:r>
            <a:r>
              <a:rPr lang="en-US" dirty="0"/>
              <a:t>. Elsevier.</a:t>
            </a:r>
            <a:endParaRPr lang="en-US" dirty="0">
              <a:hlinkClick r:id="rId2">
                <a:extLst>
                  <a:ext uri="{A12FA001-AC4F-418D-AE19-62706E023703}">
                    <ahyp:hlinkClr xmlns:ahyp="http://schemas.microsoft.com/office/drawing/2018/hyperlinkcolor" val="tx"/>
                  </a:ext>
                </a:extLst>
              </a:hlinkClick>
            </a:endParaRPr>
          </a:p>
          <a:p>
            <a:r>
              <a:rPr lang="en-US" dirty="0"/>
              <a:t>Richardson, B. (2013). </a:t>
            </a:r>
            <a:r>
              <a:rPr lang="en-US" i="1" dirty="0"/>
              <a:t>Pediatric primary care: Practice Guidelines for Nurses</a:t>
            </a:r>
            <a:r>
              <a:rPr lang="en-US" dirty="0"/>
              <a:t>. Jones &amp; Bartlett Publishers.</a:t>
            </a:r>
          </a:p>
          <a:p>
            <a:r>
              <a:rPr lang="en-US" dirty="0"/>
              <a:t>Stahl, S. M. (2018). </a:t>
            </a:r>
            <a:r>
              <a:rPr lang="en-US" i="1" dirty="0"/>
              <a:t>Prescriber’s Guide  Children and Adolescents: Stahl’s Essential Psychopharmacology</a:t>
            </a:r>
            <a:r>
              <a:rPr lang="en-US" dirty="0"/>
              <a:t>. Cambridge University Press.</a:t>
            </a:r>
            <a:endParaRPr lang="en-US" dirty="0">
              <a:hlinkClick r:id="rId2">
                <a:extLst>
                  <a:ext uri="{A12FA001-AC4F-418D-AE19-62706E023703}">
                    <ahyp:hlinkClr xmlns:ahyp="http://schemas.microsoft.com/office/drawing/2018/hyperlinkcolor" val="tx"/>
                  </a:ext>
                </a:extLst>
              </a:hlinkClick>
            </a:endParaRPr>
          </a:p>
          <a:p>
            <a:r>
              <a:rPr lang="en-US" dirty="0" err="1"/>
              <a:t>Fapa</a:t>
            </a:r>
            <a:r>
              <a:rPr lang="en-US" dirty="0"/>
              <a:t>, R. J. H. M. F. F., &amp; </a:t>
            </a:r>
            <a:r>
              <a:rPr lang="en-US" dirty="0" err="1"/>
              <a:t>Fapa</a:t>
            </a:r>
            <a:r>
              <a:rPr lang="en-US" dirty="0"/>
              <a:t>, A. M. N. M. (2015). </a:t>
            </a:r>
            <a:r>
              <a:rPr lang="en-US" i="1" dirty="0"/>
              <a:t>DSM-5® Pocket Guide for Child and adolescent Mental Health</a:t>
            </a:r>
            <a:r>
              <a:rPr lang="en-US" dirty="0"/>
              <a:t>. American Psychiatric Pub.</a:t>
            </a:r>
          </a:p>
          <a:p>
            <a:pPr marL="0" indent="0">
              <a:buNone/>
            </a:pPr>
            <a:r>
              <a:rPr lang="en-US" dirty="0"/>
              <a:t>https://www.cdc.gov/childrensmentalhealth/features/anxiety-depression-children.</a:t>
            </a:r>
          </a:p>
          <a:p>
            <a:r>
              <a:rPr lang="en-US" dirty="0"/>
              <a:t>Riddle, M. A. (2015). </a:t>
            </a:r>
            <a:r>
              <a:rPr lang="en-US" i="1" dirty="0"/>
              <a:t>Pediatric Psychopharmacology for primary care</a:t>
            </a:r>
            <a:r>
              <a:rPr lang="en-US" dirty="0"/>
              <a:t>.</a:t>
            </a:r>
          </a:p>
          <a:p>
            <a:pPr marL="0" indent="0">
              <a:buNone/>
            </a:pPr>
            <a:endParaRPr lang="en-US" b="0" i="0" dirty="0">
              <a:effectLst/>
              <a:latin typeface="mayo-sans"/>
            </a:endParaRPr>
          </a:p>
          <a:p>
            <a:pPr marL="0" indent="0">
              <a:buNone/>
            </a:pPr>
            <a:endParaRPr lang="en-US" b="0" i="0" dirty="0">
              <a:effectLst/>
              <a:latin typeface="mayo-sans"/>
            </a:endParaRPr>
          </a:p>
          <a:p>
            <a:endParaRPr lang="en-US" dirty="0"/>
          </a:p>
        </p:txBody>
      </p:sp>
    </p:spTree>
    <p:extLst>
      <p:ext uri="{BB962C8B-B14F-4D97-AF65-F5344CB8AC3E}">
        <p14:creationId xmlns:p14="http://schemas.microsoft.com/office/powerpoint/2010/main" val="25135741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5900245" y="544285"/>
            <a:ext cx="5528217" cy="2685383"/>
          </a:xfrm>
        </p:spPr>
        <p:txBody>
          <a:bodyPr/>
          <a:lstStyle/>
          <a:p>
            <a:r>
              <a:rPr lang="en-US" dirty="0"/>
              <a:t>THANK YOU</a:t>
            </a:r>
          </a:p>
        </p:txBody>
      </p:sp>
      <p:sp>
        <p:nvSpPr>
          <p:cNvPr id="3" name="Content Placeholder 2">
            <a:extLst>
              <a:ext uri="{FF2B5EF4-FFF2-40B4-BE49-F238E27FC236}">
                <a16:creationId xmlns:a16="http://schemas.microsoft.com/office/drawing/2014/main" id="{24AFFC60-19C3-4901-93F7-7AAF4C09F8C6}"/>
              </a:ext>
            </a:extLst>
          </p:cNvPr>
          <p:cNvSpPr>
            <a:spLocks noGrp="1"/>
          </p:cNvSpPr>
          <p:nvPr>
            <p:ph type="subTitle" idx="1"/>
          </p:nvPr>
        </p:nvSpPr>
        <p:spPr>
          <a:xfrm>
            <a:off x="5896340" y="3423773"/>
            <a:ext cx="5528217" cy="2029969"/>
          </a:xfrm>
        </p:spPr>
        <p:txBody>
          <a:bodyPr bIns="0">
            <a:normAutofit/>
          </a:bodyPr>
          <a:lstStyle/>
          <a:p>
            <a:endParaRPr lang="en-US" dirty="0"/>
          </a:p>
        </p:txBody>
      </p:sp>
    </p:spTree>
    <p:extLst>
      <p:ext uri="{BB962C8B-B14F-4D97-AF65-F5344CB8AC3E}">
        <p14:creationId xmlns:p14="http://schemas.microsoft.com/office/powerpoint/2010/main" val="2436493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2580-DF7B-A655-1B82-C29ED8705A32}"/>
              </a:ext>
            </a:extLst>
          </p:cNvPr>
          <p:cNvSpPr>
            <a:spLocks noGrp="1"/>
          </p:cNvSpPr>
          <p:nvPr>
            <p:ph type="title"/>
          </p:nvPr>
        </p:nvSpPr>
        <p:spPr>
          <a:xfrm>
            <a:off x="762001" y="896112"/>
            <a:ext cx="6589150" cy="1085088"/>
          </a:xfrm>
        </p:spPr>
        <p:txBody>
          <a:bodyPr>
            <a:normAutofit/>
          </a:bodyPr>
          <a:lstStyle/>
          <a:p>
            <a:r>
              <a:rPr lang="en-US" sz="3200" dirty="0"/>
              <a:t>How is anxiety different from an anxiety disorder? </a:t>
            </a:r>
          </a:p>
        </p:txBody>
      </p:sp>
      <p:sp>
        <p:nvSpPr>
          <p:cNvPr id="3" name="Slide Number Placeholder 2">
            <a:extLst>
              <a:ext uri="{FF2B5EF4-FFF2-40B4-BE49-F238E27FC236}">
                <a16:creationId xmlns:a16="http://schemas.microsoft.com/office/drawing/2014/main" id="{BC638972-D48B-D930-996F-4A5479F99B2F}"/>
              </a:ext>
            </a:extLst>
          </p:cNvPr>
          <p:cNvSpPr>
            <a:spLocks noGrp="1"/>
          </p:cNvSpPr>
          <p:nvPr>
            <p:ph type="sldNum" sz="quarter" idx="12"/>
          </p:nvPr>
        </p:nvSpPr>
        <p:spPr/>
        <p:txBody>
          <a:bodyPr/>
          <a:lstStyle/>
          <a:p>
            <a:fld id="{B5CEABB6-07DC-46E8-9B57-56EC44A396E5}" type="slidenum">
              <a:rPr lang="en-US" smtClean="0"/>
              <a:pPr/>
              <a:t>7</a:t>
            </a:fld>
            <a:endParaRPr lang="en-US" dirty="0"/>
          </a:p>
        </p:txBody>
      </p:sp>
      <p:sp>
        <p:nvSpPr>
          <p:cNvPr id="4" name="Content Placeholder 3">
            <a:extLst>
              <a:ext uri="{FF2B5EF4-FFF2-40B4-BE49-F238E27FC236}">
                <a16:creationId xmlns:a16="http://schemas.microsoft.com/office/drawing/2014/main" id="{34EE6151-CEF9-5333-D530-3978EB74F8C3}"/>
              </a:ext>
            </a:extLst>
          </p:cNvPr>
          <p:cNvSpPr>
            <a:spLocks noGrp="1"/>
          </p:cNvSpPr>
          <p:nvPr>
            <p:ph sz="half" idx="14"/>
          </p:nvPr>
        </p:nvSpPr>
        <p:spPr>
          <a:xfrm>
            <a:off x="762001" y="1981200"/>
            <a:ext cx="6597372" cy="4373880"/>
          </a:xfrm>
        </p:spPr>
        <p:txBody>
          <a:bodyPr>
            <a:normAutofit fontScale="70000" lnSpcReduction="20000"/>
          </a:bodyPr>
          <a:lstStyle/>
          <a:p>
            <a:r>
              <a:rPr lang="en-US" sz="2000" dirty="0"/>
              <a:t>Anxiety: </a:t>
            </a:r>
            <a:r>
              <a:rPr lang="en-US" sz="2000" b="0" i="0" dirty="0">
                <a:effectLst/>
              </a:rPr>
              <a:t>a feeling of worry, </a:t>
            </a:r>
            <a:r>
              <a:rPr lang="en-US" sz="2000" b="0" i="0" u="none" strike="noStrike" dirty="0">
                <a:effectLst/>
              </a:rPr>
              <a:t>nervousness</a:t>
            </a:r>
            <a:r>
              <a:rPr lang="en-US" sz="2000" b="0" i="0" dirty="0">
                <a:effectLst/>
              </a:rPr>
              <a:t>, or unease, typically about an </a:t>
            </a:r>
            <a:r>
              <a:rPr lang="en-US" sz="2000" b="0" i="0" u="none" strike="noStrike" dirty="0">
                <a:effectLst/>
              </a:rPr>
              <a:t>imminent</a:t>
            </a:r>
            <a:r>
              <a:rPr lang="en-US" sz="2000" b="0" i="0" dirty="0">
                <a:effectLst/>
              </a:rPr>
              <a:t> event or something with an uncertain outcome. This is expected across the pediatric growth development</a:t>
            </a:r>
          </a:p>
          <a:p>
            <a:r>
              <a:rPr lang="en-US" sz="2000" b="0" i="0" dirty="0">
                <a:effectLst/>
              </a:rPr>
              <a:t>Anx</a:t>
            </a:r>
            <a:r>
              <a:rPr lang="en-US" sz="2000" dirty="0"/>
              <a:t>iety disorder: </a:t>
            </a:r>
            <a:r>
              <a:rPr lang="en-US" sz="2000" b="0" i="0" dirty="0">
                <a:effectLst/>
              </a:rPr>
              <a:t>characterized by excessive apprehensiveness/worry about real or perceived threats that is unexpected given developmental level, typically leading to </a:t>
            </a:r>
            <a:r>
              <a:rPr lang="en-US" sz="2000" b="0" i="0" u="none" strike="noStrike" dirty="0">
                <a:effectLst/>
              </a:rPr>
              <a:t>avoidance</a:t>
            </a:r>
            <a:r>
              <a:rPr lang="en-US" sz="2000" b="0" i="0" dirty="0">
                <a:effectLst/>
              </a:rPr>
              <a:t> behaviors and often </a:t>
            </a:r>
            <a:r>
              <a:rPr lang="en-US" sz="2000" dirty="0"/>
              <a:t>associated with </a:t>
            </a:r>
            <a:r>
              <a:rPr lang="en-US" sz="2000" b="0" i="0" dirty="0">
                <a:effectLst/>
              </a:rPr>
              <a:t>physical symptoms and impaired functioning </a:t>
            </a:r>
          </a:p>
          <a:p>
            <a:r>
              <a:rPr lang="en-US" sz="2000" b="0" i="0" dirty="0">
                <a:effectLst/>
              </a:rPr>
              <a:t>Important to determine the severity of symptoms by looking at the differences between a normal developmental response, and anxiety problem and an anxiety disorder </a:t>
            </a:r>
          </a:p>
          <a:p>
            <a:r>
              <a:rPr lang="en-US" sz="2000" dirty="0"/>
              <a:t>Ex: 6 </a:t>
            </a:r>
            <a:r>
              <a:rPr lang="en-US" sz="2000" dirty="0" err="1"/>
              <a:t>yr</a:t>
            </a:r>
            <a:r>
              <a:rPr lang="en-US" sz="2000" dirty="0"/>
              <a:t> old crying and being upset the first days of school entry- anxiety problem – still crying several weeks into school, anxiety disorder concern – still having difficulty with adjustment to school into the school year affecting their social interactions and learning – anxiety d/o </a:t>
            </a:r>
          </a:p>
          <a:p>
            <a:endParaRPr lang="en-US" sz="2000" b="0" i="0" dirty="0">
              <a:solidFill>
                <a:srgbClr val="BDC1C6"/>
              </a:solidFill>
              <a:effectLst/>
            </a:endParaRPr>
          </a:p>
          <a:p>
            <a:endParaRPr lang="en-US" sz="2000" dirty="0"/>
          </a:p>
        </p:txBody>
      </p:sp>
    </p:spTree>
    <p:extLst>
      <p:ext uri="{BB962C8B-B14F-4D97-AF65-F5344CB8AC3E}">
        <p14:creationId xmlns:p14="http://schemas.microsoft.com/office/powerpoint/2010/main" val="3003633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4F59B-87A6-E1D2-BE51-9CC61C7FF10A}"/>
              </a:ext>
            </a:extLst>
          </p:cNvPr>
          <p:cNvSpPr>
            <a:spLocks noGrp="1"/>
          </p:cNvSpPr>
          <p:nvPr>
            <p:ph type="title"/>
          </p:nvPr>
        </p:nvSpPr>
        <p:spPr>
          <a:xfrm>
            <a:off x="762001" y="896112"/>
            <a:ext cx="6589150" cy="736745"/>
          </a:xfrm>
        </p:spPr>
        <p:txBody>
          <a:bodyPr>
            <a:normAutofit fontScale="90000"/>
          </a:bodyPr>
          <a:lstStyle/>
          <a:p>
            <a:r>
              <a:rPr lang="en-US" sz="4000" dirty="0"/>
              <a:t>Clinical manifestations</a:t>
            </a:r>
          </a:p>
        </p:txBody>
      </p:sp>
      <p:sp>
        <p:nvSpPr>
          <p:cNvPr id="3" name="Slide Number Placeholder 2">
            <a:extLst>
              <a:ext uri="{FF2B5EF4-FFF2-40B4-BE49-F238E27FC236}">
                <a16:creationId xmlns:a16="http://schemas.microsoft.com/office/drawing/2014/main" id="{723AA005-63C9-5AB9-212C-9E19931C8313}"/>
              </a:ext>
            </a:extLst>
          </p:cNvPr>
          <p:cNvSpPr>
            <a:spLocks noGrp="1"/>
          </p:cNvSpPr>
          <p:nvPr>
            <p:ph type="sldNum" sz="quarter" idx="12"/>
          </p:nvPr>
        </p:nvSpPr>
        <p:spPr/>
        <p:txBody>
          <a:bodyPr/>
          <a:lstStyle/>
          <a:p>
            <a:fld id="{B5CEABB6-07DC-46E8-9B57-56EC44A396E5}" type="slidenum">
              <a:rPr lang="en-US" smtClean="0"/>
              <a:pPr/>
              <a:t>8</a:t>
            </a:fld>
            <a:endParaRPr lang="en-US" dirty="0"/>
          </a:p>
        </p:txBody>
      </p:sp>
      <p:sp>
        <p:nvSpPr>
          <p:cNvPr id="4" name="Content Placeholder 3">
            <a:extLst>
              <a:ext uri="{FF2B5EF4-FFF2-40B4-BE49-F238E27FC236}">
                <a16:creationId xmlns:a16="http://schemas.microsoft.com/office/drawing/2014/main" id="{1B30CFB4-CBD3-C157-B4FA-94230FA156F3}"/>
              </a:ext>
            </a:extLst>
          </p:cNvPr>
          <p:cNvSpPr>
            <a:spLocks noGrp="1"/>
          </p:cNvSpPr>
          <p:nvPr>
            <p:ph sz="half" idx="14"/>
          </p:nvPr>
        </p:nvSpPr>
        <p:spPr>
          <a:xfrm>
            <a:off x="762001" y="1632857"/>
            <a:ext cx="6597372" cy="4722223"/>
          </a:xfrm>
        </p:spPr>
        <p:txBody>
          <a:bodyPr>
            <a:noAutofit/>
          </a:bodyPr>
          <a:lstStyle/>
          <a:p>
            <a:r>
              <a:rPr lang="en-US" dirty="0"/>
              <a:t>Somatic symptoms: headache, dizziness, feeling of something in the throat, worrying about choking, gagging, vomiting, shortness of breath, chest tightness, stomachache, bowel or bladder concerns, numbness and tingling in finger, increase pain response </a:t>
            </a:r>
          </a:p>
          <a:p>
            <a:r>
              <a:rPr lang="en-US" dirty="0"/>
              <a:t>Sleep concerns: trouble falling asleep/staying asleep/restless sleep </a:t>
            </a:r>
          </a:p>
          <a:p>
            <a:r>
              <a:rPr lang="en-US" dirty="0"/>
              <a:t>Excessive need for assurance </a:t>
            </a:r>
          </a:p>
          <a:p>
            <a:r>
              <a:rPr lang="en-US" dirty="0"/>
              <a:t>Poor school performance/school avoidance </a:t>
            </a:r>
          </a:p>
          <a:p>
            <a:r>
              <a:rPr lang="en-US" dirty="0"/>
              <a:t>Emotional outburst/anger/irritability </a:t>
            </a:r>
          </a:p>
          <a:p>
            <a:r>
              <a:rPr lang="en-US" dirty="0"/>
              <a:t>Appetite or eating problems which can lead to weight loss/gain </a:t>
            </a:r>
          </a:p>
          <a:p>
            <a:r>
              <a:rPr lang="en-US" dirty="0"/>
              <a:t>Suicidal thoughts and behaviors </a:t>
            </a:r>
          </a:p>
        </p:txBody>
      </p:sp>
    </p:spTree>
    <p:extLst>
      <p:ext uri="{BB962C8B-B14F-4D97-AF65-F5344CB8AC3E}">
        <p14:creationId xmlns:p14="http://schemas.microsoft.com/office/powerpoint/2010/main" val="70633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81E09-67B0-15E2-C82B-080376CA7AA3}"/>
              </a:ext>
            </a:extLst>
          </p:cNvPr>
          <p:cNvSpPr>
            <a:spLocks noGrp="1"/>
          </p:cNvSpPr>
          <p:nvPr>
            <p:ph type="title"/>
          </p:nvPr>
        </p:nvSpPr>
        <p:spPr>
          <a:xfrm>
            <a:off x="762001" y="896112"/>
            <a:ext cx="6589150" cy="1150402"/>
          </a:xfrm>
        </p:spPr>
        <p:txBody>
          <a:bodyPr>
            <a:noAutofit/>
          </a:bodyPr>
          <a:lstStyle/>
          <a:p>
            <a:r>
              <a:rPr lang="en-US" sz="4000" dirty="0"/>
              <a:t>Subtypes of anxiety disorders</a:t>
            </a:r>
          </a:p>
        </p:txBody>
      </p:sp>
      <p:sp>
        <p:nvSpPr>
          <p:cNvPr id="3" name="Slide Number Placeholder 2">
            <a:extLst>
              <a:ext uri="{FF2B5EF4-FFF2-40B4-BE49-F238E27FC236}">
                <a16:creationId xmlns:a16="http://schemas.microsoft.com/office/drawing/2014/main" id="{F8DC20FA-20A4-CAEC-B759-0D34FB55FB26}"/>
              </a:ext>
            </a:extLst>
          </p:cNvPr>
          <p:cNvSpPr>
            <a:spLocks noGrp="1"/>
          </p:cNvSpPr>
          <p:nvPr>
            <p:ph type="sldNum" sz="quarter" idx="12"/>
          </p:nvPr>
        </p:nvSpPr>
        <p:spPr/>
        <p:txBody>
          <a:bodyPr/>
          <a:lstStyle/>
          <a:p>
            <a:fld id="{B5CEABB6-07DC-46E8-9B57-56EC44A396E5}" type="slidenum">
              <a:rPr lang="en-US" smtClean="0"/>
              <a:pPr/>
              <a:t>9</a:t>
            </a:fld>
            <a:endParaRPr lang="en-US" dirty="0"/>
          </a:p>
        </p:txBody>
      </p:sp>
      <p:sp>
        <p:nvSpPr>
          <p:cNvPr id="4" name="Content Placeholder 3">
            <a:extLst>
              <a:ext uri="{FF2B5EF4-FFF2-40B4-BE49-F238E27FC236}">
                <a16:creationId xmlns:a16="http://schemas.microsoft.com/office/drawing/2014/main" id="{2DAC9E55-0036-0B62-980C-8EE614B0A5E2}"/>
              </a:ext>
            </a:extLst>
          </p:cNvPr>
          <p:cNvSpPr>
            <a:spLocks noGrp="1"/>
          </p:cNvSpPr>
          <p:nvPr>
            <p:ph sz="half" idx="14"/>
          </p:nvPr>
        </p:nvSpPr>
        <p:spPr>
          <a:xfrm>
            <a:off x="762001" y="2264229"/>
            <a:ext cx="6597372" cy="4090851"/>
          </a:xfrm>
        </p:spPr>
        <p:txBody>
          <a:bodyPr/>
          <a:lstStyle/>
          <a:p>
            <a:pPr marL="285750" indent="-285750">
              <a:buFont typeface="Arial" panose="020B0604020202020204" pitchFamily="34" charset="0"/>
              <a:buChar char="•"/>
            </a:pPr>
            <a:r>
              <a:rPr lang="en-US" dirty="0"/>
              <a:t>Generalized Anxiety Disorder</a:t>
            </a:r>
          </a:p>
          <a:p>
            <a:pPr marL="285750" indent="-285750">
              <a:buFont typeface="Arial" panose="020B0604020202020204" pitchFamily="34" charset="0"/>
              <a:buChar char="•"/>
            </a:pPr>
            <a:r>
              <a:rPr lang="en-US" dirty="0"/>
              <a:t>Separation Anxiety Disorder </a:t>
            </a:r>
          </a:p>
          <a:p>
            <a:pPr marL="285750" indent="-285750">
              <a:buFont typeface="Arial" panose="020B0604020202020204" pitchFamily="34" charset="0"/>
              <a:buChar char="•"/>
            </a:pPr>
            <a:r>
              <a:rPr lang="en-US" dirty="0"/>
              <a:t>Social Anxiety Disorder </a:t>
            </a:r>
          </a:p>
          <a:p>
            <a:pPr marL="285750" indent="-285750">
              <a:buFont typeface="Arial" panose="020B0604020202020204" pitchFamily="34" charset="0"/>
              <a:buChar char="•"/>
            </a:pPr>
            <a:r>
              <a:rPr lang="en-US" dirty="0"/>
              <a:t>Selective Mutism </a:t>
            </a:r>
          </a:p>
          <a:p>
            <a:pPr marL="285750" indent="-285750">
              <a:buFont typeface="Arial" panose="020B0604020202020204" pitchFamily="34" charset="0"/>
              <a:buChar char="•"/>
            </a:pPr>
            <a:r>
              <a:rPr lang="en-US" dirty="0"/>
              <a:t>Specific Phobia Disorder </a:t>
            </a:r>
          </a:p>
          <a:p>
            <a:pPr marL="285750" indent="-285750">
              <a:buFont typeface="Arial" panose="020B0604020202020204" pitchFamily="34" charset="0"/>
              <a:buChar char="•"/>
            </a:pPr>
            <a:r>
              <a:rPr lang="en-US" dirty="0"/>
              <a:t>Panic disorder with or without Agoraphobia </a:t>
            </a:r>
          </a:p>
          <a:p>
            <a:pPr marL="285750" indent="-285750">
              <a:buFont typeface="Arial" panose="020B0604020202020204" pitchFamily="34" charset="0"/>
              <a:buChar char="•"/>
            </a:pPr>
            <a:r>
              <a:rPr lang="en-US" dirty="0"/>
              <a:t>Obsessive Compulsive Disorder </a:t>
            </a:r>
          </a:p>
          <a:p>
            <a:pPr marL="285750" indent="-285750">
              <a:buFont typeface="Arial" panose="020B0604020202020204" pitchFamily="34" charset="0"/>
              <a:buChar char="•"/>
            </a:pPr>
            <a:r>
              <a:rPr lang="en-US" dirty="0"/>
              <a:t>Post-traumatic Stress Disorder </a:t>
            </a:r>
          </a:p>
          <a:p>
            <a:pPr marL="285750" indent="-285750">
              <a:buFont typeface="Arial" panose="020B0604020202020204" pitchFamily="34" charset="0"/>
              <a:buChar char="•"/>
            </a:pPr>
            <a:r>
              <a:rPr lang="en-US" dirty="0"/>
              <a:t>Adjustment Disorder with Anxiety </a:t>
            </a:r>
          </a:p>
          <a:p>
            <a:endParaRPr lang="en-US" dirty="0"/>
          </a:p>
        </p:txBody>
      </p:sp>
    </p:spTree>
    <p:extLst>
      <p:ext uri="{BB962C8B-B14F-4D97-AF65-F5344CB8AC3E}">
        <p14:creationId xmlns:p14="http://schemas.microsoft.com/office/powerpoint/2010/main" val="846312081"/>
      </p:ext>
    </p:extLst>
  </p:cSld>
  <p:clrMapOvr>
    <a:masterClrMapping/>
  </p:clrMapOvr>
</p:sld>
</file>

<file path=ppt/theme/theme1.xml><?xml version="1.0" encoding="utf-8"?>
<a:theme xmlns:a="http://schemas.openxmlformats.org/drawingml/2006/main" name="Custom">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968143_Win32_SL_V3" id="{4DA6DF5E-F5DF-461D-8863-50E9C5721FD0}" vid="{BC6DDDB8-E14A-47D1-98C5-2C109624FD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51406B-581B-4C29-A833-E33D8A6AB075}">
  <ds:schemaRefs>
    <ds:schemaRef ds:uri="http://schemas.microsoft.com/sharepoint/v3/contenttype/forms"/>
  </ds:schemaRefs>
</ds:datastoreItem>
</file>

<file path=customXml/itemProps2.xml><?xml version="1.0" encoding="utf-8"?>
<ds:datastoreItem xmlns:ds="http://schemas.openxmlformats.org/officeDocument/2006/customXml" ds:itemID="{0F65614A-92F9-4391-AC3D-F3F5B0704F99}">
  <ds:schemaRefs>
    <ds:schemaRef ds:uri="http://purl.org/dc/elements/1.1/"/>
    <ds:schemaRef ds:uri="http://schemas.microsoft.com/office/2006/metadata/properties"/>
    <ds:schemaRef ds:uri="230e9df3-be65-4c73-a93b-d1236ebd677e"/>
    <ds:schemaRef ds:uri="http://schemas.microsoft.com/sharepoint/v3"/>
    <ds:schemaRef ds:uri="http://schemas.openxmlformats.org/package/2006/metadata/core-properties"/>
    <ds:schemaRef ds:uri="http://purl.org/dc/term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customXml/itemProps3.xml><?xml version="1.0" encoding="utf-8"?>
<ds:datastoreItem xmlns:ds="http://schemas.openxmlformats.org/officeDocument/2006/customXml" ds:itemID="{18903D25-5BE2-4D9E-B7D8-BE1DCAE2D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{BC9D41D4-026C-48F8-8E98-CCC9DC726AC0}tf33968143_win32</Template>
  <TotalTime>5695</TotalTime>
  <Words>5484</Words>
  <Application>Microsoft Office PowerPoint</Application>
  <PresentationFormat>Widescreen</PresentationFormat>
  <Paragraphs>600</Paragraphs>
  <Slides>63</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Aptos</vt:lpstr>
      <vt:lpstr>Arial</vt:lpstr>
      <vt:lpstr>Avenir Next LT Pro</vt:lpstr>
      <vt:lpstr>Calibri</vt:lpstr>
      <vt:lpstr>mayo-sans</vt:lpstr>
      <vt:lpstr>Custom</vt:lpstr>
      <vt:lpstr>Anxiety in the pediatric population: The importance of screening, diagnosis, and management   Kimberly Stapleton, aprn, cpnp  </vt:lpstr>
      <vt:lpstr>Importance </vt:lpstr>
      <vt:lpstr>Prevalence </vt:lpstr>
      <vt:lpstr>Causes</vt:lpstr>
      <vt:lpstr>Biomedical risk factors</vt:lpstr>
      <vt:lpstr>Psychosocial risk factors </vt:lpstr>
      <vt:lpstr>How is anxiety different from an anxiety disorder? </vt:lpstr>
      <vt:lpstr>Clinical manifestations</vt:lpstr>
      <vt:lpstr>Subtypes of anxiety disorders</vt:lpstr>
      <vt:lpstr>Generalized Anxiety Disorder </vt:lpstr>
      <vt:lpstr>Separation Anxiety disorder</vt:lpstr>
      <vt:lpstr>Social anxiety disorder </vt:lpstr>
      <vt:lpstr>Selective mutism</vt:lpstr>
      <vt:lpstr>Specific Phobia </vt:lpstr>
      <vt:lpstr>Panic disorder with and without agoraphobia </vt:lpstr>
      <vt:lpstr>Obsessive Compulsive Disorder</vt:lpstr>
      <vt:lpstr>Post-traumatic Stress Disorder </vt:lpstr>
      <vt:lpstr>Adjustment disorder with anxiety</vt:lpstr>
      <vt:lpstr>Standardized screening </vt:lpstr>
      <vt:lpstr>Standardized screening: bringing up the topic</vt:lpstr>
      <vt:lpstr>Screening: when? </vt:lpstr>
      <vt:lpstr>Screening tools </vt:lpstr>
      <vt:lpstr>Treatment</vt:lpstr>
      <vt:lpstr>Tips for families</vt:lpstr>
      <vt:lpstr>PowerPoint Presentation</vt:lpstr>
      <vt:lpstr>PowerPoint Presentation</vt:lpstr>
      <vt:lpstr>School support</vt:lpstr>
      <vt:lpstr>Cognitive-behavioral therapy </vt:lpstr>
      <vt:lpstr>Medication Management</vt:lpstr>
      <vt:lpstr>Prescribing thoughts</vt:lpstr>
      <vt:lpstr>Important points</vt:lpstr>
      <vt:lpstr>Black box warning</vt:lpstr>
      <vt:lpstr>Treatment selection</vt:lpstr>
      <vt:lpstr>Framework for Prescribing medications</vt:lpstr>
      <vt:lpstr>Group 1 medications </vt:lpstr>
      <vt:lpstr>Selective serotonin reuptake inhibitors </vt:lpstr>
      <vt:lpstr>Selective serotonin reuptake inhibitors </vt:lpstr>
      <vt:lpstr>side effects / adverse effects </vt:lpstr>
      <vt:lpstr>Fluoxetine (Prozac)</vt:lpstr>
      <vt:lpstr>sertraline (Zoloft)</vt:lpstr>
      <vt:lpstr>Fluvoxamine (Luvox)</vt:lpstr>
      <vt:lpstr>Escitalopram (lexapro)</vt:lpstr>
      <vt:lpstr>Citalopram (Celexa)</vt:lpstr>
      <vt:lpstr>Paroxetine (paxil)</vt:lpstr>
      <vt:lpstr>Serotonin-norepinephrine reuptake inhibitors  </vt:lpstr>
      <vt:lpstr>Venlafaxine (Effexor xr)</vt:lpstr>
      <vt:lpstr>Duloxetine (Cymbalta)</vt:lpstr>
      <vt:lpstr>Tricyclic Antidepressants</vt:lpstr>
      <vt:lpstr>Atypical antidepressants</vt:lpstr>
      <vt:lpstr>benzodiazepines</vt:lpstr>
      <vt:lpstr>Atypical anti-anxiety agent </vt:lpstr>
      <vt:lpstr>Augmentation </vt:lpstr>
      <vt:lpstr>Discontinuation </vt:lpstr>
      <vt:lpstr>Switching Antidepressants</vt:lpstr>
      <vt:lpstr>Case study</vt:lpstr>
      <vt:lpstr>Case Study</vt:lpstr>
      <vt:lpstr>Case Study</vt:lpstr>
      <vt:lpstr>Case Study</vt:lpstr>
      <vt:lpstr>Case study</vt:lpstr>
      <vt:lpstr>Barriers to treatment</vt:lpstr>
      <vt:lpstr>Conclusion/Questions  </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in the pediatric population: The importance of screening, diagnosis, and management   Kimberly Stapleton, aprn, cpnp</dc:title>
  <dc:creator>Kimberly Stapleton</dc:creator>
  <cp:lastModifiedBy>Parks, Denise</cp:lastModifiedBy>
  <cp:revision>26</cp:revision>
  <dcterms:created xsi:type="dcterms:W3CDTF">2024-03-09T13:37:05Z</dcterms:created>
  <dcterms:modified xsi:type="dcterms:W3CDTF">2024-04-18T12:00:34Z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