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54"/>
  </p:notesMasterIdLst>
  <p:handoutMasterIdLst>
    <p:handoutMasterId r:id="rId55"/>
  </p:handoutMasterIdLst>
  <p:sldIdLst>
    <p:sldId id="256" r:id="rId5"/>
    <p:sldId id="262" r:id="rId6"/>
    <p:sldId id="263" r:id="rId7"/>
    <p:sldId id="363" r:id="rId8"/>
    <p:sldId id="364" r:id="rId9"/>
    <p:sldId id="366" r:id="rId10"/>
    <p:sldId id="391" r:id="rId11"/>
    <p:sldId id="373" r:id="rId12"/>
    <p:sldId id="372" r:id="rId13"/>
    <p:sldId id="374" r:id="rId14"/>
    <p:sldId id="329" r:id="rId15"/>
    <p:sldId id="362" r:id="rId16"/>
    <p:sldId id="332" r:id="rId17"/>
    <p:sldId id="331" r:id="rId18"/>
    <p:sldId id="327" r:id="rId19"/>
    <p:sldId id="397" r:id="rId20"/>
    <p:sldId id="267" r:id="rId21"/>
    <p:sldId id="274" r:id="rId22"/>
    <p:sldId id="268" r:id="rId23"/>
    <p:sldId id="368" r:id="rId24"/>
    <p:sldId id="376" r:id="rId25"/>
    <p:sldId id="378" r:id="rId26"/>
    <p:sldId id="379" r:id="rId27"/>
    <p:sldId id="377" r:id="rId28"/>
    <p:sldId id="382" r:id="rId29"/>
    <p:sldId id="381" r:id="rId30"/>
    <p:sldId id="269" r:id="rId31"/>
    <p:sldId id="272" r:id="rId32"/>
    <p:sldId id="266" r:id="rId33"/>
    <p:sldId id="375" r:id="rId34"/>
    <p:sldId id="383" r:id="rId35"/>
    <p:sldId id="384" r:id="rId36"/>
    <p:sldId id="371" r:id="rId37"/>
    <p:sldId id="385" r:id="rId38"/>
    <p:sldId id="398" r:id="rId39"/>
    <p:sldId id="386" r:id="rId40"/>
    <p:sldId id="387" r:id="rId41"/>
    <p:sldId id="388" r:id="rId42"/>
    <p:sldId id="389" r:id="rId43"/>
    <p:sldId id="380" r:id="rId44"/>
    <p:sldId id="390" r:id="rId45"/>
    <p:sldId id="393" r:id="rId46"/>
    <p:sldId id="283" r:id="rId47"/>
    <p:sldId id="284" r:id="rId48"/>
    <p:sldId id="392" r:id="rId49"/>
    <p:sldId id="394" r:id="rId50"/>
    <p:sldId id="370" r:id="rId51"/>
    <p:sldId id="395" r:id="rId52"/>
    <p:sldId id="39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722" autoAdjust="0"/>
  </p:normalViewPr>
  <p:slideViewPr>
    <p:cSldViewPr snapToGrid="0">
      <p:cViewPr varScale="1">
        <p:scale>
          <a:sx n="101" d="100"/>
          <a:sy n="101" d="100"/>
        </p:scale>
        <p:origin x="921" y="51"/>
      </p:cViewPr>
      <p:guideLst/>
    </p:cSldViewPr>
  </p:slideViewPr>
  <p:notesTextViewPr>
    <p:cViewPr>
      <p:scale>
        <a:sx n="3" d="2"/>
        <a:sy n="3" d="2"/>
      </p:scale>
      <p:origin x="0" y="0"/>
    </p:cViewPr>
  </p:notesTextViewPr>
  <p:sorterViewPr>
    <p:cViewPr varScale="1">
      <p:scale>
        <a:sx n="100" d="100"/>
        <a:sy n="100" d="100"/>
      </p:scale>
      <p:origin x="0" y="-636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2/27/2024</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2/27/2024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34</a:t>
            </a:fld>
            <a:endParaRPr lang="en-US" dirty="0"/>
          </a:p>
        </p:txBody>
      </p:sp>
    </p:spTree>
    <p:extLst>
      <p:ext uri="{BB962C8B-B14F-4D97-AF65-F5344CB8AC3E}">
        <p14:creationId xmlns:p14="http://schemas.microsoft.com/office/powerpoint/2010/main" val="128035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get out to 30 days or so with cannabis </a:t>
            </a:r>
          </a:p>
          <a:p>
            <a:r>
              <a:rPr lang="en-US" dirty="0"/>
              <a:t>Stress making sure that you include the patient in the discussion without being accusatory…you want to continue and foster health in the patient long term</a:t>
            </a:r>
          </a:p>
        </p:txBody>
      </p:sp>
      <p:sp>
        <p:nvSpPr>
          <p:cNvPr id="4" name="Slide Number Placeholder 3"/>
          <p:cNvSpPr>
            <a:spLocks noGrp="1"/>
          </p:cNvSpPr>
          <p:nvPr>
            <p:ph type="sldNum" sz="quarter" idx="5"/>
          </p:nvPr>
        </p:nvSpPr>
        <p:spPr/>
        <p:txBody>
          <a:bodyPr/>
          <a:lstStyle/>
          <a:p>
            <a:fld id="{99EDED1C-4656-4CF8-AD34-DC4A65BB3913}" type="slidenum">
              <a:rPr lang="en-US" smtClean="0"/>
              <a:t>38</a:t>
            </a:fld>
            <a:endParaRPr lang="en-US" dirty="0"/>
          </a:p>
        </p:txBody>
      </p:sp>
    </p:spTree>
    <p:extLst>
      <p:ext uri="{BB962C8B-B14F-4D97-AF65-F5344CB8AC3E}">
        <p14:creationId xmlns:p14="http://schemas.microsoft.com/office/powerpoint/2010/main" val="22197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registered.  Exemption for pain is terminal illness.  Must run at least annually for controlled substances being prescribed for pain.</a:t>
            </a:r>
          </a:p>
        </p:txBody>
      </p:sp>
      <p:sp>
        <p:nvSpPr>
          <p:cNvPr id="4" name="Slide Number Placeholder 3"/>
          <p:cNvSpPr>
            <a:spLocks noGrp="1"/>
          </p:cNvSpPr>
          <p:nvPr>
            <p:ph type="sldNum" sz="quarter" idx="5"/>
          </p:nvPr>
        </p:nvSpPr>
        <p:spPr/>
        <p:txBody>
          <a:bodyPr/>
          <a:lstStyle/>
          <a:p>
            <a:fld id="{99EDED1C-4656-4CF8-AD34-DC4A65BB3913}" type="slidenum">
              <a:rPr lang="en-US" smtClean="0"/>
              <a:t>40</a:t>
            </a:fld>
            <a:endParaRPr lang="en-US" dirty="0"/>
          </a:p>
        </p:txBody>
      </p:sp>
    </p:spTree>
    <p:extLst>
      <p:ext uri="{BB962C8B-B14F-4D97-AF65-F5344CB8AC3E}">
        <p14:creationId xmlns:p14="http://schemas.microsoft.com/office/powerpoint/2010/main" val="3711790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refill requests, not taking as prescribed, drugs from multiple prescribers or street drugs, concurrent use of sedating drugs or alcohol, intoxication, overdose, escalating pain complaints, abuse/diversion, missed or cancelled clinic visits </a:t>
            </a:r>
          </a:p>
        </p:txBody>
      </p:sp>
      <p:sp>
        <p:nvSpPr>
          <p:cNvPr id="4" name="Slide Number Placeholder 3"/>
          <p:cNvSpPr>
            <a:spLocks noGrp="1"/>
          </p:cNvSpPr>
          <p:nvPr>
            <p:ph type="sldNum" sz="quarter" idx="5"/>
          </p:nvPr>
        </p:nvSpPr>
        <p:spPr/>
        <p:txBody>
          <a:bodyPr/>
          <a:lstStyle/>
          <a:p>
            <a:fld id="{99EDED1C-4656-4CF8-AD34-DC4A65BB3913}" type="slidenum">
              <a:rPr lang="en-US" smtClean="0"/>
              <a:t>41</a:t>
            </a:fld>
            <a:endParaRPr lang="en-US" dirty="0"/>
          </a:p>
        </p:txBody>
      </p:sp>
    </p:spTree>
    <p:extLst>
      <p:ext uri="{BB962C8B-B14F-4D97-AF65-F5344CB8AC3E}">
        <p14:creationId xmlns:p14="http://schemas.microsoft.com/office/powerpoint/2010/main" val="90822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may be mad…it may not make sense, “you gave me the opioids, why are you taking them away”</a:t>
            </a:r>
          </a:p>
        </p:txBody>
      </p:sp>
      <p:sp>
        <p:nvSpPr>
          <p:cNvPr id="4" name="Slide Number Placeholder 3"/>
          <p:cNvSpPr>
            <a:spLocks noGrp="1"/>
          </p:cNvSpPr>
          <p:nvPr>
            <p:ph type="sldNum" sz="quarter" idx="5"/>
          </p:nvPr>
        </p:nvSpPr>
        <p:spPr/>
        <p:txBody>
          <a:bodyPr/>
          <a:lstStyle/>
          <a:p>
            <a:fld id="{99EDED1C-4656-4CF8-AD34-DC4A65BB3913}" type="slidenum">
              <a:rPr lang="en-US" smtClean="0"/>
              <a:t>42</a:t>
            </a:fld>
            <a:endParaRPr lang="en-US" dirty="0"/>
          </a:p>
        </p:txBody>
      </p:sp>
    </p:spTree>
    <p:extLst>
      <p:ext uri="{BB962C8B-B14F-4D97-AF65-F5344CB8AC3E}">
        <p14:creationId xmlns:p14="http://schemas.microsoft.com/office/powerpoint/2010/main" val="1749019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estimates in 2021 indicate &gt;20% increase in overdose deaths compared with prior year. </a:t>
            </a:r>
          </a:p>
        </p:txBody>
      </p:sp>
      <p:sp>
        <p:nvSpPr>
          <p:cNvPr id="4" name="Slide Number Placeholder 3"/>
          <p:cNvSpPr>
            <a:spLocks noGrp="1"/>
          </p:cNvSpPr>
          <p:nvPr>
            <p:ph type="sldNum" sz="quarter" idx="5"/>
          </p:nvPr>
        </p:nvSpPr>
        <p:spPr/>
        <p:txBody>
          <a:bodyPr/>
          <a:lstStyle/>
          <a:p>
            <a:fld id="{8C8B6F95-4388-4957-8BC7-12164AE2C7B4}" type="slidenum">
              <a:rPr lang="en-US" smtClean="0"/>
              <a:t>44</a:t>
            </a:fld>
            <a:endParaRPr lang="en-US"/>
          </a:p>
        </p:txBody>
      </p:sp>
    </p:spTree>
    <p:extLst>
      <p:ext uri="{BB962C8B-B14F-4D97-AF65-F5344CB8AC3E}">
        <p14:creationId xmlns:p14="http://schemas.microsoft.com/office/powerpoint/2010/main" val="188333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I’m a pharmacist…what do I know about imaging?  My supposition is we focus too much on imaging in inappropriate situations and get patients obsessed with it…unless they are acutely losing function, how does imaging change our treatment plan?</a:t>
            </a:r>
          </a:p>
        </p:txBody>
      </p:sp>
      <p:sp>
        <p:nvSpPr>
          <p:cNvPr id="4" name="Slide Number Placeholder 3"/>
          <p:cNvSpPr>
            <a:spLocks noGrp="1"/>
          </p:cNvSpPr>
          <p:nvPr>
            <p:ph type="sldNum" sz="quarter" idx="5"/>
          </p:nvPr>
        </p:nvSpPr>
        <p:spPr/>
        <p:txBody>
          <a:bodyPr/>
          <a:lstStyle/>
          <a:p>
            <a:fld id="{99EDED1C-4656-4CF8-AD34-DC4A65BB3913}" type="slidenum">
              <a:rPr lang="en-US" smtClean="0"/>
              <a:t>9</a:t>
            </a:fld>
            <a:endParaRPr lang="en-US" dirty="0"/>
          </a:p>
        </p:txBody>
      </p:sp>
    </p:spTree>
    <p:extLst>
      <p:ext uri="{BB962C8B-B14F-4D97-AF65-F5344CB8AC3E}">
        <p14:creationId xmlns:p14="http://schemas.microsoft.com/office/powerpoint/2010/main" val="15705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Opiate is a natural opioid derived from the poppy seed (morphine, heroin, codeine</a:t>
            </a:r>
          </a:p>
          <a:p>
            <a:endParaRPr lang="en-US" dirty="0"/>
          </a:p>
          <a:p>
            <a:r>
              <a:rPr lang="en-US" dirty="0"/>
              <a:t>Opioid is anything else </a:t>
            </a:r>
          </a:p>
        </p:txBody>
      </p:sp>
      <p:sp>
        <p:nvSpPr>
          <p:cNvPr id="4" name="Slide Number Placeholder 3"/>
          <p:cNvSpPr>
            <a:spLocks noGrp="1"/>
          </p:cNvSpPr>
          <p:nvPr>
            <p:ph type="sldNum" sz="quarter" idx="5"/>
          </p:nvPr>
        </p:nvSpPr>
        <p:spPr/>
        <p:txBody>
          <a:bodyPr/>
          <a:lstStyle/>
          <a:p>
            <a:fld id="{8C8B6F95-4388-4957-8BC7-12164AE2C7B4}" type="slidenum">
              <a:rPr lang="en-US" smtClean="0"/>
              <a:t>11</a:t>
            </a:fld>
            <a:endParaRPr lang="en-US"/>
          </a:p>
        </p:txBody>
      </p:sp>
    </p:spTree>
    <p:extLst>
      <p:ext uri="{BB962C8B-B14F-4D97-AF65-F5344CB8AC3E}">
        <p14:creationId xmlns:p14="http://schemas.microsoft.com/office/powerpoint/2010/main" val="59405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N/V due to </a:t>
            </a:r>
            <a:r>
              <a:rPr lang="en-US" dirty="0" err="1"/>
              <a:t>stimuluation</a:t>
            </a:r>
            <a:r>
              <a:rPr lang="en-US" dirty="0"/>
              <a:t> of CTZ</a:t>
            </a:r>
          </a:p>
        </p:txBody>
      </p:sp>
      <p:sp>
        <p:nvSpPr>
          <p:cNvPr id="4" name="Slide Number Placeholder 3"/>
          <p:cNvSpPr>
            <a:spLocks noGrp="1"/>
          </p:cNvSpPr>
          <p:nvPr>
            <p:ph type="sldNum" sz="quarter" idx="5"/>
          </p:nvPr>
        </p:nvSpPr>
        <p:spPr/>
        <p:txBody>
          <a:bodyPr/>
          <a:lstStyle/>
          <a:p>
            <a:fld id="{8C8B6F95-4388-4957-8BC7-12164AE2C7B4}" type="slidenum">
              <a:rPr lang="en-US" smtClean="0"/>
              <a:t>14</a:t>
            </a:fld>
            <a:endParaRPr lang="en-US"/>
          </a:p>
        </p:txBody>
      </p:sp>
    </p:spTree>
    <p:extLst>
      <p:ext uri="{BB962C8B-B14F-4D97-AF65-F5344CB8AC3E}">
        <p14:creationId xmlns:p14="http://schemas.microsoft.com/office/powerpoint/2010/main" val="345532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AAF7B66-0EBA-41A3-BB28-3AEF4A05F7C4}" type="slidenum">
              <a:rPr lang="en-US" smtClean="0"/>
              <a:t>15</a:t>
            </a:fld>
            <a:endParaRPr lang="en-US" dirty="0"/>
          </a:p>
        </p:txBody>
      </p:sp>
    </p:spTree>
    <p:extLst>
      <p:ext uri="{BB962C8B-B14F-4D97-AF65-F5344CB8AC3E}">
        <p14:creationId xmlns:p14="http://schemas.microsoft.com/office/powerpoint/2010/main" val="189246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could have every patient do one thing for pain, it would be for them to see a pain psychologist</a:t>
            </a:r>
          </a:p>
        </p:txBody>
      </p:sp>
      <p:sp>
        <p:nvSpPr>
          <p:cNvPr id="4" name="Slide Number Placeholder 3"/>
          <p:cNvSpPr>
            <a:spLocks noGrp="1"/>
          </p:cNvSpPr>
          <p:nvPr>
            <p:ph type="sldNum" sz="quarter" idx="5"/>
          </p:nvPr>
        </p:nvSpPr>
        <p:spPr/>
        <p:txBody>
          <a:bodyPr/>
          <a:lstStyle/>
          <a:p>
            <a:fld id="{99EDED1C-4656-4CF8-AD34-DC4A65BB3913}" type="slidenum">
              <a:rPr lang="en-US" smtClean="0"/>
              <a:t>18</a:t>
            </a:fld>
            <a:endParaRPr lang="en-US" dirty="0"/>
          </a:p>
        </p:txBody>
      </p:sp>
    </p:spTree>
    <p:extLst>
      <p:ext uri="{BB962C8B-B14F-4D97-AF65-F5344CB8AC3E}">
        <p14:creationId xmlns:p14="http://schemas.microsoft.com/office/powerpoint/2010/main" val="2508045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old, “oh, well if it isn’t working, we should look at tapering” trick</a:t>
            </a:r>
          </a:p>
        </p:txBody>
      </p:sp>
      <p:sp>
        <p:nvSpPr>
          <p:cNvPr id="4" name="Slide Number Placeholder 3"/>
          <p:cNvSpPr>
            <a:spLocks noGrp="1"/>
          </p:cNvSpPr>
          <p:nvPr>
            <p:ph type="sldNum" sz="quarter" idx="5"/>
          </p:nvPr>
        </p:nvSpPr>
        <p:spPr/>
        <p:txBody>
          <a:bodyPr/>
          <a:lstStyle/>
          <a:p>
            <a:fld id="{99EDED1C-4656-4CF8-AD34-DC4A65BB3913}" type="slidenum">
              <a:rPr lang="en-US" smtClean="0"/>
              <a:t>19</a:t>
            </a:fld>
            <a:endParaRPr lang="en-US" dirty="0"/>
          </a:p>
        </p:txBody>
      </p:sp>
    </p:spTree>
    <p:extLst>
      <p:ext uri="{BB962C8B-B14F-4D97-AF65-F5344CB8AC3E}">
        <p14:creationId xmlns:p14="http://schemas.microsoft.com/office/powerpoint/2010/main" val="229112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other restrictions exist </a:t>
            </a:r>
          </a:p>
        </p:txBody>
      </p:sp>
      <p:sp>
        <p:nvSpPr>
          <p:cNvPr id="4" name="Slide Number Placeholder 3"/>
          <p:cNvSpPr>
            <a:spLocks noGrp="1"/>
          </p:cNvSpPr>
          <p:nvPr>
            <p:ph type="sldNum" sz="quarter" idx="5"/>
          </p:nvPr>
        </p:nvSpPr>
        <p:spPr/>
        <p:txBody>
          <a:bodyPr/>
          <a:lstStyle/>
          <a:p>
            <a:fld id="{99EDED1C-4656-4CF8-AD34-DC4A65BB3913}" type="slidenum">
              <a:rPr lang="en-US" smtClean="0"/>
              <a:t>24</a:t>
            </a:fld>
            <a:endParaRPr lang="en-US" dirty="0"/>
          </a:p>
        </p:txBody>
      </p:sp>
    </p:spTree>
    <p:extLst>
      <p:ext uri="{BB962C8B-B14F-4D97-AF65-F5344CB8AC3E}">
        <p14:creationId xmlns:p14="http://schemas.microsoft.com/office/powerpoint/2010/main" val="129588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Ryan Haight act out b/c unsure of where it will be with the new proposed rules by the time this conference occurs.   Cannot be established by texting, email, or survey</a:t>
            </a:r>
          </a:p>
        </p:txBody>
      </p:sp>
      <p:sp>
        <p:nvSpPr>
          <p:cNvPr id="4" name="Slide Number Placeholder 3"/>
          <p:cNvSpPr>
            <a:spLocks noGrp="1"/>
          </p:cNvSpPr>
          <p:nvPr>
            <p:ph type="sldNum" sz="quarter" idx="5"/>
          </p:nvPr>
        </p:nvSpPr>
        <p:spPr/>
        <p:txBody>
          <a:bodyPr/>
          <a:lstStyle/>
          <a:p>
            <a:fld id="{99EDED1C-4656-4CF8-AD34-DC4A65BB3913}" type="slidenum">
              <a:rPr lang="en-US" smtClean="0"/>
              <a:t>26</a:t>
            </a:fld>
            <a:endParaRPr lang="en-US" dirty="0"/>
          </a:p>
        </p:txBody>
      </p:sp>
    </p:spTree>
    <p:extLst>
      <p:ext uri="{BB962C8B-B14F-4D97-AF65-F5344CB8AC3E}">
        <p14:creationId xmlns:p14="http://schemas.microsoft.com/office/powerpoint/2010/main" val="4023645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13904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503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2/27/2024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81075" y="1358901"/>
            <a:ext cx="5280026" cy="2730498"/>
          </a:xfrm>
        </p:spPr>
        <p:txBody>
          <a:bodyPr>
            <a:normAutofit/>
          </a:bodyPr>
          <a:lstStyle/>
          <a:p>
            <a:r>
              <a:rPr lang="en-US" dirty="0">
                <a:solidFill>
                  <a:schemeClr val="tx1">
                    <a:lumMod val="65000"/>
                    <a:lumOff val="35000"/>
                  </a:schemeClr>
                </a:solidFill>
              </a:rPr>
              <a:t>Pain Management and Opioid Safety</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81075" y="4165600"/>
            <a:ext cx="5280027" cy="1371599"/>
          </a:xfrm>
        </p:spPr>
        <p:txBody>
          <a:bodyPr>
            <a:normAutofit/>
          </a:bodyPr>
          <a:lstStyle/>
          <a:p>
            <a:r>
              <a:rPr lang="en-US" dirty="0"/>
              <a:t>Mike Brown, Pharm.D., Ph.D., BCPS</a:t>
            </a:r>
          </a:p>
          <a:p>
            <a:endParaRPr lang="en-US" dirty="0"/>
          </a:p>
        </p:txBody>
      </p:sp>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D5B7-E897-45F2-BA81-0A6593D4080B}"/>
              </a:ext>
            </a:extLst>
          </p:cNvPr>
          <p:cNvSpPr>
            <a:spLocks noGrp="1"/>
          </p:cNvSpPr>
          <p:nvPr>
            <p:ph type="title"/>
          </p:nvPr>
        </p:nvSpPr>
        <p:spPr>
          <a:xfrm>
            <a:off x="1066800" y="30197"/>
            <a:ext cx="10058400" cy="1371600"/>
          </a:xfrm>
        </p:spPr>
        <p:txBody>
          <a:bodyPr/>
          <a:lstStyle/>
          <a:p>
            <a:r>
              <a:rPr lang="en-US" dirty="0"/>
              <a:t>Opioid Mechanism </a:t>
            </a:r>
          </a:p>
        </p:txBody>
      </p:sp>
      <p:graphicFrame>
        <p:nvGraphicFramePr>
          <p:cNvPr id="4" name="Table 4">
            <a:extLst>
              <a:ext uri="{FF2B5EF4-FFF2-40B4-BE49-F238E27FC236}">
                <a16:creationId xmlns:a16="http://schemas.microsoft.com/office/drawing/2014/main" id="{230D7FA3-3A93-4951-99C4-6A60E3736366}"/>
              </a:ext>
            </a:extLst>
          </p:cNvPr>
          <p:cNvGraphicFramePr>
            <a:graphicFrameLocks noGrp="1"/>
          </p:cNvGraphicFramePr>
          <p:nvPr>
            <p:ph idx="1"/>
            <p:extLst>
              <p:ext uri="{D42A27DB-BD31-4B8C-83A1-F6EECF244321}">
                <p14:modId xmlns:p14="http://schemas.microsoft.com/office/powerpoint/2010/main" val="2280715613"/>
              </p:ext>
            </p:extLst>
          </p:nvPr>
        </p:nvGraphicFramePr>
        <p:xfrm>
          <a:off x="1981200" y="1478280"/>
          <a:ext cx="8229600" cy="3901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3789393"/>
                    </a:ext>
                  </a:extLst>
                </a:gridCol>
                <a:gridCol w="2743200">
                  <a:extLst>
                    <a:ext uri="{9D8B030D-6E8A-4147-A177-3AD203B41FA5}">
                      <a16:colId xmlns:a16="http://schemas.microsoft.com/office/drawing/2014/main" val="2459454008"/>
                    </a:ext>
                  </a:extLst>
                </a:gridCol>
                <a:gridCol w="2743200">
                  <a:extLst>
                    <a:ext uri="{9D8B030D-6E8A-4147-A177-3AD203B41FA5}">
                      <a16:colId xmlns:a16="http://schemas.microsoft.com/office/drawing/2014/main" val="177254811"/>
                    </a:ext>
                  </a:extLst>
                </a:gridCol>
              </a:tblGrid>
              <a:tr h="370840">
                <a:tc>
                  <a:txBody>
                    <a:bodyPr/>
                    <a:lstStyle/>
                    <a:p>
                      <a:r>
                        <a:rPr lang="en-US" sz="2400" dirty="0"/>
                        <a:t>Mu</a:t>
                      </a:r>
                    </a:p>
                  </a:txBody>
                  <a:tcPr/>
                </a:tc>
                <a:tc>
                  <a:txBody>
                    <a:bodyPr/>
                    <a:lstStyle/>
                    <a:p>
                      <a:r>
                        <a:rPr lang="en-US" sz="2400" dirty="0"/>
                        <a:t>Kappa</a:t>
                      </a:r>
                    </a:p>
                  </a:txBody>
                  <a:tcPr/>
                </a:tc>
                <a:tc>
                  <a:txBody>
                    <a:bodyPr/>
                    <a:lstStyle/>
                    <a:p>
                      <a:r>
                        <a:rPr lang="en-US" sz="2400" dirty="0"/>
                        <a:t>Delta</a:t>
                      </a:r>
                    </a:p>
                  </a:txBody>
                  <a:tcPr/>
                </a:tc>
                <a:extLst>
                  <a:ext uri="{0D108BD9-81ED-4DB2-BD59-A6C34878D82A}">
                    <a16:rowId xmlns:a16="http://schemas.microsoft.com/office/drawing/2014/main" val="2874473037"/>
                  </a:ext>
                </a:extLst>
              </a:tr>
              <a:tr h="370840">
                <a:tc>
                  <a:txBody>
                    <a:bodyPr/>
                    <a:lstStyle/>
                    <a:p>
                      <a:pPr marL="285750" indent="-285750">
                        <a:buFont typeface="Arial" panose="020B0604020202020204" pitchFamily="34" charset="0"/>
                        <a:buChar char="•"/>
                      </a:pPr>
                      <a:r>
                        <a:rPr lang="en-US" sz="2000" dirty="0"/>
                        <a:t>Spinal and supraspinal analgesia</a:t>
                      </a:r>
                    </a:p>
                    <a:p>
                      <a:pPr marL="285750" indent="-285750">
                        <a:buFont typeface="Arial" panose="020B0604020202020204" pitchFamily="34" charset="0"/>
                        <a:buChar char="•"/>
                      </a:pPr>
                      <a:r>
                        <a:rPr lang="en-US" sz="2000" dirty="0"/>
                        <a:t>Respiratory depression</a:t>
                      </a:r>
                    </a:p>
                    <a:p>
                      <a:pPr marL="285750" indent="-285750">
                        <a:buFont typeface="Arial" panose="020B0604020202020204" pitchFamily="34" charset="0"/>
                        <a:buChar char="•"/>
                      </a:pPr>
                      <a:r>
                        <a:rPr lang="en-US" sz="2000" dirty="0"/>
                        <a:t>CV effects</a:t>
                      </a:r>
                    </a:p>
                    <a:p>
                      <a:pPr marL="285750" indent="-285750">
                        <a:buFont typeface="Arial" panose="020B0604020202020204" pitchFamily="34" charset="0"/>
                        <a:buChar char="•"/>
                      </a:pPr>
                      <a:r>
                        <a:rPr lang="en-US" sz="2000" dirty="0"/>
                        <a:t>Physical dependence</a:t>
                      </a:r>
                    </a:p>
                    <a:p>
                      <a:pPr marL="285750" indent="-285750">
                        <a:buFont typeface="Arial" panose="020B0604020202020204" pitchFamily="34" charset="0"/>
                        <a:buChar char="•"/>
                      </a:pPr>
                      <a:r>
                        <a:rPr lang="en-US" sz="2000" dirty="0"/>
                        <a:t>Tolerance</a:t>
                      </a:r>
                    </a:p>
                    <a:p>
                      <a:pPr marL="285750" indent="-285750">
                        <a:buFont typeface="Arial" panose="020B0604020202020204" pitchFamily="34" charset="0"/>
                        <a:buChar char="•"/>
                      </a:pPr>
                      <a:r>
                        <a:rPr lang="en-US" sz="2000" dirty="0"/>
                        <a:t>Decreased GI motility</a:t>
                      </a:r>
                    </a:p>
                    <a:p>
                      <a:pPr marL="285750" indent="-285750">
                        <a:buFont typeface="Arial" panose="020B0604020202020204" pitchFamily="34" charset="0"/>
                        <a:buChar char="•"/>
                      </a:pPr>
                      <a:r>
                        <a:rPr lang="en-US" sz="2000" dirty="0"/>
                        <a:t>Urinary retention</a:t>
                      </a:r>
                    </a:p>
                    <a:p>
                      <a:pPr marL="285750" indent="-285750">
                        <a:buFont typeface="Arial" panose="020B0604020202020204" pitchFamily="34" charset="0"/>
                        <a:buChar char="•"/>
                      </a:pPr>
                      <a:r>
                        <a:rPr lang="en-US" sz="2000" dirty="0"/>
                        <a:t>Pruritus</a:t>
                      </a:r>
                    </a:p>
                    <a:p>
                      <a:pPr marL="285750" indent="-285750">
                        <a:buFont typeface="Arial" panose="020B0604020202020204" pitchFamily="34" charset="0"/>
                        <a:buChar char="•"/>
                      </a:pPr>
                      <a:r>
                        <a:rPr lang="en-US" sz="2000" dirty="0"/>
                        <a:t>Euphoria</a:t>
                      </a:r>
                    </a:p>
                  </a:txBody>
                  <a:tcPr/>
                </a:tc>
                <a:tc>
                  <a:txBody>
                    <a:bodyPr/>
                    <a:lstStyle/>
                    <a:p>
                      <a:pPr marL="285750" indent="-285750">
                        <a:buFont typeface="Arial" panose="020B0604020202020204" pitchFamily="34" charset="0"/>
                        <a:buChar char="•"/>
                      </a:pPr>
                      <a:r>
                        <a:rPr lang="en-US" sz="2000" dirty="0"/>
                        <a:t>Spinal and supraspinal analgesia</a:t>
                      </a:r>
                    </a:p>
                    <a:p>
                      <a:pPr marL="285750" indent="-285750">
                        <a:buFont typeface="Arial" panose="020B0604020202020204" pitchFamily="34" charset="0"/>
                        <a:buChar char="•"/>
                      </a:pPr>
                      <a:r>
                        <a:rPr lang="en-US" sz="2000" dirty="0"/>
                        <a:t>Miosis</a:t>
                      </a:r>
                    </a:p>
                    <a:p>
                      <a:pPr marL="285750" indent="-285750">
                        <a:buFont typeface="Arial" panose="020B0604020202020204" pitchFamily="34" charset="0"/>
                        <a:buChar char="•"/>
                      </a:pPr>
                      <a:r>
                        <a:rPr lang="en-US" sz="2000" dirty="0"/>
                        <a:t>Psychotomimetic effects (dysphoria and agitation)</a:t>
                      </a:r>
                    </a:p>
                    <a:p>
                      <a:pPr marL="285750" indent="-285750">
                        <a:buFont typeface="Arial" panose="020B0604020202020204" pitchFamily="34" charset="0"/>
                        <a:buChar char="•"/>
                      </a:pPr>
                      <a:r>
                        <a:rPr lang="en-US" sz="2000" dirty="0"/>
                        <a:t>Sedation </a:t>
                      </a:r>
                    </a:p>
                    <a:p>
                      <a:pPr marL="285750" indent="-285750">
                        <a:buFont typeface="Arial" panose="020B0604020202020204" pitchFamily="34" charset="0"/>
                        <a:buChar char="•"/>
                      </a:pPr>
                      <a:r>
                        <a:rPr lang="en-US" sz="2000" dirty="0"/>
                        <a:t>Dysphoria </a:t>
                      </a:r>
                    </a:p>
                  </a:txBody>
                  <a:tcPr/>
                </a:tc>
                <a:tc>
                  <a:txBody>
                    <a:bodyPr/>
                    <a:lstStyle/>
                    <a:p>
                      <a:pPr marL="285750" indent="-285750">
                        <a:buFont typeface="Arial" panose="020B0604020202020204" pitchFamily="34" charset="0"/>
                        <a:buChar char="•"/>
                      </a:pPr>
                      <a:r>
                        <a:rPr lang="en-US" sz="2000" dirty="0"/>
                        <a:t>Spinal and supraspinal analgesia</a:t>
                      </a:r>
                    </a:p>
                    <a:p>
                      <a:pPr marL="285750" indent="-285750">
                        <a:buFont typeface="Arial" panose="020B0604020202020204" pitchFamily="34" charset="0"/>
                        <a:buChar char="•"/>
                      </a:pPr>
                      <a:r>
                        <a:rPr lang="en-US" sz="2000" dirty="0"/>
                        <a:t>Anxiolytic </a:t>
                      </a:r>
                    </a:p>
                  </a:txBody>
                  <a:tcPr/>
                </a:tc>
                <a:extLst>
                  <a:ext uri="{0D108BD9-81ED-4DB2-BD59-A6C34878D82A}">
                    <a16:rowId xmlns:a16="http://schemas.microsoft.com/office/drawing/2014/main" val="2027023586"/>
                  </a:ext>
                </a:extLst>
              </a:tr>
            </a:tbl>
          </a:graphicData>
        </a:graphic>
      </p:graphicFrame>
      <p:sp>
        <p:nvSpPr>
          <p:cNvPr id="3" name="TextBox 2">
            <a:extLst>
              <a:ext uri="{FF2B5EF4-FFF2-40B4-BE49-F238E27FC236}">
                <a16:creationId xmlns:a16="http://schemas.microsoft.com/office/drawing/2014/main" id="{0403AACA-F0B2-4633-B87A-432CB0007706}"/>
              </a:ext>
            </a:extLst>
          </p:cNvPr>
          <p:cNvSpPr txBox="1"/>
          <p:nvPr/>
        </p:nvSpPr>
        <p:spPr>
          <a:xfrm>
            <a:off x="7885652" y="5843491"/>
            <a:ext cx="2460930" cy="646331"/>
          </a:xfrm>
          <a:prstGeom prst="rect">
            <a:avLst/>
          </a:prstGeom>
          <a:noFill/>
        </p:spPr>
        <p:txBody>
          <a:bodyPr wrap="none" rtlCol="0">
            <a:spAutoFit/>
          </a:bodyPr>
          <a:lstStyle/>
          <a:p>
            <a:r>
              <a:rPr lang="en-US" dirty="0" err="1"/>
              <a:t>Trescot</a:t>
            </a:r>
            <a:r>
              <a:rPr lang="en-US" dirty="0"/>
              <a:t> et al, 2008</a:t>
            </a:r>
          </a:p>
          <a:p>
            <a:r>
              <a:rPr lang="en-US" dirty="0"/>
              <a:t>Valentino et al, 2018</a:t>
            </a:r>
          </a:p>
        </p:txBody>
      </p:sp>
    </p:spTree>
    <p:extLst>
      <p:ext uri="{BB962C8B-B14F-4D97-AF65-F5344CB8AC3E}">
        <p14:creationId xmlns:p14="http://schemas.microsoft.com/office/powerpoint/2010/main" val="427670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543EEE-0F57-43D4-8937-7A97A0F6C9C2}"/>
              </a:ext>
            </a:extLst>
          </p:cNvPr>
          <p:cNvSpPr>
            <a:spLocks noGrp="1"/>
          </p:cNvSpPr>
          <p:nvPr>
            <p:ph type="title"/>
          </p:nvPr>
        </p:nvSpPr>
        <p:spPr>
          <a:xfrm>
            <a:off x="1066800" y="441258"/>
            <a:ext cx="10058400" cy="1371600"/>
          </a:xfrm>
        </p:spPr>
        <p:txBody>
          <a:bodyPr/>
          <a:lstStyle/>
          <a:p>
            <a:r>
              <a:rPr lang="en-US" dirty="0"/>
              <a:t>Chemical Classification of Opioids</a:t>
            </a:r>
          </a:p>
        </p:txBody>
      </p:sp>
      <p:pic>
        <p:nvPicPr>
          <p:cNvPr id="5" name="Picture 4">
            <a:extLst>
              <a:ext uri="{FF2B5EF4-FFF2-40B4-BE49-F238E27FC236}">
                <a16:creationId xmlns:a16="http://schemas.microsoft.com/office/drawing/2014/main" id="{F4E49681-6059-493B-BF65-E9196359F7C8}"/>
              </a:ext>
            </a:extLst>
          </p:cNvPr>
          <p:cNvPicPr>
            <a:picLocks noChangeAspect="1"/>
          </p:cNvPicPr>
          <p:nvPr/>
        </p:nvPicPr>
        <p:blipFill>
          <a:blip r:embed="rId3"/>
          <a:stretch>
            <a:fillRect/>
          </a:stretch>
        </p:blipFill>
        <p:spPr>
          <a:xfrm>
            <a:off x="1524000" y="1562157"/>
            <a:ext cx="9144000" cy="4300523"/>
          </a:xfrm>
          <a:prstGeom prst="rect">
            <a:avLst/>
          </a:prstGeom>
        </p:spPr>
      </p:pic>
      <p:sp>
        <p:nvSpPr>
          <p:cNvPr id="2" name="TextBox 1">
            <a:extLst>
              <a:ext uri="{FF2B5EF4-FFF2-40B4-BE49-F238E27FC236}">
                <a16:creationId xmlns:a16="http://schemas.microsoft.com/office/drawing/2014/main" id="{C711802A-2026-4839-946C-3440450F5516}"/>
              </a:ext>
            </a:extLst>
          </p:cNvPr>
          <p:cNvSpPr txBox="1"/>
          <p:nvPr/>
        </p:nvSpPr>
        <p:spPr>
          <a:xfrm>
            <a:off x="6493079" y="5862680"/>
            <a:ext cx="3199915" cy="646331"/>
          </a:xfrm>
          <a:prstGeom prst="rect">
            <a:avLst/>
          </a:prstGeom>
          <a:noFill/>
        </p:spPr>
        <p:txBody>
          <a:bodyPr wrap="none" rtlCol="0">
            <a:spAutoFit/>
          </a:bodyPr>
          <a:lstStyle/>
          <a:p>
            <a:r>
              <a:rPr lang="en-US" dirty="0" err="1"/>
              <a:t>Trescot</a:t>
            </a:r>
            <a:r>
              <a:rPr lang="en-US" dirty="0"/>
              <a:t> et al, 2008. </a:t>
            </a:r>
          </a:p>
          <a:p>
            <a:r>
              <a:rPr lang="en-US" dirty="0"/>
              <a:t>Pain Pharmacy Bootcamp </a:t>
            </a:r>
          </a:p>
        </p:txBody>
      </p:sp>
    </p:spTree>
    <p:extLst>
      <p:ext uri="{BB962C8B-B14F-4D97-AF65-F5344CB8AC3E}">
        <p14:creationId xmlns:p14="http://schemas.microsoft.com/office/powerpoint/2010/main" val="2950214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A6339A3-D5E8-4A60-9DCF-1BAAF7FC0312}"/>
              </a:ext>
            </a:extLst>
          </p:cNvPr>
          <p:cNvGraphicFramePr>
            <a:graphicFrameLocks noGrp="1"/>
          </p:cNvGraphicFramePr>
          <p:nvPr>
            <p:ph idx="1"/>
          </p:nvPr>
        </p:nvGraphicFramePr>
        <p:xfrm>
          <a:off x="1786855" y="3137499"/>
          <a:ext cx="8423945" cy="2661920"/>
        </p:xfrm>
        <a:graphic>
          <a:graphicData uri="http://schemas.openxmlformats.org/drawingml/2006/table">
            <a:tbl>
              <a:tblPr firstRow="1" bandRow="1">
                <a:tableStyleId>{5C22544A-7EE6-4342-B048-85BDC9FD1C3A}</a:tableStyleId>
              </a:tblPr>
              <a:tblGrid>
                <a:gridCol w="1987286">
                  <a:extLst>
                    <a:ext uri="{9D8B030D-6E8A-4147-A177-3AD203B41FA5}">
                      <a16:colId xmlns:a16="http://schemas.microsoft.com/office/drawing/2014/main" val="2829552371"/>
                    </a:ext>
                  </a:extLst>
                </a:gridCol>
                <a:gridCol w="3693459">
                  <a:extLst>
                    <a:ext uri="{9D8B030D-6E8A-4147-A177-3AD203B41FA5}">
                      <a16:colId xmlns:a16="http://schemas.microsoft.com/office/drawing/2014/main" val="793809701"/>
                    </a:ext>
                  </a:extLst>
                </a:gridCol>
                <a:gridCol w="2743200">
                  <a:extLst>
                    <a:ext uri="{9D8B030D-6E8A-4147-A177-3AD203B41FA5}">
                      <a16:colId xmlns:a16="http://schemas.microsoft.com/office/drawing/2014/main" val="3744318448"/>
                    </a:ext>
                  </a:extLst>
                </a:gridCol>
              </a:tblGrid>
              <a:tr h="370840">
                <a:tc>
                  <a:txBody>
                    <a:bodyPr/>
                    <a:lstStyle/>
                    <a:p>
                      <a:r>
                        <a:rPr lang="en-US" dirty="0"/>
                        <a:t>Traits</a:t>
                      </a:r>
                    </a:p>
                  </a:txBody>
                  <a:tcPr/>
                </a:tc>
                <a:tc>
                  <a:txBody>
                    <a:bodyPr/>
                    <a:lstStyle/>
                    <a:p>
                      <a:r>
                        <a:rPr lang="en-US" dirty="0"/>
                        <a:t>Tramadol (Ultram)</a:t>
                      </a:r>
                    </a:p>
                  </a:txBody>
                  <a:tcPr/>
                </a:tc>
                <a:tc>
                  <a:txBody>
                    <a:bodyPr/>
                    <a:lstStyle/>
                    <a:p>
                      <a:r>
                        <a:rPr lang="en-US" dirty="0" err="1"/>
                        <a:t>Tapentadol</a:t>
                      </a:r>
                      <a:r>
                        <a:rPr lang="en-US" dirty="0"/>
                        <a:t> (Nucynta)</a:t>
                      </a:r>
                    </a:p>
                  </a:txBody>
                  <a:tcPr/>
                </a:tc>
                <a:extLst>
                  <a:ext uri="{0D108BD9-81ED-4DB2-BD59-A6C34878D82A}">
                    <a16:rowId xmlns:a16="http://schemas.microsoft.com/office/drawing/2014/main" val="3137768914"/>
                  </a:ext>
                </a:extLst>
              </a:tr>
              <a:tr h="370840">
                <a:tc>
                  <a:txBody>
                    <a:bodyPr/>
                    <a:lstStyle/>
                    <a:p>
                      <a:r>
                        <a:rPr lang="en-US" dirty="0"/>
                        <a:t>Mu Receptor Affinity</a:t>
                      </a:r>
                    </a:p>
                  </a:txBody>
                  <a:tcPr/>
                </a:tc>
                <a:tc>
                  <a:txBody>
                    <a:bodyPr/>
                    <a:lstStyle/>
                    <a:p>
                      <a:r>
                        <a:rPr lang="en-US" dirty="0"/>
                        <a:t>Very weak (&lt;6000x morphine)</a:t>
                      </a:r>
                    </a:p>
                  </a:txBody>
                  <a:tcPr/>
                </a:tc>
                <a:tc>
                  <a:txBody>
                    <a:bodyPr/>
                    <a:lstStyle/>
                    <a:p>
                      <a:r>
                        <a:rPr lang="en-US" dirty="0"/>
                        <a:t>Modest binding affinity</a:t>
                      </a:r>
                    </a:p>
                  </a:txBody>
                  <a:tcPr/>
                </a:tc>
                <a:extLst>
                  <a:ext uri="{0D108BD9-81ED-4DB2-BD59-A6C34878D82A}">
                    <a16:rowId xmlns:a16="http://schemas.microsoft.com/office/drawing/2014/main" val="1854830599"/>
                  </a:ext>
                </a:extLst>
              </a:tr>
              <a:tr h="370840">
                <a:tc>
                  <a:txBody>
                    <a:bodyPr/>
                    <a:lstStyle/>
                    <a:p>
                      <a:r>
                        <a:rPr lang="en-US" dirty="0"/>
                        <a:t>Serotonin</a:t>
                      </a:r>
                    </a:p>
                  </a:txBody>
                  <a:tcPr/>
                </a:tc>
                <a:tc>
                  <a:txBody>
                    <a:bodyPr/>
                    <a:lstStyle/>
                    <a:p>
                      <a:r>
                        <a:rPr lang="en-US" dirty="0"/>
                        <a:t>Significant serotonin reuptake inhibitor</a:t>
                      </a:r>
                    </a:p>
                  </a:txBody>
                  <a:tcPr/>
                </a:tc>
                <a:tc>
                  <a:txBody>
                    <a:bodyPr/>
                    <a:lstStyle/>
                    <a:p>
                      <a:r>
                        <a:rPr lang="en-US" dirty="0"/>
                        <a:t>Weak serotonin reuptake inhibitor</a:t>
                      </a:r>
                    </a:p>
                  </a:txBody>
                  <a:tcPr/>
                </a:tc>
                <a:extLst>
                  <a:ext uri="{0D108BD9-81ED-4DB2-BD59-A6C34878D82A}">
                    <a16:rowId xmlns:a16="http://schemas.microsoft.com/office/drawing/2014/main" val="3160796486"/>
                  </a:ext>
                </a:extLst>
              </a:tr>
              <a:tr h="370840">
                <a:tc>
                  <a:txBody>
                    <a:bodyPr/>
                    <a:lstStyle/>
                    <a:p>
                      <a:r>
                        <a:rPr lang="en-US" dirty="0"/>
                        <a:t>Norepinephrine</a:t>
                      </a:r>
                    </a:p>
                  </a:txBody>
                  <a:tcPr/>
                </a:tc>
                <a:tc>
                  <a:txBody>
                    <a:bodyPr/>
                    <a:lstStyle/>
                    <a:p>
                      <a:r>
                        <a:rPr lang="en-US" dirty="0"/>
                        <a:t>Little NE activity</a:t>
                      </a:r>
                    </a:p>
                  </a:txBody>
                  <a:tcPr/>
                </a:tc>
                <a:tc>
                  <a:txBody>
                    <a:bodyPr/>
                    <a:lstStyle/>
                    <a:p>
                      <a:r>
                        <a:rPr lang="en-US" dirty="0"/>
                        <a:t>Significant norepinephrine reuptake inhibition </a:t>
                      </a:r>
                    </a:p>
                  </a:txBody>
                  <a:tcPr/>
                </a:tc>
                <a:extLst>
                  <a:ext uri="{0D108BD9-81ED-4DB2-BD59-A6C34878D82A}">
                    <a16:rowId xmlns:a16="http://schemas.microsoft.com/office/drawing/2014/main" val="4009745207"/>
                  </a:ext>
                </a:extLst>
              </a:tr>
              <a:tr h="370840">
                <a:tc>
                  <a:txBody>
                    <a:bodyPr/>
                    <a:lstStyle/>
                    <a:p>
                      <a:r>
                        <a:rPr lang="en-US" dirty="0"/>
                        <a:t>Hallmark ADR</a:t>
                      </a:r>
                    </a:p>
                  </a:txBody>
                  <a:tcPr/>
                </a:tc>
                <a:tc gridSpan="2">
                  <a:txBody>
                    <a:bodyPr/>
                    <a:lstStyle/>
                    <a:p>
                      <a:pPr algn="ctr"/>
                      <a:r>
                        <a:rPr lang="en-US" dirty="0"/>
                        <a:t>Both medications can lower seizure threshold</a:t>
                      </a:r>
                    </a:p>
                  </a:txBody>
                  <a:tcPr/>
                </a:tc>
                <a:tc hMerge="1">
                  <a:txBody>
                    <a:bodyPr/>
                    <a:lstStyle/>
                    <a:p>
                      <a:endParaRPr lang="en-US" dirty="0"/>
                    </a:p>
                  </a:txBody>
                  <a:tcPr/>
                </a:tc>
                <a:extLst>
                  <a:ext uri="{0D108BD9-81ED-4DB2-BD59-A6C34878D82A}">
                    <a16:rowId xmlns:a16="http://schemas.microsoft.com/office/drawing/2014/main" val="2246383818"/>
                  </a:ext>
                </a:extLst>
              </a:tr>
            </a:tbl>
          </a:graphicData>
        </a:graphic>
      </p:graphicFrame>
      <p:sp>
        <p:nvSpPr>
          <p:cNvPr id="3" name="Title 2">
            <a:extLst>
              <a:ext uri="{FF2B5EF4-FFF2-40B4-BE49-F238E27FC236}">
                <a16:creationId xmlns:a16="http://schemas.microsoft.com/office/drawing/2014/main" id="{0E3BE58C-45F3-46A9-9BA2-8693234A5004}"/>
              </a:ext>
            </a:extLst>
          </p:cNvPr>
          <p:cNvSpPr>
            <a:spLocks noGrp="1"/>
          </p:cNvSpPr>
          <p:nvPr>
            <p:ph type="title"/>
          </p:nvPr>
        </p:nvSpPr>
        <p:spPr>
          <a:xfrm>
            <a:off x="913774" y="260492"/>
            <a:ext cx="10364451" cy="1596177"/>
          </a:xfrm>
        </p:spPr>
        <p:txBody>
          <a:bodyPr/>
          <a:lstStyle/>
          <a:p>
            <a:r>
              <a:rPr lang="en-US" sz="4800" dirty="0"/>
              <a:t>Tramadol and </a:t>
            </a:r>
            <a:r>
              <a:rPr lang="en-US" sz="4800" dirty="0" err="1"/>
              <a:t>Tapentadol</a:t>
            </a:r>
            <a:r>
              <a:rPr lang="en-US" sz="4800" dirty="0"/>
              <a:t> </a:t>
            </a:r>
          </a:p>
        </p:txBody>
      </p:sp>
      <p:pic>
        <p:nvPicPr>
          <p:cNvPr id="5" name="Picture 4">
            <a:extLst>
              <a:ext uri="{FF2B5EF4-FFF2-40B4-BE49-F238E27FC236}">
                <a16:creationId xmlns:a16="http://schemas.microsoft.com/office/drawing/2014/main" id="{9525DB96-11F0-43ED-8D55-0081C3B775B2}"/>
              </a:ext>
            </a:extLst>
          </p:cNvPr>
          <p:cNvPicPr>
            <a:picLocks noChangeAspect="1"/>
          </p:cNvPicPr>
          <p:nvPr/>
        </p:nvPicPr>
        <p:blipFill>
          <a:blip r:embed="rId2"/>
          <a:stretch>
            <a:fillRect/>
          </a:stretch>
        </p:blipFill>
        <p:spPr>
          <a:xfrm>
            <a:off x="7793372" y="2101184"/>
            <a:ext cx="2026487" cy="949325"/>
          </a:xfrm>
          <a:prstGeom prst="rect">
            <a:avLst/>
          </a:prstGeom>
        </p:spPr>
      </p:pic>
      <p:pic>
        <p:nvPicPr>
          <p:cNvPr id="7" name="Picture 6">
            <a:extLst>
              <a:ext uri="{FF2B5EF4-FFF2-40B4-BE49-F238E27FC236}">
                <a16:creationId xmlns:a16="http://schemas.microsoft.com/office/drawing/2014/main" id="{C9784000-8BF9-4D30-9814-D8FB7D3A22C0}"/>
              </a:ext>
            </a:extLst>
          </p:cNvPr>
          <p:cNvPicPr>
            <a:picLocks noChangeAspect="1"/>
          </p:cNvPicPr>
          <p:nvPr/>
        </p:nvPicPr>
        <p:blipFill>
          <a:blip r:embed="rId3"/>
          <a:stretch>
            <a:fillRect/>
          </a:stretch>
        </p:blipFill>
        <p:spPr>
          <a:xfrm>
            <a:off x="4558020" y="1744393"/>
            <a:ext cx="2080818" cy="1371601"/>
          </a:xfrm>
          <a:prstGeom prst="rect">
            <a:avLst/>
          </a:prstGeom>
        </p:spPr>
      </p:pic>
      <p:sp>
        <p:nvSpPr>
          <p:cNvPr id="2" name="TextBox 1">
            <a:extLst>
              <a:ext uri="{FF2B5EF4-FFF2-40B4-BE49-F238E27FC236}">
                <a16:creationId xmlns:a16="http://schemas.microsoft.com/office/drawing/2014/main" id="{3B29B9B1-F7C0-417B-A6D0-B626C6FE3E21}"/>
              </a:ext>
            </a:extLst>
          </p:cNvPr>
          <p:cNvSpPr txBox="1"/>
          <p:nvPr/>
        </p:nvSpPr>
        <p:spPr>
          <a:xfrm>
            <a:off x="8120543" y="6160729"/>
            <a:ext cx="2236510" cy="369332"/>
          </a:xfrm>
          <a:prstGeom prst="rect">
            <a:avLst/>
          </a:prstGeom>
          <a:noFill/>
        </p:spPr>
        <p:txBody>
          <a:bodyPr wrap="none" rtlCol="0">
            <a:spAutoFit/>
          </a:bodyPr>
          <a:lstStyle/>
          <a:p>
            <a:r>
              <a:rPr lang="en-US" dirty="0" err="1"/>
              <a:t>Trescot</a:t>
            </a:r>
            <a:r>
              <a:rPr lang="en-US" dirty="0"/>
              <a:t> et al, 2008</a:t>
            </a:r>
          </a:p>
        </p:txBody>
      </p:sp>
    </p:spTree>
    <p:extLst>
      <p:ext uri="{BB962C8B-B14F-4D97-AF65-F5344CB8AC3E}">
        <p14:creationId xmlns:p14="http://schemas.microsoft.com/office/powerpoint/2010/main" val="420419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CDAC9-1A1D-44FC-A2CE-4518C7C91ED5}"/>
              </a:ext>
            </a:extLst>
          </p:cNvPr>
          <p:cNvSpPr>
            <a:spLocks noGrp="1"/>
          </p:cNvSpPr>
          <p:nvPr>
            <p:ph type="title"/>
          </p:nvPr>
        </p:nvSpPr>
        <p:spPr>
          <a:xfrm>
            <a:off x="1066800" y="449647"/>
            <a:ext cx="10058400" cy="1371600"/>
          </a:xfrm>
        </p:spPr>
        <p:txBody>
          <a:bodyPr/>
          <a:lstStyle/>
          <a:p>
            <a:r>
              <a:rPr lang="en-US" sz="4400" dirty="0"/>
              <a:t>Buprenorphine for Pain </a:t>
            </a:r>
          </a:p>
        </p:txBody>
      </p:sp>
      <p:pic>
        <p:nvPicPr>
          <p:cNvPr id="5" name="Picture 4">
            <a:extLst>
              <a:ext uri="{FF2B5EF4-FFF2-40B4-BE49-F238E27FC236}">
                <a16:creationId xmlns:a16="http://schemas.microsoft.com/office/drawing/2014/main" id="{0C785E85-14EF-48B9-A1B9-37AA38BBF746}"/>
              </a:ext>
            </a:extLst>
          </p:cNvPr>
          <p:cNvPicPr>
            <a:picLocks noChangeAspect="1"/>
          </p:cNvPicPr>
          <p:nvPr/>
        </p:nvPicPr>
        <p:blipFill>
          <a:blip r:embed="rId2"/>
          <a:stretch>
            <a:fillRect/>
          </a:stretch>
        </p:blipFill>
        <p:spPr>
          <a:xfrm>
            <a:off x="408134" y="1821247"/>
            <a:ext cx="6770967" cy="3699602"/>
          </a:xfrm>
          <a:prstGeom prst="rect">
            <a:avLst/>
          </a:prstGeom>
        </p:spPr>
      </p:pic>
      <p:pic>
        <p:nvPicPr>
          <p:cNvPr id="7" name="Picture 6">
            <a:extLst>
              <a:ext uri="{FF2B5EF4-FFF2-40B4-BE49-F238E27FC236}">
                <a16:creationId xmlns:a16="http://schemas.microsoft.com/office/drawing/2014/main" id="{8ED14AFF-B1E0-4BF6-87D5-C769DE8CD2DC}"/>
              </a:ext>
            </a:extLst>
          </p:cNvPr>
          <p:cNvPicPr>
            <a:picLocks noChangeAspect="1"/>
          </p:cNvPicPr>
          <p:nvPr/>
        </p:nvPicPr>
        <p:blipFill>
          <a:blip r:embed="rId3"/>
          <a:stretch>
            <a:fillRect/>
          </a:stretch>
        </p:blipFill>
        <p:spPr>
          <a:xfrm>
            <a:off x="7717544" y="1316546"/>
            <a:ext cx="3643343" cy="2167078"/>
          </a:xfrm>
          <a:prstGeom prst="rect">
            <a:avLst/>
          </a:prstGeom>
        </p:spPr>
      </p:pic>
      <p:pic>
        <p:nvPicPr>
          <p:cNvPr id="9" name="Picture 8">
            <a:extLst>
              <a:ext uri="{FF2B5EF4-FFF2-40B4-BE49-F238E27FC236}">
                <a16:creationId xmlns:a16="http://schemas.microsoft.com/office/drawing/2014/main" id="{7C981B54-1D00-4D2A-A4FD-9CAED2DF8516}"/>
              </a:ext>
            </a:extLst>
          </p:cNvPr>
          <p:cNvPicPr>
            <a:picLocks noChangeAspect="1"/>
          </p:cNvPicPr>
          <p:nvPr/>
        </p:nvPicPr>
        <p:blipFill>
          <a:blip r:embed="rId4"/>
          <a:stretch>
            <a:fillRect/>
          </a:stretch>
        </p:blipFill>
        <p:spPr>
          <a:xfrm>
            <a:off x="7306483" y="3534276"/>
            <a:ext cx="3643343" cy="2819407"/>
          </a:xfrm>
          <a:prstGeom prst="rect">
            <a:avLst/>
          </a:prstGeom>
        </p:spPr>
      </p:pic>
      <p:sp>
        <p:nvSpPr>
          <p:cNvPr id="2" name="TextBox 1">
            <a:extLst>
              <a:ext uri="{FF2B5EF4-FFF2-40B4-BE49-F238E27FC236}">
                <a16:creationId xmlns:a16="http://schemas.microsoft.com/office/drawing/2014/main" id="{B5EDF79C-2484-42D3-9E3E-6B252759ECA5}"/>
              </a:ext>
            </a:extLst>
          </p:cNvPr>
          <p:cNvSpPr txBox="1"/>
          <p:nvPr/>
        </p:nvSpPr>
        <p:spPr>
          <a:xfrm>
            <a:off x="1066800" y="6098796"/>
            <a:ext cx="4323620" cy="369332"/>
          </a:xfrm>
          <a:prstGeom prst="rect">
            <a:avLst/>
          </a:prstGeom>
          <a:noFill/>
        </p:spPr>
        <p:txBody>
          <a:bodyPr wrap="none" rtlCol="0">
            <a:spAutoFit/>
          </a:bodyPr>
          <a:lstStyle/>
          <a:p>
            <a:r>
              <a:rPr lang="en-US" dirty="0"/>
              <a:t>Buprenorphine for Chronic Pain 2021.</a:t>
            </a:r>
          </a:p>
        </p:txBody>
      </p:sp>
    </p:spTree>
    <p:extLst>
      <p:ext uri="{BB962C8B-B14F-4D97-AF65-F5344CB8AC3E}">
        <p14:creationId xmlns:p14="http://schemas.microsoft.com/office/powerpoint/2010/main" val="282869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3E3F76-35EF-4E75-B838-6BDAAB0D1FD9}"/>
              </a:ext>
            </a:extLst>
          </p:cNvPr>
          <p:cNvSpPr>
            <a:spLocks noGrp="1"/>
          </p:cNvSpPr>
          <p:nvPr>
            <p:ph idx="1"/>
          </p:nvPr>
        </p:nvSpPr>
        <p:spPr>
          <a:xfrm>
            <a:off x="1066800" y="1744564"/>
            <a:ext cx="8229600" cy="4392070"/>
          </a:xfrm>
        </p:spPr>
        <p:txBody>
          <a:bodyPr>
            <a:normAutofit fontScale="85000" lnSpcReduction="10000"/>
          </a:bodyPr>
          <a:lstStyle/>
          <a:p>
            <a:r>
              <a:rPr lang="en-US" sz="2400" dirty="0"/>
              <a:t>Mood Alterations – can be euphoric or dysphoric as well as anxiolytic</a:t>
            </a:r>
          </a:p>
          <a:p>
            <a:r>
              <a:rPr lang="en-US" sz="2400" dirty="0"/>
              <a:t>Sedation – Tends to improve with continuous use</a:t>
            </a:r>
          </a:p>
          <a:p>
            <a:r>
              <a:rPr lang="en-US" sz="2400" dirty="0"/>
              <a:t>Nausea/Vomiting – More prominent in morphine type opioids</a:t>
            </a:r>
          </a:p>
          <a:p>
            <a:r>
              <a:rPr lang="en-US" sz="2400" dirty="0"/>
              <a:t>Respiratory Depression – Mu opioid receptor primarily</a:t>
            </a:r>
          </a:p>
          <a:p>
            <a:r>
              <a:rPr lang="en-US" sz="2400" dirty="0"/>
              <a:t>Miosis – Reversed by naloxone</a:t>
            </a:r>
          </a:p>
          <a:p>
            <a:r>
              <a:rPr lang="en-US" sz="2400" dirty="0"/>
              <a:t>Antitussive Effect – Utilized in cough syrups as a positive </a:t>
            </a:r>
          </a:p>
          <a:p>
            <a:r>
              <a:rPr lang="en-US" sz="2400" dirty="0"/>
              <a:t>Hypothalamic Effects – Androgen deficiency </a:t>
            </a:r>
          </a:p>
          <a:p>
            <a:r>
              <a:rPr lang="en-US" sz="2400" dirty="0"/>
              <a:t>Constipation – Avoid bulk forming laxatives you want a “musher and a pusher”</a:t>
            </a:r>
          </a:p>
          <a:p>
            <a:endParaRPr lang="en-US" sz="2400" dirty="0"/>
          </a:p>
          <a:p>
            <a:endParaRPr lang="en-US" sz="2400" dirty="0"/>
          </a:p>
        </p:txBody>
      </p:sp>
      <p:sp>
        <p:nvSpPr>
          <p:cNvPr id="3" name="Title 2">
            <a:extLst>
              <a:ext uri="{FF2B5EF4-FFF2-40B4-BE49-F238E27FC236}">
                <a16:creationId xmlns:a16="http://schemas.microsoft.com/office/drawing/2014/main" id="{9A608383-3AA2-4F93-9B16-7ECA9A786B6B}"/>
              </a:ext>
            </a:extLst>
          </p:cNvPr>
          <p:cNvSpPr>
            <a:spLocks noGrp="1"/>
          </p:cNvSpPr>
          <p:nvPr>
            <p:ph type="title"/>
          </p:nvPr>
        </p:nvSpPr>
        <p:spPr>
          <a:xfrm>
            <a:off x="913774" y="148387"/>
            <a:ext cx="10364451" cy="1596177"/>
          </a:xfrm>
        </p:spPr>
        <p:txBody>
          <a:bodyPr/>
          <a:lstStyle/>
          <a:p>
            <a:r>
              <a:rPr lang="en-US" sz="4800" dirty="0"/>
              <a:t>Common Adverse Effects</a:t>
            </a:r>
          </a:p>
        </p:txBody>
      </p:sp>
      <p:sp>
        <p:nvSpPr>
          <p:cNvPr id="4" name="TextBox 3">
            <a:extLst>
              <a:ext uri="{FF2B5EF4-FFF2-40B4-BE49-F238E27FC236}">
                <a16:creationId xmlns:a16="http://schemas.microsoft.com/office/drawing/2014/main" id="{55813FA3-7168-4AC9-8F95-C348B2B9CE81}"/>
              </a:ext>
            </a:extLst>
          </p:cNvPr>
          <p:cNvSpPr txBox="1"/>
          <p:nvPr/>
        </p:nvSpPr>
        <p:spPr>
          <a:xfrm>
            <a:off x="6096000" y="6030740"/>
            <a:ext cx="4344432" cy="369332"/>
          </a:xfrm>
          <a:prstGeom prst="rect">
            <a:avLst/>
          </a:prstGeom>
          <a:noFill/>
        </p:spPr>
        <p:txBody>
          <a:bodyPr wrap="square" rtlCol="0">
            <a:spAutoFit/>
          </a:bodyPr>
          <a:lstStyle/>
          <a:p>
            <a:r>
              <a:rPr lang="en-US" dirty="0" err="1"/>
              <a:t>Bonica’s</a:t>
            </a:r>
            <a:r>
              <a:rPr lang="en-US" dirty="0"/>
              <a:t> Management of Pain, 5</a:t>
            </a:r>
            <a:r>
              <a:rPr lang="en-US" baseline="30000" dirty="0"/>
              <a:t>th</a:t>
            </a:r>
            <a:r>
              <a:rPr lang="en-US" dirty="0"/>
              <a:t> Ed </a:t>
            </a:r>
          </a:p>
        </p:txBody>
      </p:sp>
    </p:spTree>
    <p:extLst>
      <p:ext uri="{BB962C8B-B14F-4D97-AF65-F5344CB8AC3E}">
        <p14:creationId xmlns:p14="http://schemas.microsoft.com/office/powerpoint/2010/main" val="422244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633" y="290995"/>
            <a:ext cx="7620000" cy="1143000"/>
          </a:xfrm>
        </p:spPr>
        <p:txBody>
          <a:bodyPr/>
          <a:lstStyle/>
          <a:p>
            <a:r>
              <a:rPr lang="en-US" sz="4400" dirty="0"/>
              <a:t>Other Risks</a:t>
            </a:r>
          </a:p>
        </p:txBody>
      </p:sp>
      <p:sp>
        <p:nvSpPr>
          <p:cNvPr id="3" name="Content Placeholder 2"/>
          <p:cNvSpPr>
            <a:spLocks noGrp="1"/>
          </p:cNvSpPr>
          <p:nvPr>
            <p:ph idx="1"/>
          </p:nvPr>
        </p:nvSpPr>
        <p:spPr>
          <a:xfrm>
            <a:off x="1182633" y="1632292"/>
            <a:ext cx="9826734" cy="4543425"/>
          </a:xfrm>
        </p:spPr>
        <p:txBody>
          <a:bodyPr>
            <a:normAutofit/>
          </a:bodyPr>
          <a:lstStyle/>
          <a:p>
            <a:r>
              <a:rPr lang="en-US" sz="2000" dirty="0"/>
              <a:t>Lack of quality studies analyzing opioid vs. placebo, no opioid, or non-opioid pain reducing therapy &gt; 1 yr</a:t>
            </a:r>
          </a:p>
          <a:p>
            <a:r>
              <a:rPr lang="en-US" sz="2000" dirty="0"/>
              <a:t>Long-Term (&gt;90 day) use of Opioids Increases Risk of:</a:t>
            </a:r>
          </a:p>
          <a:p>
            <a:pPr lvl="1"/>
            <a:r>
              <a:rPr lang="en-US" sz="1800" b="1" u="sng" dirty="0"/>
              <a:t>Abuse/addiction</a:t>
            </a:r>
            <a:r>
              <a:rPr lang="en-US" sz="1800" dirty="0"/>
              <a:t>: OR 14.9 (95%CI 10.4-21.5) for low dose (&lt;36 mg morphine equivalents daily dose [MEDD])</a:t>
            </a:r>
          </a:p>
          <a:p>
            <a:pPr lvl="1"/>
            <a:r>
              <a:rPr lang="en-US" sz="1800" b="1" u="sng" dirty="0"/>
              <a:t>Fractures</a:t>
            </a:r>
            <a:r>
              <a:rPr lang="en-US" sz="1800" dirty="0"/>
              <a:t>: Higher risk with initiation that dissipates with continued prescriptions </a:t>
            </a:r>
          </a:p>
          <a:p>
            <a:pPr lvl="1"/>
            <a:r>
              <a:rPr lang="en-US" sz="1800" b="1" u="sng" dirty="0"/>
              <a:t>Myocardial Infarction</a:t>
            </a:r>
            <a:r>
              <a:rPr lang="en-US" sz="1800" dirty="0"/>
              <a:t>:  15-30 mg MEDD Incidence rate 1.21 (CI: 1.02 to 1.45)</a:t>
            </a:r>
          </a:p>
          <a:p>
            <a:pPr lvl="1"/>
            <a:r>
              <a:rPr lang="en-US" sz="1800" b="1" u="sng" dirty="0"/>
              <a:t>Endocrinology</a:t>
            </a:r>
            <a:r>
              <a:rPr lang="en-US" sz="1800" dirty="0"/>
              <a:t>:  Odds ratio 1.45 (CI, 1.12 to 1.87) for testosterone replacement or erectile dysfunction with long-term opioids</a:t>
            </a:r>
          </a:p>
          <a:p>
            <a:pPr lvl="1"/>
            <a:r>
              <a:rPr lang="en-US" sz="1800" b="1" u="sng" dirty="0"/>
              <a:t>Motor Vehicle Accidents</a:t>
            </a:r>
            <a:r>
              <a:rPr lang="en-US" sz="1800" dirty="0"/>
              <a:t>: Significant increased risk with MEDD &gt; 20 mg</a:t>
            </a:r>
          </a:p>
        </p:txBody>
      </p:sp>
      <p:sp>
        <p:nvSpPr>
          <p:cNvPr id="4" name="TextBox 3"/>
          <p:cNvSpPr txBox="1"/>
          <p:nvPr/>
        </p:nvSpPr>
        <p:spPr>
          <a:xfrm>
            <a:off x="9002086" y="5898881"/>
            <a:ext cx="2007281" cy="369332"/>
          </a:xfrm>
          <a:prstGeom prst="rect">
            <a:avLst/>
          </a:prstGeom>
          <a:noFill/>
        </p:spPr>
        <p:txBody>
          <a:bodyPr wrap="none" rtlCol="0">
            <a:spAutoFit/>
          </a:bodyPr>
          <a:lstStyle/>
          <a:p>
            <a:r>
              <a:rPr lang="en-US" dirty="0"/>
              <a:t>Chou et al, 2015</a:t>
            </a:r>
          </a:p>
        </p:txBody>
      </p:sp>
    </p:spTree>
    <p:extLst>
      <p:ext uri="{BB962C8B-B14F-4D97-AF65-F5344CB8AC3E}">
        <p14:creationId xmlns:p14="http://schemas.microsoft.com/office/powerpoint/2010/main" val="3822596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BE1B-50AF-4E90-987A-02F7E6EB25E7}"/>
              </a:ext>
            </a:extLst>
          </p:cNvPr>
          <p:cNvSpPr>
            <a:spLocks noGrp="1"/>
          </p:cNvSpPr>
          <p:nvPr>
            <p:ph type="title"/>
          </p:nvPr>
        </p:nvSpPr>
        <p:spPr>
          <a:xfrm>
            <a:off x="913774" y="16763"/>
            <a:ext cx="10364451" cy="1050037"/>
          </a:xfrm>
        </p:spPr>
        <p:txBody>
          <a:bodyPr/>
          <a:lstStyle/>
          <a:p>
            <a:r>
              <a:rPr lang="en-US" dirty="0"/>
              <a:t>Risks Vs. Benefits</a:t>
            </a:r>
          </a:p>
        </p:txBody>
      </p:sp>
      <p:sp>
        <p:nvSpPr>
          <p:cNvPr id="3" name="Content Placeholder 2">
            <a:extLst>
              <a:ext uri="{FF2B5EF4-FFF2-40B4-BE49-F238E27FC236}">
                <a16:creationId xmlns:a16="http://schemas.microsoft.com/office/drawing/2014/main" id="{7FB25C5B-65CE-488E-8F76-3316E7E6836C}"/>
              </a:ext>
            </a:extLst>
          </p:cNvPr>
          <p:cNvSpPr>
            <a:spLocks noGrp="1"/>
          </p:cNvSpPr>
          <p:nvPr>
            <p:ph idx="1"/>
          </p:nvPr>
        </p:nvSpPr>
        <p:spPr>
          <a:xfrm>
            <a:off x="913775" y="1066801"/>
            <a:ext cx="10364452" cy="4724400"/>
          </a:xfrm>
        </p:spPr>
        <p:txBody>
          <a:bodyPr>
            <a:normAutofit/>
          </a:bodyPr>
          <a:lstStyle/>
          <a:p>
            <a:pPr marL="0" indent="0">
              <a:buNone/>
            </a:pPr>
            <a:r>
              <a:rPr lang="en-US" sz="2800" dirty="0"/>
              <a:t>given the limited likelihood of significant long-term benefit from initiation of opioid therapy, are the benefits considered to be greater than the risks to your patient?</a:t>
            </a:r>
          </a:p>
        </p:txBody>
      </p:sp>
      <p:pic>
        <p:nvPicPr>
          <p:cNvPr id="5" name="Picture 4">
            <a:extLst>
              <a:ext uri="{FF2B5EF4-FFF2-40B4-BE49-F238E27FC236}">
                <a16:creationId xmlns:a16="http://schemas.microsoft.com/office/drawing/2014/main" id="{F5ABAE71-3A5C-4A55-B7D5-BCE0D86CB33F}"/>
              </a:ext>
            </a:extLst>
          </p:cNvPr>
          <p:cNvPicPr>
            <a:picLocks noChangeAspect="1"/>
          </p:cNvPicPr>
          <p:nvPr/>
        </p:nvPicPr>
        <p:blipFill>
          <a:blip r:embed="rId2"/>
          <a:stretch>
            <a:fillRect/>
          </a:stretch>
        </p:blipFill>
        <p:spPr>
          <a:xfrm>
            <a:off x="2955917" y="2581174"/>
            <a:ext cx="6280163" cy="3210025"/>
          </a:xfrm>
          <a:prstGeom prst="rect">
            <a:avLst/>
          </a:prstGeom>
        </p:spPr>
      </p:pic>
      <p:sp>
        <p:nvSpPr>
          <p:cNvPr id="7" name="TextBox 6">
            <a:extLst>
              <a:ext uri="{FF2B5EF4-FFF2-40B4-BE49-F238E27FC236}">
                <a16:creationId xmlns:a16="http://schemas.microsoft.com/office/drawing/2014/main" id="{1331B42E-46EA-477A-8278-829BD8C62E60}"/>
              </a:ext>
            </a:extLst>
          </p:cNvPr>
          <p:cNvSpPr txBox="1"/>
          <p:nvPr/>
        </p:nvSpPr>
        <p:spPr>
          <a:xfrm>
            <a:off x="6689559" y="5791199"/>
            <a:ext cx="4807728" cy="923330"/>
          </a:xfrm>
          <a:prstGeom prst="rect">
            <a:avLst/>
          </a:prstGeom>
          <a:noFill/>
        </p:spPr>
        <p:txBody>
          <a:bodyPr wrap="square">
            <a:spAutoFit/>
          </a:bodyPr>
          <a:lstStyle/>
          <a:p>
            <a:r>
              <a:rPr lang="en-US" dirty="0"/>
              <a:t>Graph adapted from Shah et al, 2017 by VA Academic Detailing</a:t>
            </a:r>
          </a:p>
          <a:p>
            <a:endParaRPr lang="en-US" dirty="0"/>
          </a:p>
        </p:txBody>
      </p:sp>
    </p:spTree>
    <p:extLst>
      <p:ext uri="{BB962C8B-B14F-4D97-AF65-F5344CB8AC3E}">
        <p14:creationId xmlns:p14="http://schemas.microsoft.com/office/powerpoint/2010/main" val="866546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B259-DB92-464B-990C-EC624BED34C2}"/>
              </a:ext>
            </a:extLst>
          </p:cNvPr>
          <p:cNvSpPr>
            <a:spLocks noGrp="1"/>
          </p:cNvSpPr>
          <p:nvPr>
            <p:ph type="title"/>
          </p:nvPr>
        </p:nvSpPr>
        <p:spPr>
          <a:xfrm>
            <a:off x="913775" y="28874"/>
            <a:ext cx="10364451" cy="982660"/>
          </a:xfrm>
        </p:spPr>
        <p:txBody>
          <a:bodyPr>
            <a:normAutofit fontScale="90000"/>
          </a:bodyPr>
          <a:lstStyle/>
          <a:p>
            <a:r>
              <a:rPr lang="en-US" dirty="0"/>
              <a:t>Setting appropriate expectations/functional goals</a:t>
            </a:r>
          </a:p>
        </p:txBody>
      </p:sp>
      <p:sp>
        <p:nvSpPr>
          <p:cNvPr id="3" name="Content Placeholder 2">
            <a:extLst>
              <a:ext uri="{FF2B5EF4-FFF2-40B4-BE49-F238E27FC236}">
                <a16:creationId xmlns:a16="http://schemas.microsoft.com/office/drawing/2014/main" id="{9807AAED-5A15-4569-B903-8EAD4D6DF950}"/>
              </a:ext>
            </a:extLst>
          </p:cNvPr>
          <p:cNvSpPr>
            <a:spLocks noGrp="1"/>
          </p:cNvSpPr>
          <p:nvPr>
            <p:ph idx="1"/>
          </p:nvPr>
        </p:nvSpPr>
        <p:spPr>
          <a:xfrm>
            <a:off x="913775" y="1112704"/>
            <a:ext cx="10364452" cy="4678496"/>
          </a:xfrm>
        </p:spPr>
        <p:txBody>
          <a:bodyPr>
            <a:normAutofit fontScale="92500" lnSpcReduction="10000"/>
          </a:bodyPr>
          <a:lstStyle/>
          <a:p>
            <a:r>
              <a:rPr lang="en-US" sz="2400" dirty="0"/>
              <a:t>Average pain reduction 0-10 NRS is decreases from a mean of ~1 in the first 3 months of treatment to a mean of 0.5 in months 3-6 </a:t>
            </a:r>
          </a:p>
          <a:p>
            <a:r>
              <a:rPr lang="en-US" sz="2400" dirty="0"/>
              <a:t>Set small goals using 90% rule – Patient is 90% sure they can complete the goal within the next 2 weeks</a:t>
            </a:r>
          </a:p>
          <a:p>
            <a:r>
              <a:rPr lang="en-US" sz="2400" dirty="0"/>
              <a:t>Areas of focus</a:t>
            </a:r>
          </a:p>
          <a:p>
            <a:pPr lvl="1"/>
            <a:r>
              <a:rPr lang="en-US" sz="2000" dirty="0"/>
              <a:t>Exercise</a:t>
            </a:r>
          </a:p>
          <a:p>
            <a:pPr lvl="1"/>
            <a:r>
              <a:rPr lang="en-US" sz="2000" dirty="0"/>
              <a:t>Relaxation/meditation</a:t>
            </a:r>
          </a:p>
          <a:p>
            <a:pPr lvl="1"/>
            <a:r>
              <a:rPr lang="en-US" sz="2000" dirty="0"/>
              <a:t>Social support</a:t>
            </a:r>
          </a:p>
          <a:p>
            <a:pPr lvl="1"/>
            <a:r>
              <a:rPr lang="en-US" sz="2000" dirty="0"/>
              <a:t>Meaningful life activities (church, family, volunteer, work)</a:t>
            </a:r>
          </a:p>
          <a:p>
            <a:pPr lvl="1"/>
            <a:r>
              <a:rPr lang="en-US" sz="2000" dirty="0"/>
              <a:t>Pleasurable activities (hobbies and diversions)</a:t>
            </a:r>
          </a:p>
          <a:p>
            <a:pPr lvl="1"/>
            <a:r>
              <a:rPr lang="en-US" sz="2000" dirty="0"/>
              <a:t>Attitude/mood/thinking</a:t>
            </a:r>
          </a:p>
        </p:txBody>
      </p:sp>
      <p:sp>
        <p:nvSpPr>
          <p:cNvPr id="5" name="TextBox 4">
            <a:extLst>
              <a:ext uri="{FF2B5EF4-FFF2-40B4-BE49-F238E27FC236}">
                <a16:creationId xmlns:a16="http://schemas.microsoft.com/office/drawing/2014/main" id="{D6D1EEC1-FFF0-4687-92C3-C3115BF7CDFD}"/>
              </a:ext>
            </a:extLst>
          </p:cNvPr>
          <p:cNvSpPr txBox="1"/>
          <p:nvPr/>
        </p:nvSpPr>
        <p:spPr>
          <a:xfrm>
            <a:off x="671361" y="5901009"/>
            <a:ext cx="11158087" cy="646331"/>
          </a:xfrm>
          <a:prstGeom prst="rect">
            <a:avLst/>
          </a:prstGeom>
          <a:noFill/>
        </p:spPr>
        <p:txBody>
          <a:bodyPr wrap="square">
            <a:spAutoFit/>
          </a:bodyPr>
          <a:lstStyle/>
          <a:p>
            <a:r>
              <a:rPr lang="en-US" dirty="0"/>
              <a:t>VA Office of Patient Centered Care and Cultural Transformation: Goal Setting in Pain Rehabilitation</a:t>
            </a:r>
          </a:p>
          <a:p>
            <a:r>
              <a:rPr lang="en-US" dirty="0"/>
              <a:t>Chou et al, 2020</a:t>
            </a:r>
          </a:p>
        </p:txBody>
      </p:sp>
    </p:spTree>
    <p:extLst>
      <p:ext uri="{BB962C8B-B14F-4D97-AF65-F5344CB8AC3E}">
        <p14:creationId xmlns:p14="http://schemas.microsoft.com/office/powerpoint/2010/main" val="313591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9FCC2-2E3B-420D-872F-444C826B5F08}"/>
              </a:ext>
            </a:extLst>
          </p:cNvPr>
          <p:cNvSpPr>
            <a:spLocks noGrp="1"/>
          </p:cNvSpPr>
          <p:nvPr>
            <p:ph type="title"/>
          </p:nvPr>
        </p:nvSpPr>
        <p:spPr>
          <a:xfrm>
            <a:off x="913776" y="64889"/>
            <a:ext cx="10364451" cy="1001911"/>
          </a:xfrm>
        </p:spPr>
        <p:txBody>
          <a:bodyPr/>
          <a:lstStyle/>
          <a:p>
            <a:r>
              <a:rPr lang="en-US" dirty="0"/>
              <a:t>Complementary health for Pain</a:t>
            </a:r>
          </a:p>
        </p:txBody>
      </p:sp>
      <p:sp>
        <p:nvSpPr>
          <p:cNvPr id="3" name="Content Placeholder 2">
            <a:extLst>
              <a:ext uri="{FF2B5EF4-FFF2-40B4-BE49-F238E27FC236}">
                <a16:creationId xmlns:a16="http://schemas.microsoft.com/office/drawing/2014/main" id="{A15F7557-C3A6-47D2-8EC5-64FD1B50DC8E}"/>
              </a:ext>
            </a:extLst>
          </p:cNvPr>
          <p:cNvSpPr>
            <a:spLocks noGrp="1"/>
          </p:cNvSpPr>
          <p:nvPr>
            <p:ph idx="1"/>
          </p:nvPr>
        </p:nvSpPr>
        <p:spPr>
          <a:xfrm>
            <a:off x="913775" y="1183907"/>
            <a:ext cx="10364452" cy="4957011"/>
          </a:xfrm>
        </p:spPr>
        <p:txBody>
          <a:bodyPr>
            <a:normAutofit lnSpcReduction="10000"/>
          </a:bodyPr>
          <a:lstStyle/>
          <a:p>
            <a:r>
              <a:rPr lang="en-US" sz="2800" dirty="0"/>
              <a:t>Veterans Affairs recognizes the following as suitable for inclusion into the </a:t>
            </a:r>
            <a:r>
              <a:rPr lang="en-US" sz="2800" dirty="0" err="1"/>
              <a:t>va’s</a:t>
            </a:r>
            <a:r>
              <a:rPr lang="en-US" sz="2800" dirty="0"/>
              <a:t> medical benefits package</a:t>
            </a:r>
          </a:p>
          <a:p>
            <a:pPr lvl="1"/>
            <a:r>
              <a:rPr lang="en-US" sz="2400" dirty="0"/>
              <a:t>Acupuncture</a:t>
            </a:r>
          </a:p>
          <a:p>
            <a:pPr lvl="1"/>
            <a:r>
              <a:rPr lang="en-US" sz="2400" dirty="0"/>
              <a:t>Biofeedback</a:t>
            </a:r>
          </a:p>
          <a:p>
            <a:pPr lvl="1"/>
            <a:r>
              <a:rPr lang="en-US" sz="2400" dirty="0"/>
              <a:t>Clinical Hypnosis</a:t>
            </a:r>
          </a:p>
          <a:p>
            <a:pPr lvl="1"/>
            <a:r>
              <a:rPr lang="en-US" sz="2400" dirty="0"/>
              <a:t>Guided Imagery</a:t>
            </a:r>
          </a:p>
          <a:p>
            <a:pPr lvl="1"/>
            <a:r>
              <a:rPr lang="en-US" sz="2400" dirty="0"/>
              <a:t>Massage Therapy</a:t>
            </a:r>
          </a:p>
          <a:p>
            <a:pPr lvl="1"/>
            <a:r>
              <a:rPr lang="en-US" sz="2400" dirty="0"/>
              <a:t>Meditation</a:t>
            </a:r>
          </a:p>
          <a:p>
            <a:pPr lvl="1"/>
            <a:r>
              <a:rPr lang="en-US" sz="2400" dirty="0"/>
              <a:t>Tai Chi/Qigong</a:t>
            </a:r>
          </a:p>
          <a:p>
            <a:pPr lvl="1"/>
            <a:r>
              <a:rPr lang="en-US" sz="2400" dirty="0"/>
              <a:t>Yoga </a:t>
            </a:r>
          </a:p>
          <a:p>
            <a:endParaRPr lang="en-US" sz="2800" dirty="0"/>
          </a:p>
        </p:txBody>
      </p:sp>
      <p:sp>
        <p:nvSpPr>
          <p:cNvPr id="4" name="TextBox 3">
            <a:extLst>
              <a:ext uri="{FF2B5EF4-FFF2-40B4-BE49-F238E27FC236}">
                <a16:creationId xmlns:a16="http://schemas.microsoft.com/office/drawing/2014/main" id="{1C211CC7-0CE3-472A-B088-729A37BBD6C9}"/>
              </a:ext>
            </a:extLst>
          </p:cNvPr>
          <p:cNvSpPr txBox="1"/>
          <p:nvPr/>
        </p:nvSpPr>
        <p:spPr>
          <a:xfrm>
            <a:off x="8393230" y="6140918"/>
            <a:ext cx="2034724" cy="369332"/>
          </a:xfrm>
          <a:prstGeom prst="rect">
            <a:avLst/>
          </a:prstGeom>
          <a:noFill/>
        </p:spPr>
        <p:txBody>
          <a:bodyPr wrap="none" rtlCol="0">
            <a:spAutoFit/>
          </a:bodyPr>
          <a:lstStyle/>
          <a:p>
            <a:r>
              <a:rPr lang="en-US" dirty="0"/>
              <a:t>VHA Directive 1137</a:t>
            </a:r>
          </a:p>
        </p:txBody>
      </p:sp>
      <p:pic>
        <p:nvPicPr>
          <p:cNvPr id="6" name="Picture 5">
            <a:extLst>
              <a:ext uri="{FF2B5EF4-FFF2-40B4-BE49-F238E27FC236}">
                <a16:creationId xmlns:a16="http://schemas.microsoft.com/office/drawing/2014/main" id="{AC3F6A4C-D760-49E6-82AF-A7EBDA233A75}"/>
              </a:ext>
            </a:extLst>
          </p:cNvPr>
          <p:cNvPicPr>
            <a:picLocks noChangeAspect="1"/>
          </p:cNvPicPr>
          <p:nvPr/>
        </p:nvPicPr>
        <p:blipFill>
          <a:blip r:embed="rId3"/>
          <a:stretch>
            <a:fillRect/>
          </a:stretch>
        </p:blipFill>
        <p:spPr>
          <a:xfrm>
            <a:off x="6497490" y="2692970"/>
            <a:ext cx="3791479" cy="2838846"/>
          </a:xfrm>
          <a:prstGeom prst="rect">
            <a:avLst/>
          </a:prstGeom>
        </p:spPr>
      </p:pic>
    </p:spTree>
    <p:extLst>
      <p:ext uri="{BB962C8B-B14F-4D97-AF65-F5344CB8AC3E}">
        <p14:creationId xmlns:p14="http://schemas.microsoft.com/office/powerpoint/2010/main" val="228782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0CA3-A0F3-45E3-B86E-2B5D59C5420F}"/>
              </a:ext>
            </a:extLst>
          </p:cNvPr>
          <p:cNvSpPr>
            <a:spLocks noGrp="1"/>
          </p:cNvSpPr>
          <p:nvPr>
            <p:ph type="title"/>
          </p:nvPr>
        </p:nvSpPr>
        <p:spPr>
          <a:xfrm>
            <a:off x="913774" y="221380"/>
            <a:ext cx="10364451" cy="1069288"/>
          </a:xfrm>
        </p:spPr>
        <p:txBody>
          <a:bodyPr/>
          <a:lstStyle/>
          <a:p>
            <a:r>
              <a:rPr lang="en-US" dirty="0"/>
              <a:t>Designing an off ramp - tapering</a:t>
            </a:r>
          </a:p>
        </p:txBody>
      </p:sp>
      <p:sp>
        <p:nvSpPr>
          <p:cNvPr id="3" name="Content Placeholder 2">
            <a:extLst>
              <a:ext uri="{FF2B5EF4-FFF2-40B4-BE49-F238E27FC236}">
                <a16:creationId xmlns:a16="http://schemas.microsoft.com/office/drawing/2014/main" id="{517A4F49-3FE7-4CBA-B620-66CBE4574A36}"/>
              </a:ext>
            </a:extLst>
          </p:cNvPr>
          <p:cNvSpPr>
            <a:spLocks noGrp="1"/>
          </p:cNvSpPr>
          <p:nvPr>
            <p:ph idx="1"/>
          </p:nvPr>
        </p:nvSpPr>
        <p:spPr>
          <a:xfrm>
            <a:off x="913775" y="1424539"/>
            <a:ext cx="10364452" cy="4629752"/>
          </a:xfrm>
        </p:spPr>
        <p:txBody>
          <a:bodyPr>
            <a:normAutofit/>
          </a:bodyPr>
          <a:lstStyle/>
          <a:p>
            <a:r>
              <a:rPr lang="en-US" sz="2800" dirty="0"/>
              <a:t>This is easier to do at the initiation of opioid therapy!</a:t>
            </a:r>
          </a:p>
          <a:p>
            <a:r>
              <a:rPr lang="en-US" sz="2800" dirty="0"/>
              <a:t>Set clear, measurable goals related to both pain control and physical function</a:t>
            </a:r>
          </a:p>
          <a:p>
            <a:r>
              <a:rPr lang="en-US" sz="2800" dirty="0"/>
              <a:t>If those goals are not met, Risks &gt; Benefits, time for dose reduction</a:t>
            </a:r>
          </a:p>
          <a:p>
            <a:r>
              <a:rPr lang="en-US" sz="2800" dirty="0"/>
              <a:t>As tolerance develops, which it will, you have to reassess if the risks of a dose increase are likely to substantially increase the quality of life </a:t>
            </a:r>
            <a:r>
              <a:rPr lang="en-US" sz="2800" u="sng" dirty="0"/>
              <a:t>and</a:t>
            </a:r>
            <a:r>
              <a:rPr lang="en-US" sz="2800" dirty="0"/>
              <a:t> function of your patient</a:t>
            </a:r>
          </a:p>
        </p:txBody>
      </p:sp>
    </p:spTree>
    <p:extLst>
      <p:ext uri="{BB962C8B-B14F-4D97-AF65-F5344CB8AC3E}">
        <p14:creationId xmlns:p14="http://schemas.microsoft.com/office/powerpoint/2010/main" val="2445066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1252-1CC4-48DA-951D-C32DA8F6D6D5}"/>
              </a:ext>
            </a:extLst>
          </p:cNvPr>
          <p:cNvSpPr>
            <a:spLocks noGrp="1"/>
          </p:cNvSpPr>
          <p:nvPr>
            <p:ph type="title"/>
          </p:nvPr>
        </p:nvSpPr>
        <p:spPr/>
        <p:txBody>
          <a:bodyPr/>
          <a:lstStyle/>
          <a:p>
            <a:r>
              <a:rPr lang="en-US" dirty="0"/>
              <a:t>Disclaimer </a:t>
            </a:r>
          </a:p>
        </p:txBody>
      </p:sp>
      <p:sp>
        <p:nvSpPr>
          <p:cNvPr id="3" name="Content Placeholder 2">
            <a:extLst>
              <a:ext uri="{FF2B5EF4-FFF2-40B4-BE49-F238E27FC236}">
                <a16:creationId xmlns:a16="http://schemas.microsoft.com/office/drawing/2014/main" id="{77E1CEC4-F53D-4AD3-8032-0F14A9A1EBFB}"/>
              </a:ext>
            </a:extLst>
          </p:cNvPr>
          <p:cNvSpPr>
            <a:spLocks noGrp="1"/>
          </p:cNvSpPr>
          <p:nvPr>
            <p:ph idx="1"/>
          </p:nvPr>
        </p:nvSpPr>
        <p:spPr/>
        <p:txBody>
          <a:bodyPr>
            <a:normAutofit/>
          </a:bodyPr>
          <a:lstStyle/>
          <a:p>
            <a:r>
              <a:rPr lang="en-US" sz="2400" dirty="0"/>
              <a:t>I have no financial conflicts of interest to disclose.</a:t>
            </a:r>
          </a:p>
          <a:p>
            <a:r>
              <a:rPr lang="en-US" sz="2400" dirty="0"/>
              <a:t>The views presented here are based on my clinical experience and on the pain science research I read.  They do not represent an official position of the US Department of Veterans Affairs or the Hershel “Woody” Williams VA Medical Center with the exception of any VHA guidelines which may be discussed. </a:t>
            </a:r>
          </a:p>
        </p:txBody>
      </p:sp>
    </p:spTree>
    <p:extLst>
      <p:ext uri="{BB962C8B-B14F-4D97-AF65-F5344CB8AC3E}">
        <p14:creationId xmlns:p14="http://schemas.microsoft.com/office/powerpoint/2010/main" val="166661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FDE5-E1D7-4A5E-A702-232FF2F84F93}"/>
              </a:ext>
            </a:extLst>
          </p:cNvPr>
          <p:cNvSpPr>
            <a:spLocks noGrp="1"/>
          </p:cNvSpPr>
          <p:nvPr>
            <p:ph type="title"/>
          </p:nvPr>
        </p:nvSpPr>
        <p:spPr>
          <a:xfrm>
            <a:off x="913774" y="17646"/>
            <a:ext cx="10364451" cy="1147894"/>
          </a:xfrm>
        </p:spPr>
        <p:txBody>
          <a:bodyPr/>
          <a:lstStyle/>
          <a:p>
            <a:r>
              <a:rPr lang="en-US" dirty="0"/>
              <a:t>Audience participation question 1</a:t>
            </a:r>
          </a:p>
        </p:txBody>
      </p:sp>
      <p:sp>
        <p:nvSpPr>
          <p:cNvPr id="3" name="Content Placeholder 2">
            <a:extLst>
              <a:ext uri="{FF2B5EF4-FFF2-40B4-BE49-F238E27FC236}">
                <a16:creationId xmlns:a16="http://schemas.microsoft.com/office/drawing/2014/main" id="{2DC8EAA1-A8C7-48F0-8191-0E44FAEFCBE2}"/>
              </a:ext>
            </a:extLst>
          </p:cNvPr>
          <p:cNvSpPr>
            <a:spLocks noGrp="1"/>
          </p:cNvSpPr>
          <p:nvPr>
            <p:ph idx="1"/>
          </p:nvPr>
        </p:nvSpPr>
        <p:spPr>
          <a:xfrm>
            <a:off x="913775" y="1165541"/>
            <a:ext cx="10364452" cy="4625660"/>
          </a:xfrm>
        </p:spPr>
        <p:txBody>
          <a:bodyPr>
            <a:normAutofit/>
          </a:bodyPr>
          <a:lstStyle/>
          <a:p>
            <a:r>
              <a:rPr lang="en-US" sz="3200" dirty="0"/>
              <a:t>Which of the following is </a:t>
            </a:r>
            <a:r>
              <a:rPr lang="en-US" sz="3200" b="1" dirty="0"/>
              <a:t>not</a:t>
            </a:r>
            <a:r>
              <a:rPr lang="en-US" sz="3200" dirty="0"/>
              <a:t> an appropriate expectation for pain relieving medications?</a:t>
            </a:r>
          </a:p>
          <a:p>
            <a:pPr lvl="1"/>
            <a:r>
              <a:rPr lang="en-US" sz="2800" dirty="0"/>
              <a:t>Improved ability to play with your grandchildren</a:t>
            </a:r>
          </a:p>
          <a:p>
            <a:pPr lvl="1"/>
            <a:r>
              <a:rPr lang="en-US" sz="2800" dirty="0"/>
              <a:t>Living pain free</a:t>
            </a:r>
          </a:p>
          <a:p>
            <a:pPr lvl="1"/>
            <a:r>
              <a:rPr lang="en-US" sz="2800" dirty="0"/>
              <a:t>Going to church every week</a:t>
            </a:r>
          </a:p>
          <a:p>
            <a:pPr lvl="1"/>
            <a:r>
              <a:rPr lang="en-US" sz="2800" dirty="0"/>
              <a:t>Enjoying longer walks</a:t>
            </a:r>
          </a:p>
        </p:txBody>
      </p:sp>
    </p:spTree>
    <p:extLst>
      <p:ext uri="{BB962C8B-B14F-4D97-AF65-F5344CB8AC3E}">
        <p14:creationId xmlns:p14="http://schemas.microsoft.com/office/powerpoint/2010/main" val="46836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D125D-4B1A-4A50-881A-B5D5C569E22D}"/>
              </a:ext>
            </a:extLst>
          </p:cNvPr>
          <p:cNvSpPr>
            <a:spLocks noGrp="1"/>
          </p:cNvSpPr>
          <p:nvPr>
            <p:ph type="title"/>
          </p:nvPr>
        </p:nvSpPr>
        <p:spPr>
          <a:xfrm>
            <a:off x="913776" y="141891"/>
            <a:ext cx="10364451" cy="924909"/>
          </a:xfrm>
        </p:spPr>
        <p:txBody>
          <a:bodyPr>
            <a:normAutofit fontScale="90000"/>
          </a:bodyPr>
          <a:lstStyle/>
          <a:p>
            <a:r>
              <a:rPr lang="en-US" dirty="0"/>
              <a:t>WV Legislative Requirements – Opioid Reduction Act</a:t>
            </a:r>
          </a:p>
        </p:txBody>
      </p:sp>
      <p:sp>
        <p:nvSpPr>
          <p:cNvPr id="3" name="Content Placeholder 2">
            <a:extLst>
              <a:ext uri="{FF2B5EF4-FFF2-40B4-BE49-F238E27FC236}">
                <a16:creationId xmlns:a16="http://schemas.microsoft.com/office/drawing/2014/main" id="{CFF64DF6-1806-4CD9-893C-C97391430EB0}"/>
              </a:ext>
            </a:extLst>
          </p:cNvPr>
          <p:cNvSpPr>
            <a:spLocks noGrp="1"/>
          </p:cNvSpPr>
          <p:nvPr>
            <p:ph idx="1"/>
          </p:nvPr>
        </p:nvSpPr>
        <p:spPr>
          <a:xfrm>
            <a:off x="913775" y="981777"/>
            <a:ext cx="10364452" cy="4809423"/>
          </a:xfrm>
        </p:spPr>
        <p:txBody>
          <a:bodyPr>
            <a:normAutofit/>
          </a:bodyPr>
          <a:lstStyle/>
          <a:p>
            <a:r>
              <a:rPr lang="en-US" sz="2400" dirty="0"/>
              <a:t>Patient education</a:t>
            </a:r>
          </a:p>
          <a:p>
            <a:pPr lvl="1"/>
            <a:r>
              <a:rPr lang="en-US" sz="2200" dirty="0"/>
              <a:t>Risks of schedule 2 opioid pain medications</a:t>
            </a:r>
          </a:p>
          <a:p>
            <a:pPr lvl="1"/>
            <a:r>
              <a:rPr lang="en-US" sz="2200" dirty="0"/>
              <a:t>Advise they can fill prescription for a lesser quantity if they wish</a:t>
            </a:r>
          </a:p>
          <a:p>
            <a:r>
              <a:rPr lang="en-US" sz="2400" dirty="0"/>
              <a:t>Quantity Limitations C2 opioids</a:t>
            </a:r>
          </a:p>
          <a:p>
            <a:pPr marL="0" indent="0">
              <a:buNone/>
            </a:pPr>
            <a:r>
              <a:rPr lang="en-US" sz="2200" dirty="0"/>
              <a:t> </a:t>
            </a:r>
          </a:p>
          <a:p>
            <a:pPr lvl="1"/>
            <a:endParaRPr lang="en-US" sz="2000" dirty="0"/>
          </a:p>
        </p:txBody>
      </p:sp>
      <p:graphicFrame>
        <p:nvGraphicFramePr>
          <p:cNvPr id="4" name="Table 4">
            <a:extLst>
              <a:ext uri="{FF2B5EF4-FFF2-40B4-BE49-F238E27FC236}">
                <a16:creationId xmlns:a16="http://schemas.microsoft.com/office/drawing/2014/main" id="{07AF35B3-02E5-42BC-BBD8-4B8A9778C9D7}"/>
              </a:ext>
            </a:extLst>
          </p:cNvPr>
          <p:cNvGraphicFramePr>
            <a:graphicFrameLocks noGrp="1"/>
          </p:cNvGraphicFramePr>
          <p:nvPr>
            <p:extLst>
              <p:ext uri="{D42A27DB-BD31-4B8C-83A1-F6EECF244321}">
                <p14:modId xmlns:p14="http://schemas.microsoft.com/office/powerpoint/2010/main" val="611591325"/>
              </p:ext>
            </p:extLst>
          </p:nvPr>
        </p:nvGraphicFramePr>
        <p:xfrm>
          <a:off x="2032000" y="3048980"/>
          <a:ext cx="8128000" cy="3139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45540632"/>
                    </a:ext>
                  </a:extLst>
                </a:gridCol>
                <a:gridCol w="4064000">
                  <a:extLst>
                    <a:ext uri="{9D8B030D-6E8A-4147-A177-3AD203B41FA5}">
                      <a16:colId xmlns:a16="http://schemas.microsoft.com/office/drawing/2014/main" val="445308496"/>
                    </a:ext>
                  </a:extLst>
                </a:gridCol>
              </a:tblGrid>
              <a:tr h="370840">
                <a:tc>
                  <a:txBody>
                    <a:bodyPr/>
                    <a:lstStyle/>
                    <a:p>
                      <a:r>
                        <a:rPr lang="en-US" dirty="0"/>
                        <a:t>Setting</a:t>
                      </a:r>
                    </a:p>
                  </a:txBody>
                  <a:tcPr/>
                </a:tc>
                <a:tc>
                  <a:txBody>
                    <a:bodyPr/>
                    <a:lstStyle/>
                    <a:p>
                      <a:r>
                        <a:rPr lang="en-US" dirty="0"/>
                        <a:t>Days Supply Limit</a:t>
                      </a:r>
                    </a:p>
                  </a:txBody>
                  <a:tcPr/>
                </a:tc>
                <a:extLst>
                  <a:ext uri="{0D108BD9-81ED-4DB2-BD59-A6C34878D82A}">
                    <a16:rowId xmlns:a16="http://schemas.microsoft.com/office/drawing/2014/main" val="3214048342"/>
                  </a:ext>
                </a:extLst>
              </a:tr>
              <a:tr h="370840">
                <a:tc>
                  <a:txBody>
                    <a:bodyPr/>
                    <a:lstStyle/>
                    <a:p>
                      <a:r>
                        <a:rPr lang="en-US" dirty="0"/>
                        <a:t>Emergency Room</a:t>
                      </a:r>
                    </a:p>
                  </a:txBody>
                  <a:tcPr/>
                </a:tc>
                <a:tc>
                  <a:txBody>
                    <a:bodyPr/>
                    <a:lstStyle/>
                    <a:p>
                      <a:r>
                        <a:rPr lang="en-US" dirty="0"/>
                        <a:t>4 days </a:t>
                      </a:r>
                    </a:p>
                  </a:txBody>
                  <a:tcPr/>
                </a:tc>
                <a:extLst>
                  <a:ext uri="{0D108BD9-81ED-4DB2-BD59-A6C34878D82A}">
                    <a16:rowId xmlns:a16="http://schemas.microsoft.com/office/drawing/2014/main" val="978968878"/>
                  </a:ext>
                </a:extLst>
              </a:tr>
              <a:tr h="370840">
                <a:tc>
                  <a:txBody>
                    <a:bodyPr/>
                    <a:lstStyle/>
                    <a:p>
                      <a:r>
                        <a:rPr lang="en-US" dirty="0"/>
                        <a:t>Urgent Care</a:t>
                      </a:r>
                    </a:p>
                  </a:txBody>
                  <a:tcPr/>
                </a:tc>
                <a:tc>
                  <a:txBody>
                    <a:bodyPr/>
                    <a:lstStyle/>
                    <a:p>
                      <a:r>
                        <a:rPr lang="en-US" dirty="0"/>
                        <a:t>Typically, 4 days, but may issue up to 7 days with careful documentation of medical rationale</a:t>
                      </a:r>
                    </a:p>
                  </a:txBody>
                  <a:tcPr/>
                </a:tc>
                <a:extLst>
                  <a:ext uri="{0D108BD9-81ED-4DB2-BD59-A6C34878D82A}">
                    <a16:rowId xmlns:a16="http://schemas.microsoft.com/office/drawing/2014/main" val="2735154954"/>
                  </a:ext>
                </a:extLst>
              </a:tr>
              <a:tr h="370840">
                <a:tc>
                  <a:txBody>
                    <a:bodyPr/>
                    <a:lstStyle/>
                    <a:p>
                      <a:r>
                        <a:rPr lang="en-US" dirty="0"/>
                        <a:t>Rx to a Minor</a:t>
                      </a:r>
                    </a:p>
                  </a:txBody>
                  <a:tcPr/>
                </a:tc>
                <a:tc>
                  <a:txBody>
                    <a:bodyPr/>
                    <a:lstStyle/>
                    <a:p>
                      <a:r>
                        <a:rPr lang="en-US" dirty="0"/>
                        <a:t>3 days – Must discuss risks with guardian</a:t>
                      </a:r>
                    </a:p>
                  </a:txBody>
                  <a:tcPr/>
                </a:tc>
                <a:extLst>
                  <a:ext uri="{0D108BD9-81ED-4DB2-BD59-A6C34878D82A}">
                    <a16:rowId xmlns:a16="http://schemas.microsoft.com/office/drawing/2014/main" val="2694440453"/>
                  </a:ext>
                </a:extLst>
              </a:tr>
              <a:tr h="370840">
                <a:tc>
                  <a:txBody>
                    <a:bodyPr/>
                    <a:lstStyle/>
                    <a:p>
                      <a:r>
                        <a:rPr lang="en-US" dirty="0"/>
                        <a:t>Dentist/Optometrist</a:t>
                      </a:r>
                    </a:p>
                  </a:txBody>
                  <a:tcPr/>
                </a:tc>
                <a:tc>
                  <a:txBody>
                    <a:bodyPr/>
                    <a:lstStyle/>
                    <a:p>
                      <a:r>
                        <a:rPr lang="en-US" dirty="0"/>
                        <a:t>3 days</a:t>
                      </a:r>
                    </a:p>
                  </a:txBody>
                  <a:tcPr/>
                </a:tc>
                <a:extLst>
                  <a:ext uri="{0D108BD9-81ED-4DB2-BD59-A6C34878D82A}">
                    <a16:rowId xmlns:a16="http://schemas.microsoft.com/office/drawing/2014/main" val="3049094228"/>
                  </a:ext>
                </a:extLst>
              </a:tr>
              <a:tr h="370840">
                <a:tc>
                  <a:txBody>
                    <a:bodyPr/>
                    <a:lstStyle/>
                    <a:p>
                      <a:r>
                        <a:rPr lang="en-US" dirty="0"/>
                        <a:t>Non-Dentist/Optometrist Practitioner</a:t>
                      </a:r>
                    </a:p>
                  </a:txBody>
                  <a:tcPr/>
                </a:tc>
                <a:tc>
                  <a:txBody>
                    <a:bodyPr/>
                    <a:lstStyle/>
                    <a:p>
                      <a:r>
                        <a:rPr lang="en-US" dirty="0"/>
                        <a:t>7 days for initial Rx</a:t>
                      </a:r>
                    </a:p>
                  </a:txBody>
                  <a:tcPr/>
                </a:tc>
                <a:extLst>
                  <a:ext uri="{0D108BD9-81ED-4DB2-BD59-A6C34878D82A}">
                    <a16:rowId xmlns:a16="http://schemas.microsoft.com/office/drawing/2014/main" val="736942154"/>
                  </a:ext>
                </a:extLst>
              </a:tr>
              <a:tr h="370840">
                <a:tc>
                  <a:txBody>
                    <a:bodyPr/>
                    <a:lstStyle/>
                    <a:p>
                      <a:r>
                        <a:rPr lang="en-US" dirty="0"/>
                        <a:t>Veterinarian</a:t>
                      </a:r>
                    </a:p>
                  </a:txBody>
                  <a:tcPr/>
                </a:tc>
                <a:tc>
                  <a:txBody>
                    <a:bodyPr/>
                    <a:lstStyle/>
                    <a:p>
                      <a:r>
                        <a:rPr lang="en-US" dirty="0"/>
                        <a:t>7 days for initial Rx</a:t>
                      </a:r>
                    </a:p>
                  </a:txBody>
                  <a:tcPr/>
                </a:tc>
                <a:extLst>
                  <a:ext uri="{0D108BD9-81ED-4DB2-BD59-A6C34878D82A}">
                    <a16:rowId xmlns:a16="http://schemas.microsoft.com/office/drawing/2014/main" val="592034344"/>
                  </a:ext>
                </a:extLst>
              </a:tr>
            </a:tbl>
          </a:graphicData>
        </a:graphic>
      </p:graphicFrame>
      <p:sp>
        <p:nvSpPr>
          <p:cNvPr id="5" name="TextBox 4">
            <a:extLst>
              <a:ext uri="{FF2B5EF4-FFF2-40B4-BE49-F238E27FC236}">
                <a16:creationId xmlns:a16="http://schemas.microsoft.com/office/drawing/2014/main" id="{160E3919-08A4-4B74-86AA-7CC0C1BC97A1}"/>
              </a:ext>
            </a:extLst>
          </p:cNvPr>
          <p:cNvSpPr txBox="1"/>
          <p:nvPr/>
        </p:nvSpPr>
        <p:spPr>
          <a:xfrm>
            <a:off x="4966635" y="6346777"/>
            <a:ext cx="5360122" cy="369332"/>
          </a:xfrm>
          <a:prstGeom prst="rect">
            <a:avLst/>
          </a:prstGeom>
          <a:noFill/>
        </p:spPr>
        <p:txBody>
          <a:bodyPr wrap="none" rtlCol="0">
            <a:spAutoFit/>
          </a:bodyPr>
          <a:lstStyle/>
          <a:p>
            <a:r>
              <a:rPr lang="en-US" dirty="0"/>
              <a:t>WV Code Chapter 16 Article 54 - Opioid Reduction Act</a:t>
            </a:r>
          </a:p>
        </p:txBody>
      </p:sp>
    </p:spTree>
    <p:extLst>
      <p:ext uri="{BB962C8B-B14F-4D97-AF65-F5344CB8AC3E}">
        <p14:creationId xmlns:p14="http://schemas.microsoft.com/office/powerpoint/2010/main" val="606227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B913-DBF6-472A-A395-CB5A6C6BAA8D}"/>
              </a:ext>
            </a:extLst>
          </p:cNvPr>
          <p:cNvSpPr>
            <a:spLocks noGrp="1"/>
          </p:cNvSpPr>
          <p:nvPr>
            <p:ph type="title"/>
          </p:nvPr>
        </p:nvSpPr>
        <p:spPr>
          <a:xfrm>
            <a:off x="913774" y="240631"/>
            <a:ext cx="10364451" cy="703528"/>
          </a:xfrm>
        </p:spPr>
        <p:txBody>
          <a:bodyPr>
            <a:normAutofit fontScale="90000"/>
          </a:bodyPr>
          <a:lstStyle/>
          <a:p>
            <a:r>
              <a:rPr lang="en-US" dirty="0"/>
              <a:t>WV Legislative Requirements – Opioid Reduction Act</a:t>
            </a:r>
          </a:p>
        </p:txBody>
      </p:sp>
      <p:sp>
        <p:nvSpPr>
          <p:cNvPr id="3" name="Content Placeholder 2">
            <a:extLst>
              <a:ext uri="{FF2B5EF4-FFF2-40B4-BE49-F238E27FC236}">
                <a16:creationId xmlns:a16="http://schemas.microsoft.com/office/drawing/2014/main" id="{B9E72A66-D72F-4BC3-8AF3-9D90FE118BF1}"/>
              </a:ext>
            </a:extLst>
          </p:cNvPr>
          <p:cNvSpPr>
            <a:spLocks noGrp="1"/>
          </p:cNvSpPr>
          <p:nvPr>
            <p:ph idx="1"/>
          </p:nvPr>
        </p:nvSpPr>
        <p:spPr>
          <a:xfrm>
            <a:off x="913775" y="856648"/>
            <a:ext cx="10364452" cy="5573027"/>
          </a:xfrm>
        </p:spPr>
        <p:txBody>
          <a:bodyPr>
            <a:normAutofit lnSpcReduction="10000"/>
          </a:bodyPr>
          <a:lstStyle/>
          <a:p>
            <a:r>
              <a:rPr lang="en-US" sz="2400" dirty="0"/>
              <a:t>Physical examination must be documented every 90 days with Schedule 2 opioids</a:t>
            </a:r>
          </a:p>
          <a:p>
            <a:r>
              <a:rPr lang="en-US" sz="2400" dirty="0"/>
              <a:t>Narcotics contract must be in place when you issue the 3</a:t>
            </a:r>
            <a:r>
              <a:rPr lang="en-US" sz="2400" baseline="30000" dirty="0"/>
              <a:t>rd</a:t>
            </a:r>
            <a:r>
              <a:rPr lang="en-US" sz="2400" dirty="0"/>
              <a:t> prescription for a schedule 2 opioid -&gt; mike would recommend with first fill of any schedule of opioid</a:t>
            </a:r>
          </a:p>
          <a:p>
            <a:pPr lvl="1"/>
            <a:r>
              <a:rPr lang="en-US" sz="2200" dirty="0"/>
              <a:t>Only scheduled medications from this provider</a:t>
            </a:r>
          </a:p>
          <a:p>
            <a:pPr lvl="1"/>
            <a:r>
              <a:rPr lang="en-US" sz="2200" dirty="0"/>
              <a:t>Single pharmacy</a:t>
            </a:r>
          </a:p>
          <a:p>
            <a:pPr lvl="1"/>
            <a:r>
              <a:rPr lang="en-US" sz="2200" dirty="0"/>
              <a:t>Patient must notify prescriber of emergency resulting in prescription of a scheduled medication within 72 hours</a:t>
            </a:r>
          </a:p>
          <a:p>
            <a:pPr lvl="1"/>
            <a:r>
              <a:rPr lang="en-US" sz="2200" dirty="0"/>
              <a:t>List members of your group if they would be able to prescribe for the patient</a:t>
            </a:r>
          </a:p>
          <a:p>
            <a:pPr lvl="1"/>
            <a:r>
              <a:rPr lang="en-US" sz="2200" dirty="0"/>
              <a:t>Failure to adhere can result in termination of the medication or patient-provider relationship </a:t>
            </a:r>
          </a:p>
        </p:txBody>
      </p:sp>
    </p:spTree>
    <p:extLst>
      <p:ext uri="{BB962C8B-B14F-4D97-AF65-F5344CB8AC3E}">
        <p14:creationId xmlns:p14="http://schemas.microsoft.com/office/powerpoint/2010/main" val="42682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D55A7-B31A-4C81-ABFF-9A5DF2305850}"/>
              </a:ext>
            </a:extLst>
          </p:cNvPr>
          <p:cNvSpPr>
            <a:spLocks noGrp="1"/>
          </p:cNvSpPr>
          <p:nvPr>
            <p:ph idx="1"/>
          </p:nvPr>
        </p:nvSpPr>
        <p:spPr>
          <a:xfrm>
            <a:off x="912521" y="1020278"/>
            <a:ext cx="10364452" cy="5563403"/>
          </a:xfrm>
        </p:spPr>
        <p:txBody>
          <a:bodyPr>
            <a:normAutofit lnSpcReduction="10000"/>
          </a:bodyPr>
          <a:lstStyle/>
          <a:p>
            <a:r>
              <a:rPr lang="en-US" sz="2400" dirty="0"/>
              <a:t>Document the following – required for schedule 2 opioids, recommended for all opioids</a:t>
            </a:r>
          </a:p>
          <a:p>
            <a:pPr lvl="1"/>
            <a:r>
              <a:rPr lang="en-US" sz="2000" dirty="0"/>
              <a:t>Risks of addiction and overdose</a:t>
            </a:r>
          </a:p>
          <a:p>
            <a:pPr lvl="1"/>
            <a:r>
              <a:rPr lang="en-US" sz="2000" dirty="0"/>
              <a:t>Dangers of combining with alcohol, benzodiazepines, and other CNS depressants</a:t>
            </a:r>
          </a:p>
          <a:p>
            <a:pPr lvl="1"/>
            <a:r>
              <a:rPr lang="en-US" sz="2000" dirty="0"/>
              <a:t>Reasons why the prescription is necessary</a:t>
            </a:r>
          </a:p>
          <a:p>
            <a:pPr lvl="1"/>
            <a:r>
              <a:rPr lang="en-US" sz="2000" dirty="0"/>
              <a:t>Alternative treatment options</a:t>
            </a:r>
          </a:p>
          <a:p>
            <a:r>
              <a:rPr lang="en-US" sz="2400" dirty="0"/>
              <a:t>Referral to pain specialist</a:t>
            </a:r>
          </a:p>
          <a:p>
            <a:pPr lvl="1"/>
            <a:r>
              <a:rPr lang="en-US" sz="2000" dirty="0"/>
              <a:t>Must consider at time of issuing 3</a:t>
            </a:r>
            <a:r>
              <a:rPr lang="en-US" sz="2000" baseline="30000" dirty="0"/>
              <a:t>rd</a:t>
            </a:r>
            <a:r>
              <a:rPr lang="en-US" sz="2000" dirty="0"/>
              <a:t> prescription for a schedule 2 opioid and document if the patient refuses</a:t>
            </a:r>
          </a:p>
          <a:p>
            <a:r>
              <a:rPr lang="en-US" sz="2400" dirty="0"/>
              <a:t>Patient Exceptions to opioid reduction act</a:t>
            </a:r>
          </a:p>
          <a:p>
            <a:pPr lvl="1"/>
            <a:r>
              <a:rPr lang="en-US" sz="2000" dirty="0"/>
              <a:t>Active cancer treatment, hospice care from licensed provider, residents of long-term care facilities</a:t>
            </a:r>
          </a:p>
        </p:txBody>
      </p:sp>
      <p:sp>
        <p:nvSpPr>
          <p:cNvPr id="4" name="Title 1">
            <a:extLst>
              <a:ext uri="{FF2B5EF4-FFF2-40B4-BE49-F238E27FC236}">
                <a16:creationId xmlns:a16="http://schemas.microsoft.com/office/drawing/2014/main" id="{8B94314C-652F-4F7B-B3DF-7982EA22E8C2}"/>
              </a:ext>
            </a:extLst>
          </p:cNvPr>
          <p:cNvSpPr>
            <a:spLocks noGrp="1"/>
          </p:cNvSpPr>
          <p:nvPr>
            <p:ph type="title"/>
          </p:nvPr>
        </p:nvSpPr>
        <p:spPr>
          <a:xfrm>
            <a:off x="915027" y="80110"/>
            <a:ext cx="10363200" cy="709161"/>
          </a:xfrm>
        </p:spPr>
        <p:txBody>
          <a:bodyPr>
            <a:normAutofit fontScale="90000"/>
          </a:bodyPr>
          <a:lstStyle/>
          <a:p>
            <a:r>
              <a:rPr lang="en-US" dirty="0"/>
              <a:t>WV Legislative Requirements – Opioid Reduction Act</a:t>
            </a:r>
          </a:p>
        </p:txBody>
      </p:sp>
    </p:spTree>
    <p:extLst>
      <p:ext uri="{BB962C8B-B14F-4D97-AF65-F5344CB8AC3E}">
        <p14:creationId xmlns:p14="http://schemas.microsoft.com/office/powerpoint/2010/main" val="40500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CF30-032F-4897-9374-FA06C46700E9}"/>
              </a:ext>
            </a:extLst>
          </p:cNvPr>
          <p:cNvSpPr>
            <a:spLocks noGrp="1"/>
          </p:cNvSpPr>
          <p:nvPr>
            <p:ph type="title"/>
          </p:nvPr>
        </p:nvSpPr>
        <p:spPr>
          <a:xfrm>
            <a:off x="913775" y="214256"/>
            <a:ext cx="10364451" cy="1596177"/>
          </a:xfrm>
        </p:spPr>
        <p:txBody>
          <a:bodyPr/>
          <a:lstStyle/>
          <a:p>
            <a:r>
              <a:rPr lang="en-US" dirty="0"/>
              <a:t>Schedule 2, 3, 4, 5 opioids</a:t>
            </a:r>
          </a:p>
        </p:txBody>
      </p:sp>
      <p:graphicFrame>
        <p:nvGraphicFramePr>
          <p:cNvPr id="4" name="Table 4">
            <a:extLst>
              <a:ext uri="{FF2B5EF4-FFF2-40B4-BE49-F238E27FC236}">
                <a16:creationId xmlns:a16="http://schemas.microsoft.com/office/drawing/2014/main" id="{82C8D05A-D57C-48E4-8066-6FDAA4C009EC}"/>
              </a:ext>
            </a:extLst>
          </p:cNvPr>
          <p:cNvGraphicFramePr>
            <a:graphicFrameLocks noGrp="1"/>
          </p:cNvGraphicFramePr>
          <p:nvPr>
            <p:ph idx="1"/>
            <p:extLst>
              <p:ext uri="{D42A27DB-BD31-4B8C-83A1-F6EECF244321}">
                <p14:modId xmlns:p14="http://schemas.microsoft.com/office/powerpoint/2010/main" val="254338487"/>
              </p:ext>
            </p:extLst>
          </p:nvPr>
        </p:nvGraphicFramePr>
        <p:xfrm>
          <a:off x="808522" y="1895325"/>
          <a:ext cx="10587790" cy="3764280"/>
        </p:xfrm>
        <a:graphic>
          <a:graphicData uri="http://schemas.openxmlformats.org/drawingml/2006/table">
            <a:tbl>
              <a:tblPr firstRow="1" bandRow="1">
                <a:tableStyleId>{5C22544A-7EE6-4342-B048-85BDC9FD1C3A}</a:tableStyleId>
              </a:tblPr>
              <a:tblGrid>
                <a:gridCol w="1135781">
                  <a:extLst>
                    <a:ext uri="{9D8B030D-6E8A-4147-A177-3AD203B41FA5}">
                      <a16:colId xmlns:a16="http://schemas.microsoft.com/office/drawing/2014/main" val="1970207649"/>
                    </a:ext>
                  </a:extLst>
                </a:gridCol>
                <a:gridCol w="5053263">
                  <a:extLst>
                    <a:ext uri="{9D8B030D-6E8A-4147-A177-3AD203B41FA5}">
                      <a16:colId xmlns:a16="http://schemas.microsoft.com/office/drawing/2014/main" val="4102641964"/>
                    </a:ext>
                  </a:extLst>
                </a:gridCol>
                <a:gridCol w="4398746">
                  <a:extLst>
                    <a:ext uri="{9D8B030D-6E8A-4147-A177-3AD203B41FA5}">
                      <a16:colId xmlns:a16="http://schemas.microsoft.com/office/drawing/2014/main" val="3860973965"/>
                    </a:ext>
                  </a:extLst>
                </a:gridCol>
              </a:tblGrid>
              <a:tr h="370840">
                <a:tc>
                  <a:txBody>
                    <a:bodyPr/>
                    <a:lstStyle/>
                    <a:p>
                      <a:pPr algn="ctr"/>
                      <a:r>
                        <a:rPr lang="en-US" dirty="0"/>
                        <a:t>Schedule</a:t>
                      </a:r>
                    </a:p>
                  </a:txBody>
                  <a:tcPr/>
                </a:tc>
                <a:tc>
                  <a:txBody>
                    <a:bodyPr/>
                    <a:lstStyle/>
                    <a:p>
                      <a:r>
                        <a:rPr lang="en-US" dirty="0"/>
                        <a:t>Medication List </a:t>
                      </a:r>
                    </a:p>
                  </a:txBody>
                  <a:tcPr/>
                </a:tc>
                <a:tc>
                  <a:txBody>
                    <a:bodyPr/>
                    <a:lstStyle/>
                    <a:p>
                      <a:r>
                        <a:rPr lang="en-US" dirty="0"/>
                        <a:t>Refills </a:t>
                      </a:r>
                    </a:p>
                  </a:txBody>
                  <a:tcPr/>
                </a:tc>
                <a:extLst>
                  <a:ext uri="{0D108BD9-81ED-4DB2-BD59-A6C34878D82A}">
                    <a16:rowId xmlns:a16="http://schemas.microsoft.com/office/drawing/2014/main" val="2001600417"/>
                  </a:ext>
                </a:extLst>
              </a:tr>
              <a:tr h="370840">
                <a:tc>
                  <a:txBody>
                    <a:bodyPr/>
                    <a:lstStyle/>
                    <a:p>
                      <a:pPr algn="ctr"/>
                      <a:r>
                        <a:rPr lang="en-US" dirty="0"/>
                        <a:t>2</a:t>
                      </a:r>
                    </a:p>
                  </a:txBody>
                  <a:tcPr/>
                </a:tc>
                <a:tc>
                  <a:txBody>
                    <a:bodyPr/>
                    <a:lstStyle/>
                    <a:p>
                      <a:r>
                        <a:rPr lang="en-US" dirty="0"/>
                        <a:t>Opium, Codeine (Depending on Strength), Hydrocodone, Hydromorphone, Morphine, Oxycodone, Oxymorphone, Fentanyl and its legal derivatives, Methadone, </a:t>
                      </a:r>
                      <a:r>
                        <a:rPr lang="en-US" dirty="0" err="1"/>
                        <a:t>Tapentadol</a:t>
                      </a:r>
                      <a:endParaRPr lang="en-US" dirty="0"/>
                    </a:p>
                  </a:txBody>
                  <a:tcPr/>
                </a:tc>
                <a:tc>
                  <a:txBody>
                    <a:bodyPr/>
                    <a:lstStyle/>
                    <a:p>
                      <a:r>
                        <a:rPr lang="en-US" dirty="0"/>
                        <a:t>Max 30-day supply with 1 prescription</a:t>
                      </a:r>
                    </a:p>
                    <a:p>
                      <a:endParaRPr lang="en-US" dirty="0"/>
                    </a:p>
                    <a:p>
                      <a:r>
                        <a:rPr lang="en-US" dirty="0"/>
                        <a:t>May issue up to 2 additional 30-day prescriptions with “do not fill before” wording</a:t>
                      </a:r>
                    </a:p>
                    <a:p>
                      <a:endParaRPr lang="en-US" dirty="0"/>
                    </a:p>
                    <a:p>
                      <a:r>
                        <a:rPr lang="en-US" dirty="0"/>
                        <a:t>APRNs may prescribe up to a 3 day supply of C2 opioid medications</a:t>
                      </a:r>
                    </a:p>
                  </a:txBody>
                  <a:tcPr/>
                </a:tc>
                <a:extLst>
                  <a:ext uri="{0D108BD9-81ED-4DB2-BD59-A6C34878D82A}">
                    <a16:rowId xmlns:a16="http://schemas.microsoft.com/office/drawing/2014/main" val="2186157205"/>
                  </a:ext>
                </a:extLst>
              </a:tr>
              <a:tr h="370840">
                <a:tc>
                  <a:txBody>
                    <a:bodyPr/>
                    <a:lstStyle/>
                    <a:p>
                      <a:pPr algn="ctr"/>
                      <a:r>
                        <a:rPr lang="en-US" dirty="0"/>
                        <a:t>3</a:t>
                      </a:r>
                    </a:p>
                  </a:txBody>
                  <a:tcPr/>
                </a:tc>
                <a:tc>
                  <a:txBody>
                    <a:bodyPr/>
                    <a:lstStyle/>
                    <a:p>
                      <a:r>
                        <a:rPr lang="en-US" dirty="0"/>
                        <a:t>Codeine (&lt; 1.8grams/100mL or less than 90mg per dosage unit), Buprenorphine</a:t>
                      </a:r>
                    </a:p>
                  </a:txBody>
                  <a:tcPr/>
                </a:tc>
                <a:tc>
                  <a:txBody>
                    <a:bodyPr/>
                    <a:lstStyle/>
                    <a:p>
                      <a:r>
                        <a:rPr lang="en-US" dirty="0"/>
                        <a:t>Max 30-day supply with 5 refills</a:t>
                      </a:r>
                    </a:p>
                  </a:txBody>
                  <a:tcPr/>
                </a:tc>
                <a:extLst>
                  <a:ext uri="{0D108BD9-81ED-4DB2-BD59-A6C34878D82A}">
                    <a16:rowId xmlns:a16="http://schemas.microsoft.com/office/drawing/2014/main" val="2079282505"/>
                  </a:ext>
                </a:extLst>
              </a:tr>
              <a:tr h="370840">
                <a:tc>
                  <a:txBody>
                    <a:bodyPr/>
                    <a:lstStyle/>
                    <a:p>
                      <a:pPr algn="ctr"/>
                      <a:r>
                        <a:rPr lang="en-US" dirty="0"/>
                        <a:t>4</a:t>
                      </a:r>
                    </a:p>
                  </a:txBody>
                  <a:tcPr/>
                </a:tc>
                <a:tc>
                  <a:txBody>
                    <a:bodyPr/>
                    <a:lstStyle/>
                    <a:p>
                      <a:r>
                        <a:rPr lang="en-US" dirty="0"/>
                        <a:t>Tramadol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 30-day supply with 5 refills</a:t>
                      </a:r>
                    </a:p>
                  </a:txBody>
                  <a:tcPr/>
                </a:tc>
                <a:extLst>
                  <a:ext uri="{0D108BD9-81ED-4DB2-BD59-A6C34878D82A}">
                    <a16:rowId xmlns:a16="http://schemas.microsoft.com/office/drawing/2014/main" val="1093382212"/>
                  </a:ext>
                </a:extLst>
              </a:tr>
              <a:tr h="370840">
                <a:tc>
                  <a:txBody>
                    <a:bodyPr/>
                    <a:lstStyle/>
                    <a:p>
                      <a:pPr algn="ctr"/>
                      <a:r>
                        <a:rPr lang="en-US" dirty="0"/>
                        <a:t>5</a:t>
                      </a:r>
                    </a:p>
                  </a:txBody>
                  <a:tcPr/>
                </a:tc>
                <a:tc>
                  <a:txBody>
                    <a:bodyPr/>
                    <a:lstStyle/>
                    <a:p>
                      <a:r>
                        <a:rPr lang="en-US" dirty="0"/>
                        <a:t>Codeine (&lt; 0.2 grams/100mL)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 30-day supply with 5 refills</a:t>
                      </a:r>
                    </a:p>
                  </a:txBody>
                  <a:tcPr/>
                </a:tc>
                <a:extLst>
                  <a:ext uri="{0D108BD9-81ED-4DB2-BD59-A6C34878D82A}">
                    <a16:rowId xmlns:a16="http://schemas.microsoft.com/office/drawing/2014/main" val="559873192"/>
                  </a:ext>
                </a:extLst>
              </a:tr>
            </a:tbl>
          </a:graphicData>
        </a:graphic>
      </p:graphicFrame>
      <p:sp>
        <p:nvSpPr>
          <p:cNvPr id="5" name="TextBox 4">
            <a:extLst>
              <a:ext uri="{FF2B5EF4-FFF2-40B4-BE49-F238E27FC236}">
                <a16:creationId xmlns:a16="http://schemas.microsoft.com/office/drawing/2014/main" id="{D05BDCD2-08C2-4C52-B01D-418B7C89FFBD}"/>
              </a:ext>
            </a:extLst>
          </p:cNvPr>
          <p:cNvSpPr txBox="1"/>
          <p:nvPr/>
        </p:nvSpPr>
        <p:spPr>
          <a:xfrm>
            <a:off x="7767587" y="6054817"/>
            <a:ext cx="3681008" cy="646331"/>
          </a:xfrm>
          <a:prstGeom prst="rect">
            <a:avLst/>
          </a:prstGeom>
          <a:noFill/>
        </p:spPr>
        <p:txBody>
          <a:bodyPr wrap="none" rtlCol="0">
            <a:spAutoFit/>
          </a:bodyPr>
          <a:lstStyle/>
          <a:p>
            <a:r>
              <a:rPr lang="en-US" dirty="0"/>
              <a:t>WV Uniform Controlled Substance Act</a:t>
            </a:r>
          </a:p>
          <a:p>
            <a:r>
              <a:rPr lang="en-US" dirty="0"/>
              <a:t>WV Opioid Reduction Act</a:t>
            </a:r>
          </a:p>
        </p:txBody>
      </p:sp>
    </p:spTree>
    <p:extLst>
      <p:ext uri="{BB962C8B-B14F-4D97-AF65-F5344CB8AC3E}">
        <p14:creationId xmlns:p14="http://schemas.microsoft.com/office/powerpoint/2010/main" val="39649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97B4-7A59-4395-BDF1-09CA89B637C4}"/>
              </a:ext>
            </a:extLst>
          </p:cNvPr>
          <p:cNvSpPr>
            <a:spLocks noGrp="1"/>
          </p:cNvSpPr>
          <p:nvPr>
            <p:ph type="title"/>
          </p:nvPr>
        </p:nvSpPr>
        <p:spPr/>
        <p:txBody>
          <a:bodyPr/>
          <a:lstStyle/>
          <a:p>
            <a:r>
              <a:rPr lang="en-US" dirty="0"/>
              <a:t>Wv Nurse Practitioner opioid prescribing</a:t>
            </a:r>
          </a:p>
        </p:txBody>
      </p:sp>
      <p:sp>
        <p:nvSpPr>
          <p:cNvPr id="3" name="Content Placeholder 2">
            <a:extLst>
              <a:ext uri="{FF2B5EF4-FFF2-40B4-BE49-F238E27FC236}">
                <a16:creationId xmlns:a16="http://schemas.microsoft.com/office/drawing/2014/main" id="{A4781C17-35F8-4A1A-A53C-C5F146EC5C88}"/>
              </a:ext>
            </a:extLst>
          </p:cNvPr>
          <p:cNvSpPr>
            <a:spLocks noGrp="1"/>
          </p:cNvSpPr>
          <p:nvPr>
            <p:ph idx="1"/>
          </p:nvPr>
        </p:nvSpPr>
        <p:spPr/>
        <p:txBody>
          <a:bodyPr>
            <a:normAutofit/>
          </a:bodyPr>
          <a:lstStyle/>
          <a:p>
            <a:r>
              <a:rPr lang="en-US" sz="3200" dirty="0"/>
              <a:t>APRNs may not prescribe schedule 1 controlled substances</a:t>
            </a:r>
          </a:p>
          <a:p>
            <a:r>
              <a:rPr lang="en-US" sz="3200" dirty="0" err="1"/>
              <a:t>Aprns</a:t>
            </a:r>
            <a:r>
              <a:rPr lang="en-US" sz="3200" dirty="0"/>
              <a:t> may issue up to a 3-day supply of schedule 2 controlled substances</a:t>
            </a:r>
          </a:p>
          <a:p>
            <a:r>
              <a:rPr lang="en-US" sz="3200" dirty="0"/>
              <a:t>No other limitations on prescribing exist </a:t>
            </a:r>
          </a:p>
        </p:txBody>
      </p:sp>
      <p:sp>
        <p:nvSpPr>
          <p:cNvPr id="4" name="TextBox 3">
            <a:extLst>
              <a:ext uri="{FF2B5EF4-FFF2-40B4-BE49-F238E27FC236}">
                <a16:creationId xmlns:a16="http://schemas.microsoft.com/office/drawing/2014/main" id="{87FD0552-5352-4904-94B6-AA52A416CC03}"/>
              </a:ext>
            </a:extLst>
          </p:cNvPr>
          <p:cNvSpPr txBox="1"/>
          <p:nvPr/>
        </p:nvSpPr>
        <p:spPr>
          <a:xfrm>
            <a:off x="6060323" y="6054817"/>
            <a:ext cx="5217903" cy="369332"/>
          </a:xfrm>
          <a:prstGeom prst="rect">
            <a:avLst/>
          </a:prstGeom>
          <a:noFill/>
        </p:spPr>
        <p:txBody>
          <a:bodyPr wrap="none" rtlCol="0">
            <a:spAutoFit/>
          </a:bodyPr>
          <a:lstStyle/>
          <a:p>
            <a:r>
              <a:rPr lang="en-US" dirty="0"/>
              <a:t>WV House Bill 214 Chapter 16 Article 7 Section 15 A </a:t>
            </a:r>
          </a:p>
        </p:txBody>
      </p:sp>
    </p:spTree>
    <p:extLst>
      <p:ext uri="{BB962C8B-B14F-4D97-AF65-F5344CB8AC3E}">
        <p14:creationId xmlns:p14="http://schemas.microsoft.com/office/powerpoint/2010/main" val="3237740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CF2AF-D0AE-45DC-BCAF-D4D6EEF5FF63}"/>
              </a:ext>
            </a:extLst>
          </p:cNvPr>
          <p:cNvSpPr>
            <a:spLocks noGrp="1"/>
          </p:cNvSpPr>
          <p:nvPr>
            <p:ph type="title"/>
          </p:nvPr>
        </p:nvSpPr>
        <p:spPr>
          <a:xfrm>
            <a:off x="913774" y="1"/>
            <a:ext cx="10364451" cy="943276"/>
          </a:xfrm>
        </p:spPr>
        <p:txBody>
          <a:bodyPr/>
          <a:lstStyle/>
          <a:p>
            <a:r>
              <a:rPr lang="en-US" dirty="0"/>
              <a:t>Tele-Health Requirements Nurse Practitioners</a:t>
            </a:r>
          </a:p>
        </p:txBody>
      </p:sp>
      <p:sp>
        <p:nvSpPr>
          <p:cNvPr id="3" name="Content Placeholder 2">
            <a:extLst>
              <a:ext uri="{FF2B5EF4-FFF2-40B4-BE49-F238E27FC236}">
                <a16:creationId xmlns:a16="http://schemas.microsoft.com/office/drawing/2014/main" id="{BC4DF75E-A886-4683-B679-4883DA028E73}"/>
              </a:ext>
            </a:extLst>
          </p:cNvPr>
          <p:cNvSpPr>
            <a:spLocks noGrp="1"/>
          </p:cNvSpPr>
          <p:nvPr>
            <p:ph idx="1"/>
          </p:nvPr>
        </p:nvSpPr>
        <p:spPr>
          <a:xfrm>
            <a:off x="913773" y="943277"/>
            <a:ext cx="10364452" cy="5447898"/>
          </a:xfrm>
        </p:spPr>
        <p:txBody>
          <a:bodyPr>
            <a:normAutofit lnSpcReduction="10000"/>
          </a:bodyPr>
          <a:lstStyle/>
          <a:p>
            <a:r>
              <a:rPr lang="en-US" sz="2800" dirty="0"/>
              <a:t>Establish a patient-provider relationship</a:t>
            </a:r>
          </a:p>
          <a:p>
            <a:pPr lvl="1"/>
            <a:r>
              <a:rPr lang="en-US" sz="2400" dirty="0"/>
              <a:t>In-person patient visit</a:t>
            </a:r>
          </a:p>
          <a:p>
            <a:pPr lvl="1"/>
            <a:r>
              <a:rPr lang="en-US" sz="2400" dirty="0"/>
              <a:t>May use audio-only calls, but prefer telemedicine technology with video component</a:t>
            </a:r>
          </a:p>
          <a:p>
            <a:r>
              <a:rPr lang="en-US" sz="2800" dirty="0"/>
              <a:t>complete during call</a:t>
            </a:r>
          </a:p>
          <a:p>
            <a:pPr lvl="1"/>
            <a:r>
              <a:rPr lang="en-US" sz="2400" dirty="0"/>
              <a:t>Identity and location of patient </a:t>
            </a:r>
          </a:p>
          <a:p>
            <a:pPr lvl="1"/>
            <a:r>
              <a:rPr lang="en-US" sz="2400" dirty="0"/>
              <a:t>Patient’s consent for tele-health services </a:t>
            </a:r>
          </a:p>
          <a:p>
            <a:pPr lvl="1"/>
            <a:r>
              <a:rPr lang="en-US" sz="2400" dirty="0"/>
              <a:t>Complete your appointment as you normally would and document</a:t>
            </a:r>
          </a:p>
          <a:p>
            <a:r>
              <a:rPr lang="en-US" sz="2800" dirty="0"/>
              <a:t>Comply with all federal and state laws which govern the prescribing of controlled substances</a:t>
            </a:r>
          </a:p>
        </p:txBody>
      </p:sp>
      <p:sp>
        <p:nvSpPr>
          <p:cNvPr id="4" name="TextBox 3">
            <a:extLst>
              <a:ext uri="{FF2B5EF4-FFF2-40B4-BE49-F238E27FC236}">
                <a16:creationId xmlns:a16="http://schemas.microsoft.com/office/drawing/2014/main" id="{3CDD3AFC-852A-4BDD-AFD9-CBF1B786FF58}"/>
              </a:ext>
            </a:extLst>
          </p:cNvPr>
          <p:cNvSpPr txBox="1"/>
          <p:nvPr/>
        </p:nvSpPr>
        <p:spPr>
          <a:xfrm>
            <a:off x="9423132" y="6391175"/>
            <a:ext cx="1624163" cy="369332"/>
          </a:xfrm>
          <a:prstGeom prst="rect">
            <a:avLst/>
          </a:prstGeom>
          <a:noFill/>
        </p:spPr>
        <p:txBody>
          <a:bodyPr wrap="none" rtlCol="0">
            <a:spAutoFit/>
          </a:bodyPr>
          <a:lstStyle/>
          <a:p>
            <a:r>
              <a:rPr lang="en-US" dirty="0"/>
              <a:t>WV 19 CSR 16</a:t>
            </a:r>
          </a:p>
        </p:txBody>
      </p:sp>
    </p:spTree>
    <p:extLst>
      <p:ext uri="{BB962C8B-B14F-4D97-AF65-F5344CB8AC3E}">
        <p14:creationId xmlns:p14="http://schemas.microsoft.com/office/powerpoint/2010/main" val="2699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E0CA-7AD1-4FE2-8E72-E64790FBD3D0}"/>
              </a:ext>
            </a:extLst>
          </p:cNvPr>
          <p:cNvSpPr>
            <a:spLocks noGrp="1"/>
          </p:cNvSpPr>
          <p:nvPr>
            <p:ph type="title"/>
          </p:nvPr>
        </p:nvSpPr>
        <p:spPr>
          <a:xfrm>
            <a:off x="913774" y="138847"/>
            <a:ext cx="10364451" cy="1021161"/>
          </a:xfrm>
        </p:spPr>
        <p:txBody>
          <a:bodyPr/>
          <a:lstStyle/>
          <a:p>
            <a:r>
              <a:rPr lang="en-US" dirty="0"/>
              <a:t>storage and Disposal of opioids</a:t>
            </a:r>
          </a:p>
        </p:txBody>
      </p:sp>
      <p:sp>
        <p:nvSpPr>
          <p:cNvPr id="3" name="Content Placeholder 2">
            <a:extLst>
              <a:ext uri="{FF2B5EF4-FFF2-40B4-BE49-F238E27FC236}">
                <a16:creationId xmlns:a16="http://schemas.microsoft.com/office/drawing/2014/main" id="{B05A6318-F6CF-46D2-81C5-A77E183E1DD5}"/>
              </a:ext>
            </a:extLst>
          </p:cNvPr>
          <p:cNvSpPr>
            <a:spLocks noGrp="1"/>
          </p:cNvSpPr>
          <p:nvPr>
            <p:ph idx="1"/>
          </p:nvPr>
        </p:nvSpPr>
        <p:spPr>
          <a:xfrm>
            <a:off x="913774" y="1177737"/>
            <a:ext cx="5583278" cy="4756402"/>
          </a:xfrm>
        </p:spPr>
        <p:txBody>
          <a:bodyPr>
            <a:normAutofit fontScale="92500" lnSpcReduction="10000"/>
          </a:bodyPr>
          <a:lstStyle/>
          <a:p>
            <a:r>
              <a:rPr lang="en-US" sz="2400" dirty="0"/>
              <a:t>Store opioids in a locked container</a:t>
            </a:r>
          </a:p>
          <a:p>
            <a:r>
              <a:rPr lang="en-US" sz="2400" dirty="0"/>
              <a:t>Store opioids in their original packaging</a:t>
            </a:r>
          </a:p>
          <a:p>
            <a:r>
              <a:rPr lang="en-US" sz="2400" dirty="0"/>
              <a:t>Keep opioids out of reach of children</a:t>
            </a:r>
          </a:p>
          <a:p>
            <a:r>
              <a:rPr lang="en-US" sz="2400" dirty="0"/>
              <a:t>Do not share your medication</a:t>
            </a:r>
          </a:p>
          <a:p>
            <a:r>
              <a:rPr lang="en-US" sz="2400" dirty="0"/>
              <a:t>Safely dispose of unused medicine </a:t>
            </a:r>
          </a:p>
          <a:p>
            <a:pPr lvl="1"/>
            <a:r>
              <a:rPr lang="en-US" sz="2000" dirty="0"/>
              <a:t>Preferred location at </a:t>
            </a:r>
            <a:r>
              <a:rPr lang="en-US" sz="2000" dirty="0" err="1"/>
              <a:t>dea</a:t>
            </a:r>
            <a:r>
              <a:rPr lang="en-US" sz="2000" dirty="0"/>
              <a:t> authorized take back site, police station, or pharmacy</a:t>
            </a:r>
          </a:p>
          <a:p>
            <a:pPr lvl="1"/>
            <a:r>
              <a:rPr lang="en-US" sz="2000" dirty="0"/>
              <a:t>Sites can be found by searching for </a:t>
            </a:r>
            <a:r>
              <a:rPr lang="en-US" sz="2000" dirty="0" err="1"/>
              <a:t>dea</a:t>
            </a:r>
            <a:r>
              <a:rPr lang="en-US" sz="2000" dirty="0"/>
              <a:t> drug take back locations</a:t>
            </a:r>
          </a:p>
        </p:txBody>
      </p:sp>
      <p:pic>
        <p:nvPicPr>
          <p:cNvPr id="7" name="Picture 6">
            <a:extLst>
              <a:ext uri="{FF2B5EF4-FFF2-40B4-BE49-F238E27FC236}">
                <a16:creationId xmlns:a16="http://schemas.microsoft.com/office/drawing/2014/main" id="{9ECAEA0D-17B0-4CAC-8CF7-D35F6519816B}"/>
              </a:ext>
            </a:extLst>
          </p:cNvPr>
          <p:cNvPicPr>
            <a:picLocks noChangeAspect="1"/>
          </p:cNvPicPr>
          <p:nvPr/>
        </p:nvPicPr>
        <p:blipFill>
          <a:blip r:embed="rId2"/>
          <a:stretch>
            <a:fillRect/>
          </a:stretch>
        </p:blipFill>
        <p:spPr>
          <a:xfrm>
            <a:off x="6497053" y="1451893"/>
            <a:ext cx="5327329" cy="4047423"/>
          </a:xfrm>
          <a:prstGeom prst="rect">
            <a:avLst/>
          </a:prstGeom>
        </p:spPr>
      </p:pic>
      <p:sp>
        <p:nvSpPr>
          <p:cNvPr id="4" name="TextBox 3">
            <a:extLst>
              <a:ext uri="{FF2B5EF4-FFF2-40B4-BE49-F238E27FC236}">
                <a16:creationId xmlns:a16="http://schemas.microsoft.com/office/drawing/2014/main" id="{7C45FB98-10EC-4621-9101-4D9696AEFEF4}"/>
              </a:ext>
            </a:extLst>
          </p:cNvPr>
          <p:cNvSpPr txBox="1"/>
          <p:nvPr/>
        </p:nvSpPr>
        <p:spPr>
          <a:xfrm>
            <a:off x="7690585" y="6015789"/>
            <a:ext cx="1814664" cy="369332"/>
          </a:xfrm>
          <a:prstGeom prst="rect">
            <a:avLst/>
          </a:prstGeom>
          <a:noFill/>
        </p:spPr>
        <p:txBody>
          <a:bodyPr wrap="none" rtlCol="0">
            <a:spAutoFit/>
          </a:bodyPr>
          <a:lstStyle/>
          <a:p>
            <a:r>
              <a:rPr lang="en-US" dirty="0" err="1"/>
              <a:t>Robeznieks</a:t>
            </a:r>
            <a:r>
              <a:rPr lang="en-US" dirty="0"/>
              <a:t>, 2018</a:t>
            </a:r>
          </a:p>
        </p:txBody>
      </p:sp>
    </p:spTree>
    <p:extLst>
      <p:ext uri="{BB962C8B-B14F-4D97-AF65-F5344CB8AC3E}">
        <p14:creationId xmlns:p14="http://schemas.microsoft.com/office/powerpoint/2010/main" val="2831352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B116-EB20-4125-90D8-D40264F0D3BF}"/>
              </a:ext>
            </a:extLst>
          </p:cNvPr>
          <p:cNvSpPr>
            <a:spLocks noGrp="1"/>
          </p:cNvSpPr>
          <p:nvPr>
            <p:ph type="title"/>
          </p:nvPr>
        </p:nvSpPr>
        <p:spPr>
          <a:xfrm>
            <a:off x="913774" y="185380"/>
            <a:ext cx="10364451" cy="1596177"/>
          </a:xfrm>
        </p:spPr>
        <p:txBody>
          <a:bodyPr/>
          <a:lstStyle/>
          <a:p>
            <a:r>
              <a:rPr lang="en-US" dirty="0"/>
              <a:t>Opioid Risk Mitigation </a:t>
            </a:r>
          </a:p>
        </p:txBody>
      </p:sp>
      <p:sp>
        <p:nvSpPr>
          <p:cNvPr id="3" name="Content Placeholder 2">
            <a:extLst>
              <a:ext uri="{FF2B5EF4-FFF2-40B4-BE49-F238E27FC236}">
                <a16:creationId xmlns:a16="http://schemas.microsoft.com/office/drawing/2014/main" id="{F663833C-7DD5-4269-835F-7D7EA8FF0C8A}"/>
              </a:ext>
            </a:extLst>
          </p:cNvPr>
          <p:cNvSpPr>
            <a:spLocks noGrp="1"/>
          </p:cNvSpPr>
          <p:nvPr>
            <p:ph idx="1"/>
          </p:nvPr>
        </p:nvSpPr>
        <p:spPr>
          <a:xfrm>
            <a:off x="913775" y="1992429"/>
            <a:ext cx="10364452" cy="3798771"/>
          </a:xfrm>
        </p:spPr>
        <p:txBody>
          <a:bodyPr>
            <a:normAutofit/>
          </a:bodyPr>
          <a:lstStyle/>
          <a:p>
            <a:r>
              <a:rPr lang="en-US" sz="2400" dirty="0"/>
              <a:t>Risk Measurement Screening Tools (COMM) </a:t>
            </a:r>
          </a:p>
          <a:p>
            <a:r>
              <a:rPr lang="en-US" sz="2400" dirty="0"/>
              <a:t>Naloxone </a:t>
            </a:r>
          </a:p>
          <a:p>
            <a:r>
              <a:rPr lang="en-US" sz="2400" dirty="0"/>
              <a:t>Urine drug testing</a:t>
            </a:r>
          </a:p>
          <a:p>
            <a:r>
              <a:rPr lang="en-US" sz="2400" dirty="0"/>
              <a:t>State database checks</a:t>
            </a:r>
          </a:p>
          <a:p>
            <a:r>
              <a:rPr lang="en-US" sz="2400" dirty="0"/>
              <a:t>Pill counts  - Always perform with a witness!</a:t>
            </a:r>
          </a:p>
          <a:p>
            <a:r>
              <a:rPr lang="en-US" sz="2400" dirty="0"/>
              <a:t>Recognizing aberrant behavior</a:t>
            </a:r>
          </a:p>
        </p:txBody>
      </p:sp>
    </p:spTree>
    <p:extLst>
      <p:ext uri="{BB962C8B-B14F-4D97-AF65-F5344CB8AC3E}">
        <p14:creationId xmlns:p14="http://schemas.microsoft.com/office/powerpoint/2010/main" val="2642563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0BBE-4F9E-42B4-985C-E274A3613351}"/>
              </a:ext>
            </a:extLst>
          </p:cNvPr>
          <p:cNvSpPr>
            <a:spLocks noGrp="1"/>
          </p:cNvSpPr>
          <p:nvPr>
            <p:ph type="title"/>
          </p:nvPr>
        </p:nvSpPr>
        <p:spPr>
          <a:xfrm>
            <a:off x="913775" y="85022"/>
            <a:ext cx="10364451" cy="1147894"/>
          </a:xfrm>
        </p:spPr>
        <p:txBody>
          <a:bodyPr/>
          <a:lstStyle/>
          <a:p>
            <a:r>
              <a:rPr lang="en-US" dirty="0"/>
              <a:t>Opioid risk screening tools - Initiation</a:t>
            </a:r>
          </a:p>
        </p:txBody>
      </p:sp>
      <p:sp>
        <p:nvSpPr>
          <p:cNvPr id="3" name="Content Placeholder 2">
            <a:extLst>
              <a:ext uri="{FF2B5EF4-FFF2-40B4-BE49-F238E27FC236}">
                <a16:creationId xmlns:a16="http://schemas.microsoft.com/office/drawing/2014/main" id="{5082917F-2C5E-4B3C-8BF5-B6B8A719AFA4}"/>
              </a:ext>
            </a:extLst>
          </p:cNvPr>
          <p:cNvSpPr>
            <a:spLocks noGrp="1"/>
          </p:cNvSpPr>
          <p:nvPr>
            <p:ph idx="1"/>
          </p:nvPr>
        </p:nvSpPr>
        <p:spPr>
          <a:xfrm>
            <a:off x="913775" y="1857676"/>
            <a:ext cx="5111640" cy="3933524"/>
          </a:xfrm>
        </p:spPr>
        <p:txBody>
          <a:bodyPr>
            <a:normAutofit/>
          </a:bodyPr>
          <a:lstStyle/>
          <a:p>
            <a:r>
              <a:rPr lang="en-US" sz="2000" dirty="0"/>
              <a:t>Easiest to template into your progress note</a:t>
            </a:r>
          </a:p>
          <a:p>
            <a:r>
              <a:rPr lang="en-US" sz="2000" dirty="0"/>
              <a:t>Score ≤ 3 equates to low risk</a:t>
            </a:r>
          </a:p>
          <a:p>
            <a:r>
              <a:rPr lang="en-US" sz="2000" dirty="0"/>
              <a:t>Score 4-7 equates to medium risk</a:t>
            </a:r>
          </a:p>
          <a:p>
            <a:r>
              <a:rPr lang="en-US" sz="2000" dirty="0"/>
              <a:t>Score &gt; 7 is high risk</a:t>
            </a:r>
          </a:p>
          <a:p>
            <a:r>
              <a:rPr lang="en-US" sz="2000" dirty="0"/>
              <a:t>**Even if high risk, you can still receive opioid therapy safely, but it likely requires enhanced monitoring.</a:t>
            </a:r>
          </a:p>
          <a:p>
            <a:pPr marL="0" indent="0">
              <a:buNone/>
            </a:pPr>
            <a:endParaRPr lang="en-US" dirty="0"/>
          </a:p>
        </p:txBody>
      </p:sp>
      <p:pic>
        <p:nvPicPr>
          <p:cNvPr id="4" name="Picture 3">
            <a:extLst>
              <a:ext uri="{FF2B5EF4-FFF2-40B4-BE49-F238E27FC236}">
                <a16:creationId xmlns:a16="http://schemas.microsoft.com/office/drawing/2014/main" id="{8C2D01CF-96EE-48DD-9840-EE669DF03D2A}"/>
              </a:ext>
            </a:extLst>
          </p:cNvPr>
          <p:cNvPicPr>
            <a:picLocks noChangeAspect="1"/>
          </p:cNvPicPr>
          <p:nvPr/>
        </p:nvPicPr>
        <p:blipFill>
          <a:blip r:embed="rId2"/>
          <a:stretch>
            <a:fillRect/>
          </a:stretch>
        </p:blipFill>
        <p:spPr>
          <a:xfrm>
            <a:off x="6272465" y="1514306"/>
            <a:ext cx="5322076" cy="4859596"/>
          </a:xfrm>
          <a:prstGeom prst="rect">
            <a:avLst/>
          </a:prstGeom>
        </p:spPr>
      </p:pic>
      <p:sp>
        <p:nvSpPr>
          <p:cNvPr id="6" name="TextBox 5">
            <a:extLst>
              <a:ext uri="{FF2B5EF4-FFF2-40B4-BE49-F238E27FC236}">
                <a16:creationId xmlns:a16="http://schemas.microsoft.com/office/drawing/2014/main" id="{03A7E513-D853-4DD6-A486-B8C1DF4B5099}"/>
              </a:ext>
            </a:extLst>
          </p:cNvPr>
          <p:cNvSpPr txBox="1"/>
          <p:nvPr/>
        </p:nvSpPr>
        <p:spPr>
          <a:xfrm>
            <a:off x="9089459" y="6373902"/>
            <a:ext cx="2752132" cy="369332"/>
          </a:xfrm>
          <a:prstGeom prst="rect">
            <a:avLst/>
          </a:prstGeom>
          <a:noFill/>
        </p:spPr>
        <p:txBody>
          <a:bodyPr wrap="square">
            <a:spAutoFit/>
          </a:bodyPr>
          <a:lstStyle/>
          <a:p>
            <a:pPr algn="l"/>
            <a:r>
              <a:rPr lang="en-US" b="0" i="0" dirty="0">
                <a:solidFill>
                  <a:srgbClr val="14161A"/>
                </a:solidFill>
                <a:effectLst/>
                <a:latin typeface="var(--font-family-body)"/>
              </a:rPr>
              <a:t>Webster et al, 2005</a:t>
            </a:r>
          </a:p>
        </p:txBody>
      </p:sp>
      <p:sp>
        <p:nvSpPr>
          <p:cNvPr id="7" name="TextBox 6">
            <a:extLst>
              <a:ext uri="{FF2B5EF4-FFF2-40B4-BE49-F238E27FC236}">
                <a16:creationId xmlns:a16="http://schemas.microsoft.com/office/drawing/2014/main" id="{9A562B95-F6C7-459E-B6F3-E66EC318390E}"/>
              </a:ext>
            </a:extLst>
          </p:cNvPr>
          <p:cNvSpPr txBox="1"/>
          <p:nvPr/>
        </p:nvSpPr>
        <p:spPr>
          <a:xfrm>
            <a:off x="1205660" y="1062602"/>
            <a:ext cx="2962093" cy="461665"/>
          </a:xfrm>
          <a:prstGeom prst="rect">
            <a:avLst/>
          </a:prstGeom>
          <a:noFill/>
        </p:spPr>
        <p:txBody>
          <a:bodyPr wrap="none" rtlCol="0">
            <a:spAutoFit/>
          </a:bodyPr>
          <a:lstStyle/>
          <a:p>
            <a:r>
              <a:rPr lang="en-US" sz="2400" dirty="0"/>
              <a:t>Opioid Risk Tool - ORT</a:t>
            </a:r>
          </a:p>
        </p:txBody>
      </p:sp>
    </p:spTree>
    <p:extLst>
      <p:ext uri="{BB962C8B-B14F-4D97-AF65-F5344CB8AC3E}">
        <p14:creationId xmlns:p14="http://schemas.microsoft.com/office/powerpoint/2010/main" val="373477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6DBA-AE97-4077-AA3C-28C7A382A354}"/>
              </a:ext>
            </a:extLst>
          </p:cNvPr>
          <p:cNvSpPr>
            <a:spLocks noGrp="1"/>
          </p:cNvSpPr>
          <p:nvPr>
            <p:ph type="title"/>
          </p:nvPr>
        </p:nvSpPr>
        <p:spPr>
          <a:xfrm>
            <a:off x="913774" y="395437"/>
            <a:ext cx="10364451" cy="1066800"/>
          </a:xfrm>
        </p:spPr>
        <p:txBody>
          <a:bodyPr/>
          <a:lstStyle/>
          <a:p>
            <a:r>
              <a:rPr lang="en-US" dirty="0"/>
              <a:t>objectives</a:t>
            </a:r>
          </a:p>
        </p:txBody>
      </p:sp>
      <p:sp>
        <p:nvSpPr>
          <p:cNvPr id="3" name="Content Placeholder 2">
            <a:extLst>
              <a:ext uri="{FF2B5EF4-FFF2-40B4-BE49-F238E27FC236}">
                <a16:creationId xmlns:a16="http://schemas.microsoft.com/office/drawing/2014/main" id="{796562A4-24B2-46A8-9D23-FDFC5B01120E}"/>
              </a:ext>
            </a:extLst>
          </p:cNvPr>
          <p:cNvSpPr>
            <a:spLocks noGrp="1"/>
          </p:cNvSpPr>
          <p:nvPr>
            <p:ph idx="1"/>
          </p:nvPr>
        </p:nvSpPr>
        <p:spPr>
          <a:xfrm>
            <a:off x="913774" y="1617045"/>
            <a:ext cx="10364452" cy="4312118"/>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Identify appropriate candidates for opioid pharmacotherapy.</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Develop treatment plans for initiation or continuation of opioid pharmacotherapy including selection of the appropriate opioid medication.</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Identify appropriate risk mitigation strategies.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Assess the appropriate level of risk mitigation required based on patient specific factors.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Understand WV specific laws related to opioid prescribing.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Creating and monitoring a successful opioid tapering strategy.  </a:t>
            </a:r>
            <a:endParaRPr lang="en-US" sz="24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587035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0311-B65C-4E4E-A4F6-8C8FA361882D}"/>
              </a:ext>
            </a:extLst>
          </p:cNvPr>
          <p:cNvSpPr>
            <a:spLocks noGrp="1"/>
          </p:cNvSpPr>
          <p:nvPr>
            <p:ph type="title"/>
          </p:nvPr>
        </p:nvSpPr>
        <p:spPr>
          <a:xfrm>
            <a:off x="913775" y="38505"/>
            <a:ext cx="10364451" cy="1078913"/>
          </a:xfrm>
        </p:spPr>
        <p:txBody>
          <a:bodyPr/>
          <a:lstStyle/>
          <a:p>
            <a:r>
              <a:rPr lang="en-US" dirty="0"/>
              <a:t>Opioid risk screening tools - Initiation</a:t>
            </a:r>
          </a:p>
        </p:txBody>
      </p:sp>
      <p:sp>
        <p:nvSpPr>
          <p:cNvPr id="3" name="Content Placeholder 2">
            <a:extLst>
              <a:ext uri="{FF2B5EF4-FFF2-40B4-BE49-F238E27FC236}">
                <a16:creationId xmlns:a16="http://schemas.microsoft.com/office/drawing/2014/main" id="{F725ABD2-F27F-4DA5-91E4-B66088B8E6BC}"/>
              </a:ext>
            </a:extLst>
          </p:cNvPr>
          <p:cNvSpPr>
            <a:spLocks noGrp="1"/>
          </p:cNvSpPr>
          <p:nvPr>
            <p:ph idx="1"/>
          </p:nvPr>
        </p:nvSpPr>
        <p:spPr>
          <a:xfrm>
            <a:off x="913775" y="1117419"/>
            <a:ext cx="9683640" cy="528500"/>
          </a:xfrm>
        </p:spPr>
        <p:txBody>
          <a:bodyPr/>
          <a:lstStyle/>
          <a:p>
            <a:pPr marL="0" indent="0">
              <a:buNone/>
            </a:pPr>
            <a:r>
              <a:rPr lang="en-US" dirty="0"/>
              <a:t>Screener and Opioid Assessment for Patients with Pain (SOAPP) – Short Form</a:t>
            </a:r>
          </a:p>
          <a:p>
            <a:pPr marL="0" indent="0">
              <a:buNone/>
            </a:pPr>
            <a:endParaRPr lang="en-US" dirty="0"/>
          </a:p>
        </p:txBody>
      </p:sp>
      <p:sp>
        <p:nvSpPr>
          <p:cNvPr id="5" name="TextBox 4">
            <a:extLst>
              <a:ext uri="{FF2B5EF4-FFF2-40B4-BE49-F238E27FC236}">
                <a16:creationId xmlns:a16="http://schemas.microsoft.com/office/drawing/2014/main" id="{BCF83805-587C-491B-897A-DD15E17B2BC3}"/>
              </a:ext>
            </a:extLst>
          </p:cNvPr>
          <p:cNvSpPr txBox="1"/>
          <p:nvPr/>
        </p:nvSpPr>
        <p:spPr>
          <a:xfrm>
            <a:off x="913773" y="5777818"/>
            <a:ext cx="2589823" cy="646331"/>
          </a:xfrm>
          <a:prstGeom prst="rect">
            <a:avLst/>
          </a:prstGeom>
          <a:noFill/>
        </p:spPr>
        <p:txBody>
          <a:bodyPr wrap="square">
            <a:spAutoFit/>
          </a:bodyPr>
          <a:lstStyle/>
          <a:p>
            <a:pPr algn="l"/>
            <a:r>
              <a:rPr lang="en-US" b="0" i="0" dirty="0">
                <a:solidFill>
                  <a:srgbClr val="14161A"/>
                </a:solidFill>
                <a:effectLst/>
                <a:latin typeface="var(--font-family-body)"/>
              </a:rPr>
              <a:t>Butler et al, 2008</a:t>
            </a:r>
          </a:p>
          <a:p>
            <a:pPr algn="l"/>
            <a:r>
              <a:rPr lang="en-US" b="0" i="0" dirty="0" err="1">
                <a:solidFill>
                  <a:srgbClr val="14161A"/>
                </a:solidFill>
                <a:effectLst/>
                <a:latin typeface="var(--font-family-body)"/>
              </a:rPr>
              <a:t>PainEDU</a:t>
            </a:r>
            <a:r>
              <a:rPr lang="en-US" b="0" i="0" dirty="0">
                <a:solidFill>
                  <a:srgbClr val="14161A"/>
                </a:solidFill>
                <a:effectLst/>
                <a:latin typeface="var(--font-family-body)"/>
              </a:rPr>
              <a:t> SOAPP-SF </a:t>
            </a:r>
          </a:p>
        </p:txBody>
      </p:sp>
      <p:pic>
        <p:nvPicPr>
          <p:cNvPr id="7" name="Picture 6">
            <a:extLst>
              <a:ext uri="{FF2B5EF4-FFF2-40B4-BE49-F238E27FC236}">
                <a16:creationId xmlns:a16="http://schemas.microsoft.com/office/drawing/2014/main" id="{754DD0A8-2A13-4B7A-9DED-E9CCBB251261}"/>
              </a:ext>
            </a:extLst>
          </p:cNvPr>
          <p:cNvPicPr>
            <a:picLocks noChangeAspect="1"/>
          </p:cNvPicPr>
          <p:nvPr/>
        </p:nvPicPr>
        <p:blipFill>
          <a:blip r:embed="rId2"/>
          <a:stretch>
            <a:fillRect/>
          </a:stretch>
        </p:blipFill>
        <p:spPr>
          <a:xfrm>
            <a:off x="913773" y="1645919"/>
            <a:ext cx="6103058" cy="3983767"/>
          </a:xfrm>
          <a:prstGeom prst="rect">
            <a:avLst/>
          </a:prstGeom>
        </p:spPr>
      </p:pic>
      <p:sp>
        <p:nvSpPr>
          <p:cNvPr id="10" name="TextBox 9">
            <a:extLst>
              <a:ext uri="{FF2B5EF4-FFF2-40B4-BE49-F238E27FC236}">
                <a16:creationId xmlns:a16="http://schemas.microsoft.com/office/drawing/2014/main" id="{913CD6A8-9C59-4302-A0F5-26AB561E78CA}"/>
              </a:ext>
            </a:extLst>
          </p:cNvPr>
          <p:cNvSpPr txBox="1"/>
          <p:nvPr/>
        </p:nvSpPr>
        <p:spPr>
          <a:xfrm>
            <a:off x="7257448" y="1732546"/>
            <a:ext cx="4312118"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Score of &gt;= 4 is positive.</a:t>
            </a:r>
          </a:p>
          <a:p>
            <a:pPr marL="285750" indent="-285750">
              <a:buFont typeface="Arial" panose="020B0604020202020204" pitchFamily="34" charset="0"/>
              <a:buChar char="•"/>
            </a:pPr>
            <a:r>
              <a:rPr lang="en-US" sz="2400" dirty="0"/>
              <a:t>Sensitivity = 0.86</a:t>
            </a:r>
          </a:p>
          <a:p>
            <a:pPr marL="285750" indent="-285750">
              <a:buFont typeface="Arial" panose="020B0604020202020204" pitchFamily="34" charset="0"/>
              <a:buChar char="•"/>
            </a:pPr>
            <a:r>
              <a:rPr lang="en-US" sz="2400" dirty="0"/>
              <a:t>Specificity = 0.67</a:t>
            </a:r>
          </a:p>
        </p:txBody>
      </p:sp>
    </p:spTree>
    <p:extLst>
      <p:ext uri="{BB962C8B-B14F-4D97-AF65-F5344CB8AC3E}">
        <p14:creationId xmlns:p14="http://schemas.microsoft.com/office/powerpoint/2010/main" val="2926963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350EE3-E5CB-4759-B1F2-C8BB878981BF}"/>
              </a:ext>
            </a:extLst>
          </p:cNvPr>
          <p:cNvPicPr>
            <a:picLocks noChangeAspect="1"/>
          </p:cNvPicPr>
          <p:nvPr/>
        </p:nvPicPr>
        <p:blipFill>
          <a:blip r:embed="rId2"/>
          <a:stretch>
            <a:fillRect/>
          </a:stretch>
        </p:blipFill>
        <p:spPr>
          <a:xfrm>
            <a:off x="2249724" y="3643057"/>
            <a:ext cx="6676162" cy="2875475"/>
          </a:xfrm>
          <a:prstGeom prst="rect">
            <a:avLst/>
          </a:prstGeom>
        </p:spPr>
      </p:pic>
      <p:sp>
        <p:nvSpPr>
          <p:cNvPr id="2" name="Title 1">
            <a:extLst>
              <a:ext uri="{FF2B5EF4-FFF2-40B4-BE49-F238E27FC236}">
                <a16:creationId xmlns:a16="http://schemas.microsoft.com/office/drawing/2014/main" id="{77BDC2CA-7A2A-4360-B5E7-F1C44F7FC78A}"/>
              </a:ext>
            </a:extLst>
          </p:cNvPr>
          <p:cNvSpPr>
            <a:spLocks noGrp="1"/>
          </p:cNvSpPr>
          <p:nvPr>
            <p:ph type="title"/>
          </p:nvPr>
        </p:nvSpPr>
        <p:spPr>
          <a:xfrm>
            <a:off x="1066800" y="399313"/>
            <a:ext cx="10058400" cy="1371600"/>
          </a:xfrm>
        </p:spPr>
        <p:txBody>
          <a:bodyPr/>
          <a:lstStyle/>
          <a:p>
            <a:r>
              <a:rPr lang="en-US" dirty="0"/>
              <a:t>Risk Mitigation – Naloxone </a:t>
            </a:r>
          </a:p>
        </p:txBody>
      </p:sp>
      <p:pic>
        <p:nvPicPr>
          <p:cNvPr id="5" name="Content Placeholder 4">
            <a:extLst>
              <a:ext uri="{FF2B5EF4-FFF2-40B4-BE49-F238E27FC236}">
                <a16:creationId xmlns:a16="http://schemas.microsoft.com/office/drawing/2014/main" id="{DDF4EC3F-BAD0-4E05-AE14-F552F30F25CB}"/>
              </a:ext>
            </a:extLst>
          </p:cNvPr>
          <p:cNvPicPr>
            <a:picLocks noGrp="1" noChangeAspect="1"/>
          </p:cNvPicPr>
          <p:nvPr>
            <p:ph idx="1"/>
          </p:nvPr>
        </p:nvPicPr>
        <p:blipFill>
          <a:blip r:embed="rId3"/>
          <a:stretch>
            <a:fillRect/>
          </a:stretch>
        </p:blipFill>
        <p:spPr>
          <a:xfrm>
            <a:off x="6591549" y="1403608"/>
            <a:ext cx="3924848" cy="3153215"/>
          </a:xfrm>
        </p:spPr>
      </p:pic>
      <p:pic>
        <p:nvPicPr>
          <p:cNvPr id="7" name="Picture 6">
            <a:extLst>
              <a:ext uri="{FF2B5EF4-FFF2-40B4-BE49-F238E27FC236}">
                <a16:creationId xmlns:a16="http://schemas.microsoft.com/office/drawing/2014/main" id="{E412EEE8-9025-43D3-AA03-5FF5F5967A62}"/>
              </a:ext>
            </a:extLst>
          </p:cNvPr>
          <p:cNvPicPr>
            <a:picLocks noChangeAspect="1"/>
          </p:cNvPicPr>
          <p:nvPr/>
        </p:nvPicPr>
        <p:blipFill>
          <a:blip r:embed="rId4"/>
          <a:stretch>
            <a:fillRect/>
          </a:stretch>
        </p:blipFill>
        <p:spPr>
          <a:xfrm>
            <a:off x="1360805" y="1403608"/>
            <a:ext cx="3823592" cy="3304440"/>
          </a:xfrm>
          <a:prstGeom prst="rect">
            <a:avLst/>
          </a:prstGeom>
        </p:spPr>
      </p:pic>
    </p:spTree>
    <p:extLst>
      <p:ext uri="{BB962C8B-B14F-4D97-AF65-F5344CB8AC3E}">
        <p14:creationId xmlns:p14="http://schemas.microsoft.com/office/powerpoint/2010/main" val="3526218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CD31-B4C0-4E9C-BD74-1E1ED7D2DA74}"/>
              </a:ext>
            </a:extLst>
          </p:cNvPr>
          <p:cNvSpPr>
            <a:spLocks noGrp="1"/>
          </p:cNvSpPr>
          <p:nvPr>
            <p:ph type="title"/>
          </p:nvPr>
        </p:nvSpPr>
        <p:spPr>
          <a:xfrm>
            <a:off x="913774" y="134754"/>
            <a:ext cx="10364451" cy="1242542"/>
          </a:xfrm>
        </p:spPr>
        <p:txBody>
          <a:bodyPr/>
          <a:lstStyle/>
          <a:p>
            <a:r>
              <a:rPr lang="en-US" dirty="0"/>
              <a:t>Important Points for Patients	</a:t>
            </a:r>
          </a:p>
        </p:txBody>
      </p:sp>
      <p:sp>
        <p:nvSpPr>
          <p:cNvPr id="3" name="Content Placeholder 2">
            <a:extLst>
              <a:ext uri="{FF2B5EF4-FFF2-40B4-BE49-F238E27FC236}">
                <a16:creationId xmlns:a16="http://schemas.microsoft.com/office/drawing/2014/main" id="{4B2BA22B-E8E8-4DBB-B6A5-4AA4A9A95B28}"/>
              </a:ext>
            </a:extLst>
          </p:cNvPr>
          <p:cNvSpPr>
            <a:spLocks noGrp="1"/>
          </p:cNvSpPr>
          <p:nvPr>
            <p:ph idx="1"/>
          </p:nvPr>
        </p:nvSpPr>
        <p:spPr>
          <a:xfrm>
            <a:off x="913775" y="1164657"/>
            <a:ext cx="10364452" cy="5322770"/>
          </a:xfrm>
        </p:spPr>
        <p:txBody>
          <a:bodyPr>
            <a:normAutofit/>
          </a:bodyPr>
          <a:lstStyle/>
          <a:p>
            <a:r>
              <a:rPr lang="en-US" sz="2400" dirty="0"/>
              <a:t>Tell everyone who may be in your house where you keep it</a:t>
            </a:r>
          </a:p>
          <a:p>
            <a:r>
              <a:rPr lang="en-US" sz="2400" dirty="0"/>
              <a:t>Carry it with you when out of the house</a:t>
            </a:r>
          </a:p>
          <a:p>
            <a:r>
              <a:rPr lang="en-US" sz="2400" dirty="0"/>
              <a:t>Basic Steps for Use</a:t>
            </a:r>
          </a:p>
          <a:p>
            <a:pPr lvl="1"/>
            <a:r>
              <a:rPr lang="en-US" sz="2000" dirty="0"/>
              <a:t>Check for a response</a:t>
            </a:r>
          </a:p>
          <a:p>
            <a:pPr lvl="1"/>
            <a:r>
              <a:rPr lang="en-US" sz="2000" dirty="0"/>
              <a:t>If no response, give naloxone and call 911 </a:t>
            </a:r>
          </a:p>
          <a:p>
            <a:pPr lvl="1"/>
            <a:r>
              <a:rPr lang="en-US" sz="2000" dirty="0"/>
              <a:t>If the patient responds, you can expect 30-90 minutes of good response</a:t>
            </a:r>
          </a:p>
          <a:p>
            <a:pPr lvl="1"/>
            <a:r>
              <a:rPr lang="en-US" sz="2000" dirty="0"/>
              <a:t>Make sure the airway remains open</a:t>
            </a:r>
          </a:p>
          <a:p>
            <a:pPr lvl="1"/>
            <a:r>
              <a:rPr lang="en-US" sz="2000" dirty="0"/>
              <a:t>Chest compressions</a:t>
            </a:r>
          </a:p>
          <a:p>
            <a:pPr lvl="1"/>
            <a:r>
              <a:rPr lang="en-US" sz="2000" dirty="0"/>
              <a:t>If no response in 2-3 minutes, give a second dose of naloxone </a:t>
            </a:r>
          </a:p>
          <a:p>
            <a:r>
              <a:rPr lang="en-US" sz="2400" dirty="0"/>
              <a:t>If the patient is unconscious due to reasons other than opioid overdose, naloxone will not harm them</a:t>
            </a:r>
          </a:p>
        </p:txBody>
      </p:sp>
    </p:spTree>
    <p:extLst>
      <p:ext uri="{BB962C8B-B14F-4D97-AF65-F5344CB8AC3E}">
        <p14:creationId xmlns:p14="http://schemas.microsoft.com/office/powerpoint/2010/main" val="711756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D9DC-D148-437C-AC9E-2E15490E7BF0}"/>
              </a:ext>
            </a:extLst>
          </p:cNvPr>
          <p:cNvSpPr>
            <a:spLocks noGrp="1"/>
          </p:cNvSpPr>
          <p:nvPr>
            <p:ph type="title"/>
          </p:nvPr>
        </p:nvSpPr>
        <p:spPr/>
        <p:txBody>
          <a:bodyPr/>
          <a:lstStyle/>
          <a:p>
            <a:r>
              <a:rPr lang="en-US" dirty="0"/>
              <a:t>Likely Side Effects from Naloxone </a:t>
            </a:r>
          </a:p>
        </p:txBody>
      </p:sp>
      <p:sp>
        <p:nvSpPr>
          <p:cNvPr id="3" name="Content Placeholder 2">
            <a:extLst>
              <a:ext uri="{FF2B5EF4-FFF2-40B4-BE49-F238E27FC236}">
                <a16:creationId xmlns:a16="http://schemas.microsoft.com/office/drawing/2014/main" id="{30CA7ADA-C16C-417C-85D2-70F6D40F3992}"/>
              </a:ext>
            </a:extLst>
          </p:cNvPr>
          <p:cNvSpPr>
            <a:spLocks noGrp="1"/>
          </p:cNvSpPr>
          <p:nvPr>
            <p:ph idx="1"/>
          </p:nvPr>
        </p:nvSpPr>
        <p:spPr>
          <a:xfrm>
            <a:off x="1066800" y="1786855"/>
            <a:ext cx="10058400" cy="4165889"/>
          </a:xfrm>
        </p:spPr>
        <p:txBody>
          <a:bodyPr>
            <a:normAutofit fontScale="85000" lnSpcReduction="10000"/>
          </a:bodyPr>
          <a:lstStyle/>
          <a:p>
            <a:r>
              <a:rPr lang="en-US" sz="1800" dirty="0"/>
              <a:t>Diarrhea</a:t>
            </a:r>
          </a:p>
          <a:p>
            <a:r>
              <a:rPr lang="en-US" sz="1800" dirty="0"/>
              <a:t>Fever</a:t>
            </a:r>
          </a:p>
          <a:p>
            <a:r>
              <a:rPr lang="en-US" sz="1800" dirty="0"/>
              <a:t>High blood pressure and/or tachycardia</a:t>
            </a:r>
          </a:p>
          <a:p>
            <a:r>
              <a:rPr lang="en-US" sz="1800" dirty="0"/>
              <a:t>Nausea</a:t>
            </a:r>
          </a:p>
          <a:p>
            <a:r>
              <a:rPr lang="en-US" sz="1800" dirty="0"/>
              <a:t>Runny nose</a:t>
            </a:r>
          </a:p>
          <a:p>
            <a:r>
              <a:rPr lang="en-US" sz="1800" dirty="0"/>
              <a:t>Stomach pain</a:t>
            </a:r>
          </a:p>
          <a:p>
            <a:r>
              <a:rPr lang="en-US" sz="1800" dirty="0"/>
              <a:t>Vomiting</a:t>
            </a:r>
          </a:p>
          <a:p>
            <a:r>
              <a:rPr lang="en-US" sz="1800" dirty="0"/>
              <a:t>Sweating</a:t>
            </a:r>
          </a:p>
          <a:p>
            <a:r>
              <a:rPr lang="en-US" sz="1800" dirty="0"/>
              <a:t>Lacrimation</a:t>
            </a:r>
          </a:p>
          <a:p>
            <a:r>
              <a:rPr lang="en-US" sz="1800" dirty="0"/>
              <a:t>Weakness</a:t>
            </a:r>
          </a:p>
          <a:p>
            <a:r>
              <a:rPr lang="en-US" sz="1800" dirty="0"/>
              <a:t>Seizure (Rare)</a:t>
            </a:r>
          </a:p>
        </p:txBody>
      </p:sp>
      <p:pic>
        <p:nvPicPr>
          <p:cNvPr id="5" name="Picture 4">
            <a:extLst>
              <a:ext uri="{FF2B5EF4-FFF2-40B4-BE49-F238E27FC236}">
                <a16:creationId xmlns:a16="http://schemas.microsoft.com/office/drawing/2014/main" id="{1294748E-0DBF-4380-8926-BE1BB917E358}"/>
              </a:ext>
            </a:extLst>
          </p:cNvPr>
          <p:cNvPicPr>
            <a:picLocks noChangeAspect="1"/>
          </p:cNvPicPr>
          <p:nvPr/>
        </p:nvPicPr>
        <p:blipFill>
          <a:blip r:embed="rId2"/>
          <a:stretch>
            <a:fillRect/>
          </a:stretch>
        </p:blipFill>
        <p:spPr>
          <a:xfrm>
            <a:off x="5657901" y="2378928"/>
            <a:ext cx="6144482" cy="2981741"/>
          </a:xfrm>
          <a:prstGeom prst="rect">
            <a:avLst/>
          </a:prstGeom>
        </p:spPr>
      </p:pic>
    </p:spTree>
    <p:extLst>
      <p:ext uri="{BB962C8B-B14F-4D97-AF65-F5344CB8AC3E}">
        <p14:creationId xmlns:p14="http://schemas.microsoft.com/office/powerpoint/2010/main" val="52165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5722-48B9-40C8-B6C0-8839B95AA54A}"/>
              </a:ext>
            </a:extLst>
          </p:cNvPr>
          <p:cNvSpPr>
            <a:spLocks noGrp="1"/>
          </p:cNvSpPr>
          <p:nvPr>
            <p:ph type="title"/>
          </p:nvPr>
        </p:nvSpPr>
        <p:spPr/>
        <p:txBody>
          <a:bodyPr/>
          <a:lstStyle/>
          <a:p>
            <a:r>
              <a:rPr lang="en-US" dirty="0"/>
              <a:t>Injection vs. Intranasal Naloxone</a:t>
            </a:r>
          </a:p>
        </p:txBody>
      </p:sp>
      <p:sp>
        <p:nvSpPr>
          <p:cNvPr id="3" name="Content Placeholder 2">
            <a:extLst>
              <a:ext uri="{FF2B5EF4-FFF2-40B4-BE49-F238E27FC236}">
                <a16:creationId xmlns:a16="http://schemas.microsoft.com/office/drawing/2014/main" id="{9A469614-53AA-4390-9ACE-9E448544098C}"/>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5A268CB-1830-4D32-9905-44860284F31C}"/>
              </a:ext>
            </a:extLst>
          </p:cNvPr>
          <p:cNvPicPr>
            <a:picLocks noChangeAspect="1"/>
          </p:cNvPicPr>
          <p:nvPr/>
        </p:nvPicPr>
        <p:blipFill>
          <a:blip r:embed="rId3"/>
          <a:stretch>
            <a:fillRect/>
          </a:stretch>
        </p:blipFill>
        <p:spPr>
          <a:xfrm>
            <a:off x="876649" y="1652375"/>
            <a:ext cx="10438701" cy="4432332"/>
          </a:xfrm>
          <a:prstGeom prst="rect">
            <a:avLst/>
          </a:prstGeom>
        </p:spPr>
      </p:pic>
      <p:sp>
        <p:nvSpPr>
          <p:cNvPr id="6" name="TextBox 5">
            <a:extLst>
              <a:ext uri="{FF2B5EF4-FFF2-40B4-BE49-F238E27FC236}">
                <a16:creationId xmlns:a16="http://schemas.microsoft.com/office/drawing/2014/main" id="{E267CA77-BB8F-4EF1-9192-EA2083933728}"/>
              </a:ext>
            </a:extLst>
          </p:cNvPr>
          <p:cNvSpPr txBox="1"/>
          <p:nvPr/>
        </p:nvSpPr>
        <p:spPr>
          <a:xfrm>
            <a:off x="9042579" y="6172797"/>
            <a:ext cx="2082621" cy="369332"/>
          </a:xfrm>
          <a:prstGeom prst="rect">
            <a:avLst/>
          </a:prstGeom>
          <a:noFill/>
        </p:spPr>
        <p:txBody>
          <a:bodyPr wrap="none" rtlCol="0">
            <a:spAutoFit/>
          </a:bodyPr>
          <a:lstStyle/>
          <a:p>
            <a:r>
              <a:rPr lang="en-US" dirty="0" err="1"/>
              <a:t>Dietze</a:t>
            </a:r>
            <a:r>
              <a:rPr lang="en-US" dirty="0"/>
              <a:t> et al 2017</a:t>
            </a:r>
          </a:p>
        </p:txBody>
      </p:sp>
    </p:spTree>
    <p:extLst>
      <p:ext uri="{BB962C8B-B14F-4D97-AF65-F5344CB8AC3E}">
        <p14:creationId xmlns:p14="http://schemas.microsoft.com/office/powerpoint/2010/main" val="2526166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FDB2-D4A1-1973-7269-821EA199B3E3}"/>
              </a:ext>
            </a:extLst>
          </p:cNvPr>
          <p:cNvSpPr>
            <a:spLocks noGrp="1"/>
          </p:cNvSpPr>
          <p:nvPr>
            <p:ph type="title"/>
          </p:nvPr>
        </p:nvSpPr>
        <p:spPr/>
        <p:txBody>
          <a:bodyPr/>
          <a:lstStyle/>
          <a:p>
            <a:r>
              <a:rPr lang="en-US" dirty="0"/>
              <a:t>8mg vs. 4mg Nasal Naloxone</a:t>
            </a:r>
          </a:p>
        </p:txBody>
      </p:sp>
      <p:pic>
        <p:nvPicPr>
          <p:cNvPr id="5" name="Picture 4">
            <a:extLst>
              <a:ext uri="{FF2B5EF4-FFF2-40B4-BE49-F238E27FC236}">
                <a16:creationId xmlns:a16="http://schemas.microsoft.com/office/drawing/2014/main" id="{15EEEBEC-B828-326F-1A91-24016A6CE087}"/>
              </a:ext>
            </a:extLst>
          </p:cNvPr>
          <p:cNvPicPr>
            <a:picLocks noChangeAspect="1"/>
          </p:cNvPicPr>
          <p:nvPr/>
        </p:nvPicPr>
        <p:blipFill>
          <a:blip r:embed="rId2"/>
          <a:stretch>
            <a:fillRect/>
          </a:stretch>
        </p:blipFill>
        <p:spPr>
          <a:xfrm>
            <a:off x="767798" y="2397071"/>
            <a:ext cx="10672362" cy="3158941"/>
          </a:xfrm>
          <a:prstGeom prst="rect">
            <a:avLst/>
          </a:prstGeom>
        </p:spPr>
      </p:pic>
      <p:sp>
        <p:nvSpPr>
          <p:cNvPr id="6" name="TextBox 5">
            <a:extLst>
              <a:ext uri="{FF2B5EF4-FFF2-40B4-BE49-F238E27FC236}">
                <a16:creationId xmlns:a16="http://schemas.microsoft.com/office/drawing/2014/main" id="{E1DBDBC2-53CB-00D8-C451-3BC8B282FB10}"/>
              </a:ext>
            </a:extLst>
          </p:cNvPr>
          <p:cNvSpPr txBox="1"/>
          <p:nvPr/>
        </p:nvSpPr>
        <p:spPr>
          <a:xfrm>
            <a:off x="8071353" y="5738389"/>
            <a:ext cx="3368807" cy="369332"/>
          </a:xfrm>
          <a:prstGeom prst="rect">
            <a:avLst/>
          </a:prstGeom>
          <a:noFill/>
        </p:spPr>
        <p:txBody>
          <a:bodyPr wrap="none" rtlCol="0">
            <a:spAutoFit/>
          </a:bodyPr>
          <a:lstStyle/>
          <a:p>
            <a:r>
              <a:rPr lang="en-US" dirty="0"/>
              <a:t>CDC MMWR 2/8/24 Vol 73 No 5</a:t>
            </a:r>
          </a:p>
        </p:txBody>
      </p:sp>
    </p:spTree>
    <p:extLst>
      <p:ext uri="{BB962C8B-B14F-4D97-AF65-F5344CB8AC3E}">
        <p14:creationId xmlns:p14="http://schemas.microsoft.com/office/powerpoint/2010/main" val="3975906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4976-00FE-49A5-9946-29ABED51C589}"/>
              </a:ext>
            </a:extLst>
          </p:cNvPr>
          <p:cNvSpPr>
            <a:spLocks noGrp="1"/>
          </p:cNvSpPr>
          <p:nvPr>
            <p:ph type="title"/>
          </p:nvPr>
        </p:nvSpPr>
        <p:spPr/>
        <p:txBody>
          <a:bodyPr/>
          <a:lstStyle/>
          <a:p>
            <a:r>
              <a:rPr lang="en-US" dirty="0"/>
              <a:t>Risk Mitigation – Urine Drug Testing</a:t>
            </a:r>
          </a:p>
        </p:txBody>
      </p:sp>
      <p:sp>
        <p:nvSpPr>
          <p:cNvPr id="4" name="Text Placeholder 3">
            <a:extLst>
              <a:ext uri="{FF2B5EF4-FFF2-40B4-BE49-F238E27FC236}">
                <a16:creationId xmlns:a16="http://schemas.microsoft.com/office/drawing/2014/main" id="{E5ED565B-1DF5-4288-AD3D-7F7C76013D77}"/>
              </a:ext>
            </a:extLst>
          </p:cNvPr>
          <p:cNvSpPr>
            <a:spLocks noGrp="1"/>
          </p:cNvSpPr>
          <p:nvPr>
            <p:ph type="body" idx="1"/>
          </p:nvPr>
        </p:nvSpPr>
        <p:spPr>
          <a:xfrm>
            <a:off x="1069848" y="1694154"/>
            <a:ext cx="4663440" cy="640080"/>
          </a:xfrm>
        </p:spPr>
        <p:txBody>
          <a:bodyPr/>
          <a:lstStyle/>
          <a:p>
            <a:r>
              <a:rPr lang="en-US" dirty="0"/>
              <a:t>Immunoassays	</a:t>
            </a:r>
          </a:p>
        </p:txBody>
      </p:sp>
      <p:sp>
        <p:nvSpPr>
          <p:cNvPr id="5" name="Content Placeholder 4">
            <a:extLst>
              <a:ext uri="{FF2B5EF4-FFF2-40B4-BE49-F238E27FC236}">
                <a16:creationId xmlns:a16="http://schemas.microsoft.com/office/drawing/2014/main" id="{CD5033B0-E19A-41D7-BF11-E559AFAC6AFD}"/>
              </a:ext>
            </a:extLst>
          </p:cNvPr>
          <p:cNvSpPr>
            <a:spLocks noGrp="1"/>
          </p:cNvSpPr>
          <p:nvPr>
            <p:ph sz="half" idx="2"/>
          </p:nvPr>
        </p:nvSpPr>
        <p:spPr>
          <a:xfrm>
            <a:off x="1066800" y="2188465"/>
            <a:ext cx="4663440" cy="3163825"/>
          </a:xfrm>
        </p:spPr>
        <p:txBody>
          <a:bodyPr/>
          <a:lstStyle/>
          <a:p>
            <a:r>
              <a:rPr lang="en-US" dirty="0"/>
              <a:t>Advantages</a:t>
            </a:r>
          </a:p>
          <a:p>
            <a:pPr lvl="1"/>
            <a:r>
              <a:rPr lang="en-US" dirty="0"/>
              <a:t>Rapid</a:t>
            </a:r>
          </a:p>
          <a:p>
            <a:pPr lvl="1"/>
            <a:r>
              <a:rPr lang="en-US" dirty="0"/>
              <a:t>Broad – Can test for multiple substances at once</a:t>
            </a:r>
          </a:p>
          <a:p>
            <a:r>
              <a:rPr lang="en-US" dirty="0"/>
              <a:t>Disadvantages</a:t>
            </a:r>
          </a:p>
          <a:p>
            <a:pPr lvl="1"/>
            <a:r>
              <a:rPr lang="en-US" dirty="0"/>
              <a:t>False positives possible</a:t>
            </a:r>
          </a:p>
        </p:txBody>
      </p:sp>
      <p:sp>
        <p:nvSpPr>
          <p:cNvPr id="6" name="Text Placeholder 5">
            <a:extLst>
              <a:ext uri="{FF2B5EF4-FFF2-40B4-BE49-F238E27FC236}">
                <a16:creationId xmlns:a16="http://schemas.microsoft.com/office/drawing/2014/main" id="{2DE20F2C-035C-419F-8D5C-F60DAC4FC714}"/>
              </a:ext>
            </a:extLst>
          </p:cNvPr>
          <p:cNvSpPr>
            <a:spLocks noGrp="1"/>
          </p:cNvSpPr>
          <p:nvPr>
            <p:ph type="body" sz="quarter" idx="3"/>
          </p:nvPr>
        </p:nvSpPr>
        <p:spPr>
          <a:xfrm>
            <a:off x="6458712" y="1694154"/>
            <a:ext cx="4663440" cy="640080"/>
          </a:xfrm>
        </p:spPr>
        <p:txBody>
          <a:bodyPr/>
          <a:lstStyle/>
          <a:p>
            <a:r>
              <a:rPr lang="en-US" dirty="0"/>
              <a:t>Drug Identification (GC/MS; HPLC/MS)</a:t>
            </a:r>
          </a:p>
        </p:txBody>
      </p:sp>
      <p:sp>
        <p:nvSpPr>
          <p:cNvPr id="7" name="Content Placeholder 6">
            <a:extLst>
              <a:ext uri="{FF2B5EF4-FFF2-40B4-BE49-F238E27FC236}">
                <a16:creationId xmlns:a16="http://schemas.microsoft.com/office/drawing/2014/main" id="{004FEAAA-B931-41AD-910E-3A9787669EBB}"/>
              </a:ext>
            </a:extLst>
          </p:cNvPr>
          <p:cNvSpPr>
            <a:spLocks noGrp="1"/>
          </p:cNvSpPr>
          <p:nvPr>
            <p:ph sz="quarter" idx="4"/>
          </p:nvPr>
        </p:nvSpPr>
        <p:spPr>
          <a:xfrm>
            <a:off x="6458712" y="2188465"/>
            <a:ext cx="4663440" cy="3164509"/>
          </a:xfrm>
        </p:spPr>
        <p:txBody>
          <a:bodyPr/>
          <a:lstStyle/>
          <a:p>
            <a:r>
              <a:rPr lang="en-US" dirty="0"/>
              <a:t>Advantages</a:t>
            </a:r>
          </a:p>
          <a:p>
            <a:pPr lvl="1"/>
            <a:r>
              <a:rPr lang="en-US" dirty="0"/>
              <a:t>Returns specific drugs (generally quantities are not helpful)</a:t>
            </a:r>
          </a:p>
          <a:p>
            <a:pPr lvl="1"/>
            <a:r>
              <a:rPr lang="en-US" dirty="0"/>
              <a:t>If it is positive, there is no disputing the result</a:t>
            </a:r>
          </a:p>
          <a:p>
            <a:r>
              <a:rPr lang="en-US" dirty="0"/>
              <a:t>Disadvantages</a:t>
            </a:r>
          </a:p>
          <a:p>
            <a:pPr lvl="1"/>
            <a:r>
              <a:rPr lang="en-US" dirty="0"/>
              <a:t>Cost</a:t>
            </a:r>
          </a:p>
        </p:txBody>
      </p:sp>
      <p:pic>
        <p:nvPicPr>
          <p:cNvPr id="9" name="Picture 8">
            <a:extLst>
              <a:ext uri="{FF2B5EF4-FFF2-40B4-BE49-F238E27FC236}">
                <a16:creationId xmlns:a16="http://schemas.microsoft.com/office/drawing/2014/main" id="{4AAC3EDF-098A-4745-8F2D-1C496EC47A3B}"/>
              </a:ext>
            </a:extLst>
          </p:cNvPr>
          <p:cNvPicPr>
            <a:picLocks noChangeAspect="1"/>
          </p:cNvPicPr>
          <p:nvPr/>
        </p:nvPicPr>
        <p:blipFill>
          <a:blip r:embed="rId2"/>
          <a:stretch>
            <a:fillRect/>
          </a:stretch>
        </p:blipFill>
        <p:spPr>
          <a:xfrm>
            <a:off x="3949669" y="3519215"/>
            <a:ext cx="2231957" cy="2649183"/>
          </a:xfrm>
          <a:prstGeom prst="rect">
            <a:avLst/>
          </a:prstGeom>
        </p:spPr>
      </p:pic>
      <p:pic>
        <p:nvPicPr>
          <p:cNvPr id="11" name="Picture 10">
            <a:extLst>
              <a:ext uri="{FF2B5EF4-FFF2-40B4-BE49-F238E27FC236}">
                <a16:creationId xmlns:a16="http://schemas.microsoft.com/office/drawing/2014/main" id="{B482CA67-0108-4DFA-9F9E-7157C64131A8}"/>
              </a:ext>
            </a:extLst>
          </p:cNvPr>
          <p:cNvPicPr>
            <a:picLocks noChangeAspect="1"/>
          </p:cNvPicPr>
          <p:nvPr/>
        </p:nvPicPr>
        <p:blipFill>
          <a:blip r:embed="rId3"/>
          <a:stretch>
            <a:fillRect/>
          </a:stretch>
        </p:blipFill>
        <p:spPr>
          <a:xfrm>
            <a:off x="8613109" y="3519215"/>
            <a:ext cx="3043556" cy="2365934"/>
          </a:xfrm>
          <a:prstGeom prst="rect">
            <a:avLst/>
          </a:prstGeom>
        </p:spPr>
      </p:pic>
      <p:sp>
        <p:nvSpPr>
          <p:cNvPr id="12" name="TextBox 11">
            <a:extLst>
              <a:ext uri="{FF2B5EF4-FFF2-40B4-BE49-F238E27FC236}">
                <a16:creationId xmlns:a16="http://schemas.microsoft.com/office/drawing/2014/main" id="{2AF6015D-0CB0-465B-B92C-9DDCF2728CAE}"/>
              </a:ext>
            </a:extLst>
          </p:cNvPr>
          <p:cNvSpPr txBox="1"/>
          <p:nvPr/>
        </p:nvSpPr>
        <p:spPr>
          <a:xfrm>
            <a:off x="9455581" y="5892240"/>
            <a:ext cx="2276585" cy="646331"/>
          </a:xfrm>
          <a:prstGeom prst="rect">
            <a:avLst/>
          </a:prstGeom>
          <a:noFill/>
        </p:spPr>
        <p:txBody>
          <a:bodyPr wrap="none" rtlCol="0">
            <a:spAutoFit/>
          </a:bodyPr>
          <a:lstStyle/>
          <a:p>
            <a:r>
              <a:rPr lang="en-US" dirty="0" err="1"/>
              <a:t>Gourlay</a:t>
            </a:r>
            <a:r>
              <a:rPr lang="en-US" dirty="0"/>
              <a:t> et al, 2015</a:t>
            </a:r>
          </a:p>
          <a:p>
            <a:r>
              <a:rPr lang="en-US" dirty="0"/>
              <a:t>Kale, 2019</a:t>
            </a:r>
          </a:p>
        </p:txBody>
      </p:sp>
    </p:spTree>
    <p:extLst>
      <p:ext uri="{BB962C8B-B14F-4D97-AF65-F5344CB8AC3E}">
        <p14:creationId xmlns:p14="http://schemas.microsoft.com/office/powerpoint/2010/main" val="4210088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42538-E987-4032-95E3-9EE50349DEB7}"/>
              </a:ext>
            </a:extLst>
          </p:cNvPr>
          <p:cNvSpPr>
            <a:spLocks noGrp="1"/>
          </p:cNvSpPr>
          <p:nvPr>
            <p:ph type="title"/>
          </p:nvPr>
        </p:nvSpPr>
        <p:spPr>
          <a:xfrm>
            <a:off x="1066800" y="109057"/>
            <a:ext cx="10058400" cy="1371600"/>
          </a:xfrm>
        </p:spPr>
        <p:txBody>
          <a:bodyPr/>
          <a:lstStyle/>
          <a:p>
            <a:r>
              <a:rPr lang="en-US" dirty="0"/>
              <a:t>Characteristics of Urine</a:t>
            </a:r>
          </a:p>
        </p:txBody>
      </p:sp>
      <p:sp>
        <p:nvSpPr>
          <p:cNvPr id="8" name="Content Placeholder 7">
            <a:extLst>
              <a:ext uri="{FF2B5EF4-FFF2-40B4-BE49-F238E27FC236}">
                <a16:creationId xmlns:a16="http://schemas.microsoft.com/office/drawing/2014/main" id="{33004041-E65D-478E-B78C-695BE93BEBD0}"/>
              </a:ext>
            </a:extLst>
          </p:cNvPr>
          <p:cNvSpPr>
            <a:spLocks noGrp="1"/>
          </p:cNvSpPr>
          <p:nvPr>
            <p:ph idx="1"/>
          </p:nvPr>
        </p:nvSpPr>
        <p:spPr>
          <a:xfrm>
            <a:off x="671119" y="1761688"/>
            <a:ext cx="2939409" cy="4191056"/>
          </a:xfrm>
        </p:spPr>
        <p:txBody>
          <a:bodyPr>
            <a:normAutofit/>
          </a:bodyPr>
          <a:lstStyle/>
          <a:p>
            <a:r>
              <a:rPr lang="en-US" sz="2000" dirty="0"/>
              <a:t>Temperature within 4 minutes of voiding = 90-100ºF</a:t>
            </a:r>
          </a:p>
          <a:p>
            <a:r>
              <a:rPr lang="en-US" sz="2000" dirty="0"/>
              <a:t>pH = 4.5 – 8.0</a:t>
            </a:r>
          </a:p>
          <a:p>
            <a:r>
              <a:rPr lang="en-US" sz="2000" dirty="0"/>
              <a:t>Urinary creatinine = &gt;20 mg/dL (&gt;2 mmol/L)</a:t>
            </a:r>
          </a:p>
          <a:p>
            <a:r>
              <a:rPr lang="en-US" sz="2000" dirty="0"/>
              <a:t>Specific gravity = &gt;1.003</a:t>
            </a:r>
          </a:p>
        </p:txBody>
      </p:sp>
      <p:graphicFrame>
        <p:nvGraphicFramePr>
          <p:cNvPr id="9" name="Table 9">
            <a:extLst>
              <a:ext uri="{FF2B5EF4-FFF2-40B4-BE49-F238E27FC236}">
                <a16:creationId xmlns:a16="http://schemas.microsoft.com/office/drawing/2014/main" id="{8BFF0A0A-999C-4E30-BEE9-B369FC372473}"/>
              </a:ext>
            </a:extLst>
          </p:cNvPr>
          <p:cNvGraphicFramePr>
            <a:graphicFrameLocks noGrp="1"/>
          </p:cNvGraphicFramePr>
          <p:nvPr/>
        </p:nvGraphicFramePr>
        <p:xfrm>
          <a:off x="3659464" y="1069340"/>
          <a:ext cx="8127999" cy="4719320"/>
        </p:xfrm>
        <a:graphic>
          <a:graphicData uri="http://schemas.openxmlformats.org/drawingml/2006/table">
            <a:tbl>
              <a:tblPr firstRow="1" bandRow="1">
                <a:tableStyleId>{5C22544A-7EE6-4342-B048-85BDC9FD1C3A}</a:tableStyleId>
              </a:tblPr>
              <a:tblGrid>
                <a:gridCol w="2137328">
                  <a:extLst>
                    <a:ext uri="{9D8B030D-6E8A-4147-A177-3AD203B41FA5}">
                      <a16:colId xmlns:a16="http://schemas.microsoft.com/office/drawing/2014/main" val="2224054215"/>
                    </a:ext>
                  </a:extLst>
                </a:gridCol>
                <a:gridCol w="3281338">
                  <a:extLst>
                    <a:ext uri="{9D8B030D-6E8A-4147-A177-3AD203B41FA5}">
                      <a16:colId xmlns:a16="http://schemas.microsoft.com/office/drawing/2014/main" val="465084155"/>
                    </a:ext>
                  </a:extLst>
                </a:gridCol>
                <a:gridCol w="2709333">
                  <a:extLst>
                    <a:ext uri="{9D8B030D-6E8A-4147-A177-3AD203B41FA5}">
                      <a16:colId xmlns:a16="http://schemas.microsoft.com/office/drawing/2014/main" val="2228229511"/>
                    </a:ext>
                  </a:extLst>
                </a:gridCol>
              </a:tblGrid>
              <a:tr h="370840">
                <a:tc>
                  <a:txBody>
                    <a:bodyPr/>
                    <a:lstStyle/>
                    <a:p>
                      <a:r>
                        <a:rPr lang="en-US" dirty="0"/>
                        <a:t>Adulterant</a:t>
                      </a:r>
                    </a:p>
                  </a:txBody>
                  <a:tcPr/>
                </a:tc>
                <a:tc>
                  <a:txBody>
                    <a:bodyPr/>
                    <a:lstStyle/>
                    <a:p>
                      <a:r>
                        <a:rPr lang="en-US" dirty="0"/>
                        <a:t>Composition</a:t>
                      </a:r>
                    </a:p>
                  </a:txBody>
                  <a:tcPr/>
                </a:tc>
                <a:tc>
                  <a:txBody>
                    <a:bodyPr/>
                    <a:lstStyle/>
                    <a:p>
                      <a:r>
                        <a:rPr lang="en-US" dirty="0"/>
                        <a:t>Used For:</a:t>
                      </a:r>
                    </a:p>
                  </a:txBody>
                  <a:tcPr/>
                </a:tc>
                <a:extLst>
                  <a:ext uri="{0D108BD9-81ED-4DB2-BD59-A6C34878D82A}">
                    <a16:rowId xmlns:a16="http://schemas.microsoft.com/office/drawing/2014/main" val="305146541"/>
                  </a:ext>
                </a:extLst>
              </a:tr>
              <a:tr h="370840">
                <a:tc>
                  <a:txBody>
                    <a:bodyPr/>
                    <a:lstStyle/>
                    <a:p>
                      <a:r>
                        <a:rPr lang="en-US" dirty="0"/>
                        <a:t>Ammonia</a:t>
                      </a:r>
                    </a:p>
                  </a:txBody>
                  <a:tcPr/>
                </a:tc>
                <a:tc>
                  <a:txBody>
                    <a:bodyPr/>
                    <a:lstStyle/>
                    <a:p>
                      <a:r>
                        <a:rPr lang="en-US" dirty="0"/>
                        <a:t>Ammonia</a:t>
                      </a:r>
                    </a:p>
                  </a:txBody>
                  <a:tcPr/>
                </a:tc>
                <a:tc>
                  <a:txBody>
                    <a:bodyPr/>
                    <a:lstStyle/>
                    <a:p>
                      <a:r>
                        <a:rPr lang="en-US" dirty="0"/>
                        <a:t>Cocaine and PCP</a:t>
                      </a:r>
                    </a:p>
                  </a:txBody>
                  <a:tcPr/>
                </a:tc>
                <a:extLst>
                  <a:ext uri="{0D108BD9-81ED-4DB2-BD59-A6C34878D82A}">
                    <a16:rowId xmlns:a16="http://schemas.microsoft.com/office/drawing/2014/main" val="174480388"/>
                  </a:ext>
                </a:extLst>
              </a:tr>
              <a:tr h="370840">
                <a:tc>
                  <a:txBody>
                    <a:bodyPr/>
                    <a:lstStyle/>
                    <a:p>
                      <a:r>
                        <a:rPr lang="en-US" dirty="0"/>
                        <a:t>Bleach</a:t>
                      </a:r>
                    </a:p>
                  </a:txBody>
                  <a:tcPr/>
                </a:tc>
                <a:tc>
                  <a:txBody>
                    <a:bodyPr/>
                    <a:lstStyle/>
                    <a:p>
                      <a:r>
                        <a:rPr lang="en-US" dirty="0"/>
                        <a:t>Sodium hypochlorite</a:t>
                      </a:r>
                    </a:p>
                  </a:txBody>
                  <a:tcPr/>
                </a:tc>
                <a:tc>
                  <a:txBody>
                    <a:bodyPr/>
                    <a:lstStyle/>
                    <a:p>
                      <a:r>
                        <a:rPr lang="en-US" dirty="0"/>
                        <a:t>Broad masking</a:t>
                      </a:r>
                    </a:p>
                  </a:txBody>
                  <a:tcPr/>
                </a:tc>
                <a:extLst>
                  <a:ext uri="{0D108BD9-81ED-4DB2-BD59-A6C34878D82A}">
                    <a16:rowId xmlns:a16="http://schemas.microsoft.com/office/drawing/2014/main" val="1300802529"/>
                  </a:ext>
                </a:extLst>
              </a:tr>
              <a:tr h="370840">
                <a:tc>
                  <a:txBody>
                    <a:bodyPr/>
                    <a:lstStyle/>
                    <a:p>
                      <a:r>
                        <a:rPr lang="en-US" dirty="0"/>
                        <a:t>Goldenseal</a:t>
                      </a:r>
                    </a:p>
                  </a:txBody>
                  <a:tcPr/>
                </a:tc>
                <a:tc>
                  <a:txBody>
                    <a:bodyPr/>
                    <a:lstStyle/>
                    <a:p>
                      <a:r>
                        <a:rPr lang="en-US" dirty="0"/>
                        <a:t>Herbal diuretic</a:t>
                      </a:r>
                    </a:p>
                  </a:txBody>
                  <a:tcPr/>
                </a:tc>
                <a:tc>
                  <a:txBody>
                    <a:bodyPr/>
                    <a:lstStyle/>
                    <a:p>
                      <a:r>
                        <a:rPr lang="en-US" dirty="0"/>
                        <a:t>Dilutes urine</a:t>
                      </a:r>
                    </a:p>
                    <a:p>
                      <a:r>
                        <a:rPr lang="en-US" dirty="0"/>
                        <a:t>Masks THC and Amp</a:t>
                      </a:r>
                    </a:p>
                  </a:txBody>
                  <a:tcPr/>
                </a:tc>
                <a:extLst>
                  <a:ext uri="{0D108BD9-81ED-4DB2-BD59-A6C34878D82A}">
                    <a16:rowId xmlns:a16="http://schemas.microsoft.com/office/drawing/2014/main" val="2223102413"/>
                  </a:ext>
                </a:extLst>
              </a:tr>
              <a:tr h="370840">
                <a:tc>
                  <a:txBody>
                    <a:bodyPr/>
                    <a:lstStyle/>
                    <a:p>
                      <a:r>
                        <a:rPr lang="en-US" dirty="0" err="1"/>
                        <a:t>Klear</a:t>
                      </a:r>
                      <a:r>
                        <a:rPr lang="en-US" dirty="0"/>
                        <a:t>, </a:t>
                      </a:r>
                      <a:r>
                        <a:rPr lang="en-US" dirty="0" err="1"/>
                        <a:t>Whizzies</a:t>
                      </a:r>
                      <a:endParaRPr lang="en-US" dirty="0"/>
                    </a:p>
                  </a:txBody>
                  <a:tcPr/>
                </a:tc>
                <a:tc>
                  <a:txBody>
                    <a:bodyPr/>
                    <a:lstStyle/>
                    <a:p>
                      <a:r>
                        <a:rPr lang="en-US" dirty="0"/>
                        <a:t>Potassium nitrate</a:t>
                      </a:r>
                    </a:p>
                  </a:txBody>
                  <a:tcPr/>
                </a:tc>
                <a:tc>
                  <a:txBody>
                    <a:bodyPr/>
                    <a:lstStyle/>
                    <a:p>
                      <a:r>
                        <a:rPr lang="en-US" dirty="0"/>
                        <a:t>THC</a:t>
                      </a:r>
                    </a:p>
                  </a:txBody>
                  <a:tcPr/>
                </a:tc>
                <a:extLst>
                  <a:ext uri="{0D108BD9-81ED-4DB2-BD59-A6C34878D82A}">
                    <a16:rowId xmlns:a16="http://schemas.microsoft.com/office/drawing/2014/main" val="1962904050"/>
                  </a:ext>
                </a:extLst>
              </a:tr>
              <a:tr h="370840">
                <a:tc>
                  <a:txBody>
                    <a:bodyPr/>
                    <a:lstStyle/>
                    <a:p>
                      <a:r>
                        <a:rPr lang="en-US" dirty="0"/>
                        <a:t>Powdered urine</a:t>
                      </a:r>
                    </a:p>
                  </a:txBody>
                  <a:tcPr/>
                </a:tc>
                <a:tc>
                  <a:txBody>
                    <a:bodyPr/>
                    <a:lstStyle/>
                    <a:p>
                      <a:r>
                        <a:rPr lang="en-US" dirty="0"/>
                        <a:t>Dried human urine</a:t>
                      </a:r>
                    </a:p>
                  </a:txBody>
                  <a:tcPr/>
                </a:tc>
                <a:tc>
                  <a:txBody>
                    <a:bodyPr/>
                    <a:lstStyle/>
                    <a:p>
                      <a:r>
                        <a:rPr lang="en-US" dirty="0" err="1"/>
                        <a:t>Substitues</a:t>
                      </a:r>
                      <a:endParaRPr lang="en-US" dirty="0"/>
                    </a:p>
                  </a:txBody>
                  <a:tcPr/>
                </a:tc>
                <a:extLst>
                  <a:ext uri="{0D108BD9-81ED-4DB2-BD59-A6C34878D82A}">
                    <a16:rowId xmlns:a16="http://schemas.microsoft.com/office/drawing/2014/main" val="952906159"/>
                  </a:ext>
                </a:extLst>
              </a:tr>
              <a:tr h="370840">
                <a:tc>
                  <a:txBody>
                    <a:bodyPr/>
                    <a:lstStyle/>
                    <a:p>
                      <a:r>
                        <a:rPr lang="en-US" dirty="0"/>
                        <a:t>Stealth</a:t>
                      </a:r>
                    </a:p>
                  </a:txBody>
                  <a:tcPr/>
                </a:tc>
                <a:tc>
                  <a:txBody>
                    <a:bodyPr/>
                    <a:lstStyle/>
                    <a:p>
                      <a:r>
                        <a:rPr lang="en-US" dirty="0"/>
                        <a:t>Peroxide</a:t>
                      </a:r>
                    </a:p>
                  </a:txBody>
                  <a:tcPr/>
                </a:tc>
                <a:tc>
                  <a:txBody>
                    <a:bodyPr/>
                    <a:lstStyle/>
                    <a:p>
                      <a:r>
                        <a:rPr lang="en-US" dirty="0"/>
                        <a:t>THC and Opioids</a:t>
                      </a:r>
                    </a:p>
                  </a:txBody>
                  <a:tcPr/>
                </a:tc>
                <a:extLst>
                  <a:ext uri="{0D108BD9-81ED-4DB2-BD59-A6C34878D82A}">
                    <a16:rowId xmlns:a16="http://schemas.microsoft.com/office/drawing/2014/main" val="4091162211"/>
                  </a:ext>
                </a:extLst>
              </a:tr>
              <a:tr h="370840">
                <a:tc>
                  <a:txBody>
                    <a:bodyPr/>
                    <a:lstStyle/>
                    <a:p>
                      <a:r>
                        <a:rPr lang="en-US" dirty="0" err="1"/>
                        <a:t>Urinaid</a:t>
                      </a:r>
                      <a:r>
                        <a:rPr lang="en-US" dirty="0"/>
                        <a:t>, Clean-X</a:t>
                      </a:r>
                    </a:p>
                  </a:txBody>
                  <a:tcPr/>
                </a:tc>
                <a:tc>
                  <a:txBody>
                    <a:bodyPr/>
                    <a:lstStyle/>
                    <a:p>
                      <a:r>
                        <a:rPr lang="en-US" dirty="0"/>
                        <a:t>Glutaraldehyde</a:t>
                      </a:r>
                    </a:p>
                  </a:txBody>
                  <a:tcPr/>
                </a:tc>
                <a:tc>
                  <a:txBody>
                    <a:bodyPr/>
                    <a:lstStyle/>
                    <a:p>
                      <a:r>
                        <a:rPr lang="en-US" dirty="0"/>
                        <a:t>Broad masking</a:t>
                      </a:r>
                    </a:p>
                  </a:txBody>
                  <a:tcPr/>
                </a:tc>
                <a:extLst>
                  <a:ext uri="{0D108BD9-81ED-4DB2-BD59-A6C34878D82A}">
                    <a16:rowId xmlns:a16="http://schemas.microsoft.com/office/drawing/2014/main" val="563185598"/>
                  </a:ext>
                </a:extLst>
              </a:tr>
              <a:tr h="370840">
                <a:tc>
                  <a:txBody>
                    <a:bodyPr/>
                    <a:lstStyle/>
                    <a:p>
                      <a:r>
                        <a:rPr lang="en-US" dirty="0"/>
                        <a:t>Urine Luck</a:t>
                      </a:r>
                    </a:p>
                  </a:txBody>
                  <a:tcPr/>
                </a:tc>
                <a:tc>
                  <a:txBody>
                    <a:bodyPr/>
                    <a:lstStyle/>
                    <a:p>
                      <a:r>
                        <a:rPr lang="en-US" dirty="0"/>
                        <a:t>Pyridinium chlorochromate</a:t>
                      </a:r>
                    </a:p>
                  </a:txBody>
                  <a:tcPr/>
                </a:tc>
                <a:tc>
                  <a:txBody>
                    <a:bodyPr/>
                    <a:lstStyle/>
                    <a:p>
                      <a:r>
                        <a:rPr lang="en-US" dirty="0"/>
                        <a:t>Broad masking</a:t>
                      </a:r>
                    </a:p>
                  </a:txBody>
                  <a:tcPr/>
                </a:tc>
                <a:extLst>
                  <a:ext uri="{0D108BD9-81ED-4DB2-BD59-A6C34878D82A}">
                    <a16:rowId xmlns:a16="http://schemas.microsoft.com/office/drawing/2014/main" val="916388349"/>
                  </a:ext>
                </a:extLst>
              </a:tr>
              <a:tr h="370840">
                <a:tc>
                  <a:txBody>
                    <a:bodyPr/>
                    <a:lstStyle/>
                    <a:p>
                      <a:r>
                        <a:rPr lang="en-US" dirty="0"/>
                        <a:t>Vinegar</a:t>
                      </a:r>
                    </a:p>
                  </a:txBody>
                  <a:tcPr/>
                </a:tc>
                <a:tc>
                  <a:txBody>
                    <a:bodyPr/>
                    <a:lstStyle/>
                    <a:p>
                      <a:r>
                        <a:rPr lang="en-US" dirty="0"/>
                        <a:t>Acetic acid</a:t>
                      </a:r>
                    </a:p>
                  </a:txBody>
                  <a:tcPr/>
                </a:tc>
                <a:tc>
                  <a:txBody>
                    <a:bodyPr/>
                    <a:lstStyle/>
                    <a:p>
                      <a:r>
                        <a:rPr lang="en-US" dirty="0"/>
                        <a:t>THC</a:t>
                      </a:r>
                    </a:p>
                  </a:txBody>
                  <a:tcPr/>
                </a:tc>
                <a:extLst>
                  <a:ext uri="{0D108BD9-81ED-4DB2-BD59-A6C34878D82A}">
                    <a16:rowId xmlns:a16="http://schemas.microsoft.com/office/drawing/2014/main" val="2722503724"/>
                  </a:ext>
                </a:extLst>
              </a:tr>
              <a:tr h="370840">
                <a:tc>
                  <a:txBody>
                    <a:bodyPr/>
                    <a:lstStyle/>
                    <a:p>
                      <a:r>
                        <a:rPr lang="en-US" dirty="0"/>
                        <a:t>Visine</a:t>
                      </a:r>
                    </a:p>
                  </a:txBody>
                  <a:tcPr/>
                </a:tc>
                <a:tc>
                  <a:txBody>
                    <a:bodyPr/>
                    <a:lstStyle/>
                    <a:p>
                      <a:r>
                        <a:rPr lang="en-US" dirty="0"/>
                        <a:t>Benzalkonium – Cl</a:t>
                      </a:r>
                    </a:p>
                  </a:txBody>
                  <a:tcPr/>
                </a:tc>
                <a:tc>
                  <a:txBody>
                    <a:bodyPr/>
                    <a:lstStyle/>
                    <a:p>
                      <a:r>
                        <a:rPr lang="en-US" dirty="0"/>
                        <a:t>THC</a:t>
                      </a:r>
                    </a:p>
                  </a:txBody>
                  <a:tcPr/>
                </a:tc>
                <a:extLst>
                  <a:ext uri="{0D108BD9-81ED-4DB2-BD59-A6C34878D82A}">
                    <a16:rowId xmlns:a16="http://schemas.microsoft.com/office/drawing/2014/main" val="112304970"/>
                  </a:ext>
                </a:extLst>
              </a:tr>
              <a:tr h="370840">
                <a:tc>
                  <a:txBody>
                    <a:bodyPr/>
                    <a:lstStyle/>
                    <a:p>
                      <a:r>
                        <a:rPr lang="en-US" dirty="0"/>
                        <a:t>Water</a:t>
                      </a:r>
                    </a:p>
                  </a:txBody>
                  <a:tcPr/>
                </a:tc>
                <a:tc>
                  <a:txBody>
                    <a:bodyPr/>
                    <a:lstStyle/>
                    <a:p>
                      <a:r>
                        <a:rPr lang="en-US" dirty="0"/>
                        <a:t>Water</a:t>
                      </a:r>
                    </a:p>
                  </a:txBody>
                  <a:tcPr/>
                </a:tc>
                <a:tc>
                  <a:txBody>
                    <a:bodyPr/>
                    <a:lstStyle/>
                    <a:p>
                      <a:r>
                        <a:rPr lang="en-US" dirty="0"/>
                        <a:t>Dilutes urine</a:t>
                      </a:r>
                    </a:p>
                  </a:txBody>
                  <a:tcPr/>
                </a:tc>
                <a:extLst>
                  <a:ext uri="{0D108BD9-81ED-4DB2-BD59-A6C34878D82A}">
                    <a16:rowId xmlns:a16="http://schemas.microsoft.com/office/drawing/2014/main" val="841158378"/>
                  </a:ext>
                </a:extLst>
              </a:tr>
            </a:tbl>
          </a:graphicData>
        </a:graphic>
      </p:graphicFrame>
      <p:sp>
        <p:nvSpPr>
          <p:cNvPr id="10" name="TextBox 9">
            <a:extLst>
              <a:ext uri="{FF2B5EF4-FFF2-40B4-BE49-F238E27FC236}">
                <a16:creationId xmlns:a16="http://schemas.microsoft.com/office/drawing/2014/main" id="{1ABFE6B3-274D-467E-BDDB-645590414BA5}"/>
              </a:ext>
            </a:extLst>
          </p:cNvPr>
          <p:cNvSpPr txBox="1"/>
          <p:nvPr/>
        </p:nvSpPr>
        <p:spPr>
          <a:xfrm>
            <a:off x="4848837" y="5788660"/>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EA3F828B-3F64-437C-B77B-174D33738241}"/>
              </a:ext>
            </a:extLst>
          </p:cNvPr>
          <p:cNvSpPr txBox="1"/>
          <p:nvPr/>
        </p:nvSpPr>
        <p:spPr>
          <a:xfrm>
            <a:off x="9322206" y="5834826"/>
            <a:ext cx="2276585" cy="646331"/>
          </a:xfrm>
          <a:prstGeom prst="rect">
            <a:avLst/>
          </a:prstGeom>
          <a:noFill/>
        </p:spPr>
        <p:txBody>
          <a:bodyPr wrap="none" rtlCol="0">
            <a:spAutoFit/>
          </a:bodyPr>
          <a:lstStyle/>
          <a:p>
            <a:r>
              <a:rPr lang="en-US" dirty="0" err="1"/>
              <a:t>Gourlay</a:t>
            </a:r>
            <a:r>
              <a:rPr lang="en-US" dirty="0"/>
              <a:t> et al, 2015</a:t>
            </a:r>
          </a:p>
          <a:p>
            <a:r>
              <a:rPr lang="en-US" dirty="0"/>
              <a:t>Kale, 2019</a:t>
            </a:r>
          </a:p>
        </p:txBody>
      </p:sp>
    </p:spTree>
    <p:extLst>
      <p:ext uri="{BB962C8B-B14F-4D97-AF65-F5344CB8AC3E}">
        <p14:creationId xmlns:p14="http://schemas.microsoft.com/office/powerpoint/2010/main" val="3735769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415C-7DCC-4EF1-9441-D01433B12C46}"/>
              </a:ext>
            </a:extLst>
          </p:cNvPr>
          <p:cNvSpPr>
            <a:spLocks noGrp="1"/>
          </p:cNvSpPr>
          <p:nvPr>
            <p:ph type="title"/>
          </p:nvPr>
        </p:nvSpPr>
        <p:spPr/>
        <p:txBody>
          <a:bodyPr/>
          <a:lstStyle/>
          <a:p>
            <a:r>
              <a:rPr lang="en-US" dirty="0"/>
              <a:t>Detection Times drugs of Abuse</a:t>
            </a:r>
          </a:p>
        </p:txBody>
      </p:sp>
      <p:graphicFrame>
        <p:nvGraphicFramePr>
          <p:cNvPr id="5" name="Table 5">
            <a:extLst>
              <a:ext uri="{FF2B5EF4-FFF2-40B4-BE49-F238E27FC236}">
                <a16:creationId xmlns:a16="http://schemas.microsoft.com/office/drawing/2014/main" id="{FD568D4A-B470-4363-A3EF-60EBCF07115F}"/>
              </a:ext>
            </a:extLst>
          </p:cNvPr>
          <p:cNvGraphicFramePr>
            <a:graphicFrameLocks noGrp="1"/>
          </p:cNvGraphicFramePr>
          <p:nvPr>
            <p:ph idx="1"/>
            <p:extLst>
              <p:ext uri="{D42A27DB-BD31-4B8C-83A1-F6EECF244321}">
                <p14:modId xmlns:p14="http://schemas.microsoft.com/office/powerpoint/2010/main" val="1159077837"/>
              </p:ext>
            </p:extLst>
          </p:nvPr>
        </p:nvGraphicFramePr>
        <p:xfrm>
          <a:off x="915025" y="1962702"/>
          <a:ext cx="10363200" cy="377952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227595605"/>
                    </a:ext>
                  </a:extLst>
                </a:gridCol>
                <a:gridCol w="2590800">
                  <a:extLst>
                    <a:ext uri="{9D8B030D-6E8A-4147-A177-3AD203B41FA5}">
                      <a16:colId xmlns:a16="http://schemas.microsoft.com/office/drawing/2014/main" val="60214753"/>
                    </a:ext>
                  </a:extLst>
                </a:gridCol>
                <a:gridCol w="2590800">
                  <a:extLst>
                    <a:ext uri="{9D8B030D-6E8A-4147-A177-3AD203B41FA5}">
                      <a16:colId xmlns:a16="http://schemas.microsoft.com/office/drawing/2014/main" val="128794574"/>
                    </a:ext>
                  </a:extLst>
                </a:gridCol>
                <a:gridCol w="2590800">
                  <a:extLst>
                    <a:ext uri="{9D8B030D-6E8A-4147-A177-3AD203B41FA5}">
                      <a16:colId xmlns:a16="http://schemas.microsoft.com/office/drawing/2014/main" val="1179052316"/>
                    </a:ext>
                  </a:extLst>
                </a:gridCol>
              </a:tblGrid>
              <a:tr h="370840">
                <a:tc>
                  <a:txBody>
                    <a:bodyPr/>
                    <a:lstStyle/>
                    <a:p>
                      <a:r>
                        <a:rPr lang="en-US" sz="2000" dirty="0"/>
                        <a:t>Drug</a:t>
                      </a:r>
                    </a:p>
                  </a:txBody>
                  <a:tcPr/>
                </a:tc>
                <a:tc>
                  <a:txBody>
                    <a:bodyPr/>
                    <a:lstStyle/>
                    <a:p>
                      <a:pPr algn="ctr"/>
                      <a:r>
                        <a:rPr lang="en-US" sz="2000" dirty="0"/>
                        <a:t>Blood/Plasma (Hours)</a:t>
                      </a:r>
                    </a:p>
                  </a:txBody>
                  <a:tcPr/>
                </a:tc>
                <a:tc>
                  <a:txBody>
                    <a:bodyPr/>
                    <a:lstStyle/>
                    <a:p>
                      <a:pPr algn="ctr"/>
                      <a:r>
                        <a:rPr lang="en-US" sz="2000" dirty="0"/>
                        <a:t>Urine (Hours)</a:t>
                      </a:r>
                    </a:p>
                  </a:txBody>
                  <a:tcPr/>
                </a:tc>
                <a:tc>
                  <a:txBody>
                    <a:bodyPr/>
                    <a:lstStyle/>
                    <a:p>
                      <a:pPr algn="ctr"/>
                      <a:r>
                        <a:rPr lang="en-US" sz="2000" dirty="0"/>
                        <a:t>Oral Fluid (Hours)</a:t>
                      </a:r>
                    </a:p>
                  </a:txBody>
                  <a:tcPr/>
                </a:tc>
                <a:extLst>
                  <a:ext uri="{0D108BD9-81ED-4DB2-BD59-A6C34878D82A}">
                    <a16:rowId xmlns:a16="http://schemas.microsoft.com/office/drawing/2014/main" val="4271719375"/>
                  </a:ext>
                </a:extLst>
              </a:tr>
              <a:tr h="370840">
                <a:tc>
                  <a:txBody>
                    <a:bodyPr/>
                    <a:lstStyle/>
                    <a:p>
                      <a:r>
                        <a:rPr lang="en-US" sz="2000" dirty="0"/>
                        <a:t>Amphetamine</a:t>
                      </a:r>
                    </a:p>
                  </a:txBody>
                  <a:tcPr/>
                </a:tc>
                <a:tc>
                  <a:txBody>
                    <a:bodyPr/>
                    <a:lstStyle/>
                    <a:p>
                      <a:pPr algn="ctr"/>
                      <a:r>
                        <a:rPr lang="en-US" sz="2000" dirty="0"/>
                        <a:t>46</a:t>
                      </a:r>
                    </a:p>
                  </a:txBody>
                  <a:tcPr/>
                </a:tc>
                <a:tc>
                  <a:txBody>
                    <a:bodyPr/>
                    <a:lstStyle/>
                    <a:p>
                      <a:pPr algn="ctr"/>
                      <a:r>
                        <a:rPr lang="en-US" sz="2000" dirty="0"/>
                        <a:t>Not Given</a:t>
                      </a:r>
                    </a:p>
                  </a:txBody>
                  <a:tcPr/>
                </a:tc>
                <a:tc>
                  <a:txBody>
                    <a:bodyPr/>
                    <a:lstStyle/>
                    <a:p>
                      <a:pPr algn="ctr"/>
                      <a:r>
                        <a:rPr lang="en-US" sz="2000" dirty="0"/>
                        <a:t>20-50</a:t>
                      </a:r>
                    </a:p>
                  </a:txBody>
                  <a:tcPr/>
                </a:tc>
                <a:extLst>
                  <a:ext uri="{0D108BD9-81ED-4DB2-BD59-A6C34878D82A}">
                    <a16:rowId xmlns:a16="http://schemas.microsoft.com/office/drawing/2014/main" val="1573206045"/>
                  </a:ext>
                </a:extLst>
              </a:tr>
              <a:tr h="370840">
                <a:tc>
                  <a:txBody>
                    <a:bodyPr/>
                    <a:lstStyle/>
                    <a:p>
                      <a:r>
                        <a:rPr lang="en-US" sz="2000" dirty="0"/>
                        <a:t>Methamphetamine</a:t>
                      </a:r>
                    </a:p>
                  </a:txBody>
                  <a:tcPr/>
                </a:tc>
                <a:tc>
                  <a:txBody>
                    <a:bodyPr/>
                    <a:lstStyle/>
                    <a:p>
                      <a:pPr algn="ctr"/>
                      <a:r>
                        <a:rPr lang="en-US" sz="2000" dirty="0"/>
                        <a:t>48</a:t>
                      </a:r>
                    </a:p>
                  </a:txBody>
                  <a:tcPr/>
                </a:tc>
                <a:tc>
                  <a:txBody>
                    <a:bodyPr/>
                    <a:lstStyle/>
                    <a:p>
                      <a:pPr algn="ctr"/>
                      <a:r>
                        <a:rPr lang="en-US" sz="2000" dirty="0"/>
                        <a:t>87 +/- 51</a:t>
                      </a:r>
                    </a:p>
                  </a:txBody>
                  <a:tcPr/>
                </a:tc>
                <a:tc>
                  <a:txBody>
                    <a:bodyPr/>
                    <a:lstStyle/>
                    <a:p>
                      <a:pPr algn="ctr"/>
                      <a:r>
                        <a:rPr lang="en-US" sz="2000" dirty="0"/>
                        <a:t>24</a:t>
                      </a:r>
                    </a:p>
                  </a:txBody>
                  <a:tcPr/>
                </a:tc>
                <a:extLst>
                  <a:ext uri="{0D108BD9-81ED-4DB2-BD59-A6C34878D82A}">
                    <a16:rowId xmlns:a16="http://schemas.microsoft.com/office/drawing/2014/main" val="3809579578"/>
                  </a:ext>
                </a:extLst>
              </a:tr>
              <a:tr h="370840">
                <a:tc>
                  <a:txBody>
                    <a:bodyPr/>
                    <a:lstStyle/>
                    <a:p>
                      <a:r>
                        <a:rPr lang="en-US" sz="2000" dirty="0"/>
                        <a:t>MDMA (Ecstasy)</a:t>
                      </a:r>
                    </a:p>
                  </a:txBody>
                  <a:tcPr/>
                </a:tc>
                <a:tc>
                  <a:txBody>
                    <a:bodyPr/>
                    <a:lstStyle/>
                    <a:p>
                      <a:pPr algn="ctr"/>
                      <a:r>
                        <a:rPr lang="en-US" sz="2000" dirty="0"/>
                        <a:t>24</a:t>
                      </a:r>
                    </a:p>
                  </a:txBody>
                  <a:tcPr/>
                </a:tc>
                <a:tc>
                  <a:txBody>
                    <a:bodyPr/>
                    <a:lstStyle/>
                    <a:p>
                      <a:pPr algn="ctr"/>
                      <a:r>
                        <a:rPr lang="en-US" sz="2000" dirty="0"/>
                        <a:t>48</a:t>
                      </a:r>
                    </a:p>
                  </a:txBody>
                  <a:tcPr/>
                </a:tc>
                <a:tc>
                  <a:txBody>
                    <a:bodyPr/>
                    <a:lstStyle/>
                    <a:p>
                      <a:pPr algn="ctr"/>
                      <a:r>
                        <a:rPr lang="en-US" sz="2000" dirty="0"/>
                        <a:t>24</a:t>
                      </a:r>
                    </a:p>
                  </a:txBody>
                  <a:tcPr/>
                </a:tc>
                <a:extLst>
                  <a:ext uri="{0D108BD9-81ED-4DB2-BD59-A6C34878D82A}">
                    <a16:rowId xmlns:a16="http://schemas.microsoft.com/office/drawing/2014/main" val="44871985"/>
                  </a:ext>
                </a:extLst>
              </a:tr>
              <a:tr h="370840">
                <a:tc>
                  <a:txBody>
                    <a:bodyPr/>
                    <a:lstStyle/>
                    <a:p>
                      <a:r>
                        <a:rPr lang="en-US" sz="2000" dirty="0"/>
                        <a:t>Cannabis</a:t>
                      </a:r>
                    </a:p>
                  </a:txBody>
                  <a:tcPr/>
                </a:tc>
                <a:tc gridSpan="3">
                  <a:txBody>
                    <a:bodyPr/>
                    <a:lstStyle/>
                    <a:p>
                      <a:pPr algn="ctr"/>
                      <a:r>
                        <a:rPr lang="en-US" sz="2000" dirty="0"/>
                        <a:t>Varies based on use.  More frequent use = longer detection window.</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63825202"/>
                  </a:ext>
                </a:extLst>
              </a:tr>
              <a:tr h="370840">
                <a:tc>
                  <a:txBody>
                    <a:bodyPr/>
                    <a:lstStyle/>
                    <a:p>
                      <a:r>
                        <a:rPr lang="en-US" sz="2000" dirty="0"/>
                        <a:t>Cocaine (Benzoylecgonine)</a:t>
                      </a:r>
                    </a:p>
                  </a:txBody>
                  <a:tcPr/>
                </a:tc>
                <a:tc>
                  <a:txBody>
                    <a:bodyPr/>
                    <a:lstStyle/>
                    <a:p>
                      <a:pPr algn="ctr"/>
                      <a:r>
                        <a:rPr lang="en-US" sz="2000" dirty="0"/>
                        <a:t>48</a:t>
                      </a:r>
                    </a:p>
                  </a:txBody>
                  <a:tcPr/>
                </a:tc>
                <a:tc>
                  <a:txBody>
                    <a:bodyPr/>
                    <a:lstStyle/>
                    <a:p>
                      <a:pPr algn="ctr"/>
                      <a:r>
                        <a:rPr lang="en-US" sz="2000" dirty="0"/>
                        <a:t>48-72</a:t>
                      </a:r>
                    </a:p>
                  </a:txBody>
                  <a:tcPr/>
                </a:tc>
                <a:tc>
                  <a:txBody>
                    <a:bodyPr/>
                    <a:lstStyle/>
                    <a:p>
                      <a:pPr algn="ctr"/>
                      <a:r>
                        <a:rPr lang="en-US" sz="2000" dirty="0"/>
                        <a:t>12-24</a:t>
                      </a:r>
                    </a:p>
                  </a:txBody>
                  <a:tcPr/>
                </a:tc>
                <a:extLst>
                  <a:ext uri="{0D108BD9-81ED-4DB2-BD59-A6C34878D82A}">
                    <a16:rowId xmlns:a16="http://schemas.microsoft.com/office/drawing/2014/main" val="3832766865"/>
                  </a:ext>
                </a:extLst>
              </a:tr>
              <a:tr h="370840">
                <a:tc>
                  <a:txBody>
                    <a:bodyPr/>
                    <a:lstStyle/>
                    <a:p>
                      <a:r>
                        <a:rPr lang="en-US" sz="2000" dirty="0"/>
                        <a:t>Heroin (Morphine as Marker)</a:t>
                      </a:r>
                    </a:p>
                  </a:txBody>
                  <a:tcPr/>
                </a:tc>
                <a:tc>
                  <a:txBody>
                    <a:bodyPr/>
                    <a:lstStyle/>
                    <a:p>
                      <a:pPr algn="ctr"/>
                      <a:r>
                        <a:rPr lang="en-US" sz="2000" dirty="0"/>
                        <a:t>20</a:t>
                      </a:r>
                    </a:p>
                  </a:txBody>
                  <a:tcPr/>
                </a:tc>
                <a:tc>
                  <a:txBody>
                    <a:bodyPr/>
                    <a:lstStyle/>
                    <a:p>
                      <a:pPr algn="ctr"/>
                      <a:r>
                        <a:rPr lang="en-US" sz="2000" dirty="0"/>
                        <a:t>11-54</a:t>
                      </a:r>
                    </a:p>
                  </a:txBody>
                  <a:tcPr/>
                </a:tc>
                <a:tc>
                  <a:txBody>
                    <a:bodyPr/>
                    <a:lstStyle/>
                    <a:p>
                      <a:pPr algn="ctr"/>
                      <a:r>
                        <a:rPr lang="en-US" sz="2000" dirty="0"/>
                        <a:t>12-24</a:t>
                      </a:r>
                    </a:p>
                  </a:txBody>
                  <a:tcPr/>
                </a:tc>
                <a:extLst>
                  <a:ext uri="{0D108BD9-81ED-4DB2-BD59-A6C34878D82A}">
                    <a16:rowId xmlns:a16="http://schemas.microsoft.com/office/drawing/2014/main" val="3984263153"/>
                  </a:ext>
                </a:extLst>
              </a:tr>
              <a:tr h="370840">
                <a:tc>
                  <a:txBody>
                    <a:bodyPr/>
                    <a:lstStyle/>
                    <a:p>
                      <a:r>
                        <a:rPr lang="en-US" sz="2000" dirty="0"/>
                        <a:t>GHB</a:t>
                      </a:r>
                    </a:p>
                  </a:txBody>
                  <a:tcPr/>
                </a:tc>
                <a:tc>
                  <a:txBody>
                    <a:bodyPr/>
                    <a:lstStyle/>
                    <a:p>
                      <a:pPr algn="ctr"/>
                      <a:r>
                        <a:rPr lang="en-US" sz="2000" dirty="0"/>
                        <a:t>5</a:t>
                      </a:r>
                    </a:p>
                  </a:txBody>
                  <a:tcPr/>
                </a:tc>
                <a:tc>
                  <a:txBody>
                    <a:bodyPr/>
                    <a:lstStyle/>
                    <a:p>
                      <a:pPr algn="ctr"/>
                      <a:r>
                        <a:rPr lang="en-US" sz="2000" dirty="0"/>
                        <a:t>12</a:t>
                      </a:r>
                    </a:p>
                  </a:txBody>
                  <a:tcPr/>
                </a:tc>
                <a:tc>
                  <a:txBody>
                    <a:bodyPr/>
                    <a:lstStyle/>
                    <a:p>
                      <a:pPr algn="ctr"/>
                      <a:r>
                        <a:rPr lang="en-US" sz="2000" dirty="0"/>
                        <a:t>5</a:t>
                      </a:r>
                    </a:p>
                  </a:txBody>
                  <a:tcPr/>
                </a:tc>
                <a:extLst>
                  <a:ext uri="{0D108BD9-81ED-4DB2-BD59-A6C34878D82A}">
                    <a16:rowId xmlns:a16="http://schemas.microsoft.com/office/drawing/2014/main" val="1814643174"/>
                  </a:ext>
                </a:extLst>
              </a:tr>
            </a:tbl>
          </a:graphicData>
        </a:graphic>
      </p:graphicFrame>
      <p:sp>
        <p:nvSpPr>
          <p:cNvPr id="4" name="TextBox 3">
            <a:extLst>
              <a:ext uri="{FF2B5EF4-FFF2-40B4-BE49-F238E27FC236}">
                <a16:creationId xmlns:a16="http://schemas.microsoft.com/office/drawing/2014/main" id="{DF99677C-F4E7-429E-A858-DC4934CFD19E}"/>
              </a:ext>
            </a:extLst>
          </p:cNvPr>
          <p:cNvSpPr txBox="1"/>
          <p:nvPr/>
        </p:nvSpPr>
        <p:spPr>
          <a:xfrm>
            <a:off x="4090737" y="6073541"/>
            <a:ext cx="6961649" cy="369332"/>
          </a:xfrm>
          <a:prstGeom prst="rect">
            <a:avLst/>
          </a:prstGeom>
          <a:noFill/>
        </p:spPr>
        <p:txBody>
          <a:bodyPr wrap="none" rtlCol="0">
            <a:spAutoFit/>
          </a:bodyPr>
          <a:lstStyle/>
          <a:p>
            <a:r>
              <a:rPr lang="en-US" dirty="0" err="1"/>
              <a:t>Verstraete</a:t>
            </a:r>
            <a:r>
              <a:rPr lang="en-US" dirty="0"/>
              <a:t>, A. Therapeutic Drug Monitoring 26(2): p 200-205, April 2004</a:t>
            </a:r>
          </a:p>
        </p:txBody>
      </p:sp>
    </p:spTree>
    <p:extLst>
      <p:ext uri="{BB962C8B-B14F-4D97-AF65-F5344CB8AC3E}">
        <p14:creationId xmlns:p14="http://schemas.microsoft.com/office/powerpoint/2010/main" val="3435096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860E-A690-4FFB-9BD1-D787DB2E33F5}"/>
              </a:ext>
            </a:extLst>
          </p:cNvPr>
          <p:cNvSpPr>
            <a:spLocks noGrp="1"/>
          </p:cNvSpPr>
          <p:nvPr>
            <p:ph type="title"/>
          </p:nvPr>
        </p:nvSpPr>
        <p:spPr/>
        <p:txBody>
          <a:bodyPr>
            <a:normAutofit/>
          </a:bodyPr>
          <a:lstStyle/>
          <a:p>
            <a:r>
              <a:rPr lang="en-US" sz="3800" dirty="0"/>
              <a:t>“I took </a:t>
            </a:r>
            <a:r>
              <a:rPr lang="en-US" sz="3800" i="1" u="sng" dirty="0"/>
              <a:t>X</a:t>
            </a:r>
            <a:r>
              <a:rPr lang="en-US" sz="3800" dirty="0"/>
              <a:t>, could it cause a false positive?”</a:t>
            </a:r>
          </a:p>
        </p:txBody>
      </p:sp>
      <p:sp>
        <p:nvSpPr>
          <p:cNvPr id="3" name="Content Placeholder 2">
            <a:extLst>
              <a:ext uri="{FF2B5EF4-FFF2-40B4-BE49-F238E27FC236}">
                <a16:creationId xmlns:a16="http://schemas.microsoft.com/office/drawing/2014/main" id="{EEAEE958-0051-4624-A3A4-E624D087BC38}"/>
              </a:ext>
            </a:extLst>
          </p:cNvPr>
          <p:cNvSpPr>
            <a:spLocks noGrp="1"/>
          </p:cNvSpPr>
          <p:nvPr>
            <p:ph idx="1"/>
          </p:nvPr>
        </p:nvSpPr>
        <p:spPr>
          <a:xfrm>
            <a:off x="1066800" y="2103119"/>
            <a:ext cx="5228680" cy="4278429"/>
          </a:xfrm>
        </p:spPr>
        <p:txBody>
          <a:bodyPr>
            <a:normAutofit fontScale="92500" lnSpcReduction="10000"/>
          </a:bodyPr>
          <a:lstStyle/>
          <a:p>
            <a:r>
              <a:rPr lang="en-US" sz="2400" dirty="0"/>
              <a:t>There is no single answer to this question</a:t>
            </a:r>
          </a:p>
          <a:p>
            <a:r>
              <a:rPr lang="en-US" sz="2400" dirty="0"/>
              <a:t>You need to refer to your immunoassay technical documents for a definitive answer as different companies have different false positives</a:t>
            </a:r>
          </a:p>
          <a:p>
            <a:r>
              <a:rPr lang="en-US" sz="2400" dirty="0"/>
              <a:t>If you have GC/MS or HPLC/MS or something comparable, then it is what it says it is</a:t>
            </a:r>
          </a:p>
        </p:txBody>
      </p:sp>
      <p:pic>
        <p:nvPicPr>
          <p:cNvPr id="5" name="Picture 4">
            <a:extLst>
              <a:ext uri="{FF2B5EF4-FFF2-40B4-BE49-F238E27FC236}">
                <a16:creationId xmlns:a16="http://schemas.microsoft.com/office/drawing/2014/main" id="{02D156DE-4A48-41F9-9B09-80016263B329}"/>
              </a:ext>
            </a:extLst>
          </p:cNvPr>
          <p:cNvPicPr>
            <a:picLocks noChangeAspect="1"/>
          </p:cNvPicPr>
          <p:nvPr/>
        </p:nvPicPr>
        <p:blipFill>
          <a:blip r:embed="rId2"/>
          <a:stretch>
            <a:fillRect/>
          </a:stretch>
        </p:blipFill>
        <p:spPr>
          <a:xfrm>
            <a:off x="6404513" y="1737357"/>
            <a:ext cx="4611654" cy="4419136"/>
          </a:xfrm>
          <a:prstGeom prst="rect">
            <a:avLst/>
          </a:prstGeom>
        </p:spPr>
      </p:pic>
    </p:spTree>
    <p:extLst>
      <p:ext uri="{BB962C8B-B14F-4D97-AF65-F5344CB8AC3E}">
        <p14:creationId xmlns:p14="http://schemas.microsoft.com/office/powerpoint/2010/main" val="214522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68D1-8850-4AEA-AF79-68FB33BFD10B}"/>
              </a:ext>
            </a:extLst>
          </p:cNvPr>
          <p:cNvSpPr>
            <a:spLocks noGrp="1"/>
          </p:cNvSpPr>
          <p:nvPr>
            <p:ph type="title"/>
          </p:nvPr>
        </p:nvSpPr>
        <p:spPr>
          <a:xfrm>
            <a:off x="913773" y="86627"/>
            <a:ext cx="10364451" cy="1021161"/>
          </a:xfrm>
        </p:spPr>
        <p:txBody>
          <a:bodyPr/>
          <a:lstStyle/>
          <a:p>
            <a:r>
              <a:rPr lang="en-US" dirty="0"/>
              <a:t>Target Concepts of Pain</a:t>
            </a:r>
          </a:p>
        </p:txBody>
      </p:sp>
      <p:sp>
        <p:nvSpPr>
          <p:cNvPr id="3" name="Content Placeholder 2">
            <a:extLst>
              <a:ext uri="{FF2B5EF4-FFF2-40B4-BE49-F238E27FC236}">
                <a16:creationId xmlns:a16="http://schemas.microsoft.com/office/drawing/2014/main" id="{B68FB0A2-C558-42F1-BEB8-8F5A64A09713}"/>
              </a:ext>
            </a:extLst>
          </p:cNvPr>
          <p:cNvSpPr>
            <a:spLocks noGrp="1"/>
          </p:cNvSpPr>
          <p:nvPr>
            <p:ph idx="1"/>
          </p:nvPr>
        </p:nvSpPr>
        <p:spPr>
          <a:xfrm>
            <a:off x="1066800" y="972152"/>
            <a:ext cx="10058400" cy="4980592"/>
          </a:xfrm>
        </p:spPr>
        <p:txBody>
          <a:bodyPr>
            <a:normAutofit/>
          </a:bodyPr>
          <a:lstStyle/>
          <a:p>
            <a:r>
              <a:rPr lang="en-US" dirty="0"/>
              <a:t>Pain is normal, personal, and always real</a:t>
            </a:r>
          </a:p>
          <a:p>
            <a:r>
              <a:rPr lang="en-US" dirty="0"/>
              <a:t>There are danger sensors, not pain sensors</a:t>
            </a:r>
          </a:p>
          <a:p>
            <a:r>
              <a:rPr lang="en-US" dirty="0"/>
              <a:t>Pain and tissue damage rarely relate</a:t>
            </a:r>
          </a:p>
          <a:p>
            <a:r>
              <a:rPr lang="en-US" dirty="0"/>
              <a:t>Pain depends on the balance of danger and safety</a:t>
            </a:r>
          </a:p>
          <a:p>
            <a:r>
              <a:rPr lang="en-US" dirty="0"/>
              <a:t>Pain involves distributed brain activity</a:t>
            </a:r>
          </a:p>
          <a:p>
            <a:r>
              <a:rPr lang="en-US" dirty="0"/>
              <a:t>Pain relies on context</a:t>
            </a:r>
          </a:p>
          <a:p>
            <a:r>
              <a:rPr lang="en-US" dirty="0"/>
              <a:t>Pain is one of many protective outputs</a:t>
            </a:r>
          </a:p>
          <a:p>
            <a:r>
              <a:rPr lang="en-US" dirty="0"/>
              <a:t>We are bioplastic</a:t>
            </a:r>
          </a:p>
          <a:p>
            <a:r>
              <a:rPr lang="en-US" dirty="0"/>
              <a:t>Learning about pain can help the individual and society</a:t>
            </a:r>
          </a:p>
          <a:p>
            <a:r>
              <a:rPr lang="en-US" dirty="0"/>
              <a:t>Active treatment strategies promote recovery</a:t>
            </a:r>
          </a:p>
        </p:txBody>
      </p:sp>
      <p:sp>
        <p:nvSpPr>
          <p:cNvPr id="4" name="TextBox 3">
            <a:extLst>
              <a:ext uri="{FF2B5EF4-FFF2-40B4-BE49-F238E27FC236}">
                <a16:creationId xmlns:a16="http://schemas.microsoft.com/office/drawing/2014/main" id="{D516CE6E-5D0A-4FBB-9B95-FDD8F2E436D8}"/>
              </a:ext>
            </a:extLst>
          </p:cNvPr>
          <p:cNvSpPr txBox="1"/>
          <p:nvPr/>
        </p:nvSpPr>
        <p:spPr>
          <a:xfrm>
            <a:off x="1718038" y="6030740"/>
            <a:ext cx="8755923" cy="369332"/>
          </a:xfrm>
          <a:prstGeom prst="rect">
            <a:avLst/>
          </a:prstGeom>
          <a:noFill/>
        </p:spPr>
        <p:txBody>
          <a:bodyPr wrap="none" rtlCol="0">
            <a:spAutoFit/>
          </a:bodyPr>
          <a:lstStyle/>
          <a:p>
            <a:r>
              <a:rPr lang="en-US" dirty="0"/>
              <a:t>Butler, D. and Moseley, G 2017. Explain pain supercharged. </a:t>
            </a:r>
            <a:r>
              <a:rPr lang="en-US" dirty="0" err="1"/>
              <a:t>Adelaid</a:t>
            </a:r>
            <a:r>
              <a:rPr lang="en-US" dirty="0"/>
              <a:t> City West</a:t>
            </a:r>
          </a:p>
        </p:txBody>
      </p:sp>
    </p:spTree>
    <p:extLst>
      <p:ext uri="{BB962C8B-B14F-4D97-AF65-F5344CB8AC3E}">
        <p14:creationId xmlns:p14="http://schemas.microsoft.com/office/powerpoint/2010/main" val="3710380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B532-F980-47D1-824B-6C390810D178}"/>
              </a:ext>
            </a:extLst>
          </p:cNvPr>
          <p:cNvSpPr>
            <a:spLocks noGrp="1"/>
          </p:cNvSpPr>
          <p:nvPr>
            <p:ph type="title"/>
          </p:nvPr>
        </p:nvSpPr>
        <p:spPr>
          <a:xfrm>
            <a:off x="913774" y="243132"/>
            <a:ext cx="10364451" cy="1596177"/>
          </a:xfrm>
        </p:spPr>
        <p:txBody>
          <a:bodyPr/>
          <a:lstStyle/>
          <a:p>
            <a:r>
              <a:rPr lang="en-US" dirty="0"/>
              <a:t>WV Controlled substance automated prescription program (</a:t>
            </a:r>
            <a:r>
              <a:rPr lang="en-US" dirty="0" err="1"/>
              <a:t>csapp</a:t>
            </a:r>
            <a:r>
              <a:rPr lang="en-US" dirty="0"/>
              <a:t>)</a:t>
            </a:r>
          </a:p>
        </p:txBody>
      </p:sp>
      <p:pic>
        <p:nvPicPr>
          <p:cNvPr id="5" name="Picture 4">
            <a:extLst>
              <a:ext uri="{FF2B5EF4-FFF2-40B4-BE49-F238E27FC236}">
                <a16:creationId xmlns:a16="http://schemas.microsoft.com/office/drawing/2014/main" id="{1DD4DC99-83F8-4A5F-9999-9797809C26E3}"/>
              </a:ext>
            </a:extLst>
          </p:cNvPr>
          <p:cNvPicPr>
            <a:picLocks noChangeAspect="1"/>
          </p:cNvPicPr>
          <p:nvPr/>
        </p:nvPicPr>
        <p:blipFill>
          <a:blip r:embed="rId3"/>
          <a:stretch>
            <a:fillRect/>
          </a:stretch>
        </p:blipFill>
        <p:spPr>
          <a:xfrm>
            <a:off x="2048682" y="2214694"/>
            <a:ext cx="8094636" cy="4288138"/>
          </a:xfrm>
          <a:prstGeom prst="rect">
            <a:avLst/>
          </a:prstGeom>
        </p:spPr>
      </p:pic>
    </p:spTree>
    <p:extLst>
      <p:ext uri="{BB962C8B-B14F-4D97-AF65-F5344CB8AC3E}">
        <p14:creationId xmlns:p14="http://schemas.microsoft.com/office/powerpoint/2010/main" val="3389036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07D1-B852-4037-8E18-864A924EE75A}"/>
              </a:ext>
            </a:extLst>
          </p:cNvPr>
          <p:cNvSpPr>
            <a:spLocks noGrp="1"/>
          </p:cNvSpPr>
          <p:nvPr>
            <p:ph type="title"/>
          </p:nvPr>
        </p:nvSpPr>
        <p:spPr/>
        <p:txBody>
          <a:bodyPr>
            <a:normAutofit/>
          </a:bodyPr>
          <a:lstStyle/>
          <a:p>
            <a:r>
              <a:rPr lang="en-US" sz="4800" dirty="0"/>
              <a:t>Recognizing Aberrant Behavior</a:t>
            </a:r>
          </a:p>
        </p:txBody>
      </p:sp>
      <p:sp>
        <p:nvSpPr>
          <p:cNvPr id="3" name="Content Placeholder 2">
            <a:extLst>
              <a:ext uri="{FF2B5EF4-FFF2-40B4-BE49-F238E27FC236}">
                <a16:creationId xmlns:a16="http://schemas.microsoft.com/office/drawing/2014/main" id="{1D6532FE-51C8-4E58-9874-24BECC1CB377}"/>
              </a:ext>
            </a:extLst>
          </p:cNvPr>
          <p:cNvSpPr>
            <a:spLocks noGrp="1"/>
          </p:cNvSpPr>
          <p:nvPr>
            <p:ph idx="1"/>
          </p:nvPr>
        </p:nvSpPr>
        <p:spPr>
          <a:xfrm>
            <a:off x="913775" y="2329315"/>
            <a:ext cx="10364452" cy="3461886"/>
          </a:xfrm>
        </p:spPr>
        <p:txBody>
          <a:bodyPr>
            <a:normAutofit/>
          </a:bodyPr>
          <a:lstStyle/>
          <a:p>
            <a:pPr marL="0" indent="0">
              <a:buNone/>
            </a:pPr>
            <a:endParaRPr lang="en-US" sz="3600" dirty="0"/>
          </a:p>
          <a:p>
            <a:pPr marL="0" indent="0">
              <a:buNone/>
            </a:pPr>
            <a:r>
              <a:rPr lang="en-US" sz="3600" dirty="0"/>
              <a:t>What would concern you if you saw it in a patient with chronic pain?</a:t>
            </a:r>
          </a:p>
        </p:txBody>
      </p:sp>
    </p:spTree>
    <p:extLst>
      <p:ext uri="{BB962C8B-B14F-4D97-AF65-F5344CB8AC3E}">
        <p14:creationId xmlns:p14="http://schemas.microsoft.com/office/powerpoint/2010/main" val="930601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CF29-F4BC-4948-A7DB-6759B484536C}"/>
              </a:ext>
            </a:extLst>
          </p:cNvPr>
          <p:cNvSpPr>
            <a:spLocks noGrp="1"/>
          </p:cNvSpPr>
          <p:nvPr>
            <p:ph type="title"/>
          </p:nvPr>
        </p:nvSpPr>
        <p:spPr>
          <a:xfrm>
            <a:off x="913774" y="26388"/>
            <a:ext cx="10364451" cy="1040412"/>
          </a:xfrm>
        </p:spPr>
        <p:txBody>
          <a:bodyPr/>
          <a:lstStyle/>
          <a:p>
            <a:r>
              <a:rPr lang="en-US" dirty="0"/>
              <a:t>Tapering Opioid Therapy</a:t>
            </a:r>
          </a:p>
        </p:txBody>
      </p:sp>
      <p:sp>
        <p:nvSpPr>
          <p:cNvPr id="3" name="Content Placeholder 2">
            <a:extLst>
              <a:ext uri="{FF2B5EF4-FFF2-40B4-BE49-F238E27FC236}">
                <a16:creationId xmlns:a16="http://schemas.microsoft.com/office/drawing/2014/main" id="{8A032136-4DB0-4656-B04E-9D6733983C3E}"/>
              </a:ext>
            </a:extLst>
          </p:cNvPr>
          <p:cNvSpPr>
            <a:spLocks noGrp="1"/>
          </p:cNvSpPr>
          <p:nvPr>
            <p:ph idx="1"/>
          </p:nvPr>
        </p:nvSpPr>
        <p:spPr>
          <a:xfrm>
            <a:off x="913775" y="1164657"/>
            <a:ext cx="4283867" cy="4947385"/>
          </a:xfrm>
        </p:spPr>
        <p:txBody>
          <a:bodyPr>
            <a:normAutofit/>
          </a:bodyPr>
          <a:lstStyle/>
          <a:p>
            <a:r>
              <a:rPr lang="en-US" sz="2400" dirty="0"/>
              <a:t>Abrupt discontinuation or rapid taper of opioid therapy should generally be avoided unless there is an acute, significant safety risk to the patient</a:t>
            </a:r>
          </a:p>
          <a:p>
            <a:r>
              <a:rPr lang="en-US" sz="2400" dirty="0"/>
              <a:t>Involve Mental Health in the conversation </a:t>
            </a:r>
          </a:p>
          <a:p>
            <a:r>
              <a:rPr lang="en-US" sz="2400" dirty="0"/>
              <a:t>Provide support and frequent follow-up</a:t>
            </a:r>
          </a:p>
        </p:txBody>
      </p:sp>
      <p:pic>
        <p:nvPicPr>
          <p:cNvPr id="5" name="Picture 4">
            <a:extLst>
              <a:ext uri="{FF2B5EF4-FFF2-40B4-BE49-F238E27FC236}">
                <a16:creationId xmlns:a16="http://schemas.microsoft.com/office/drawing/2014/main" id="{B373E3CF-BA0E-4761-AA93-E12523EE7873}"/>
              </a:ext>
            </a:extLst>
          </p:cNvPr>
          <p:cNvPicPr>
            <a:picLocks noChangeAspect="1"/>
          </p:cNvPicPr>
          <p:nvPr/>
        </p:nvPicPr>
        <p:blipFill>
          <a:blip r:embed="rId3"/>
          <a:stretch>
            <a:fillRect/>
          </a:stretch>
        </p:blipFill>
        <p:spPr>
          <a:xfrm>
            <a:off x="5197642" y="1677715"/>
            <a:ext cx="6630508" cy="3921268"/>
          </a:xfrm>
          <a:prstGeom prst="rect">
            <a:avLst/>
          </a:prstGeom>
        </p:spPr>
      </p:pic>
      <p:sp>
        <p:nvSpPr>
          <p:cNvPr id="6" name="TextBox 5">
            <a:extLst>
              <a:ext uri="{FF2B5EF4-FFF2-40B4-BE49-F238E27FC236}">
                <a16:creationId xmlns:a16="http://schemas.microsoft.com/office/drawing/2014/main" id="{3F43D5B3-0D2C-425D-B4EE-F4D7140BD5EC}"/>
              </a:ext>
            </a:extLst>
          </p:cNvPr>
          <p:cNvSpPr txBox="1"/>
          <p:nvPr/>
        </p:nvSpPr>
        <p:spPr>
          <a:xfrm>
            <a:off x="8496597" y="6209898"/>
            <a:ext cx="3331553" cy="369332"/>
          </a:xfrm>
          <a:prstGeom prst="rect">
            <a:avLst/>
          </a:prstGeom>
          <a:noFill/>
        </p:spPr>
        <p:txBody>
          <a:bodyPr wrap="none" rtlCol="0">
            <a:spAutoFit/>
          </a:bodyPr>
          <a:lstStyle/>
          <a:p>
            <a:r>
              <a:rPr lang="en-US" dirty="0"/>
              <a:t>Oliva, et al BMJ 2020; 368:m283</a:t>
            </a:r>
          </a:p>
        </p:txBody>
      </p:sp>
    </p:spTree>
    <p:extLst>
      <p:ext uri="{BB962C8B-B14F-4D97-AF65-F5344CB8AC3E}">
        <p14:creationId xmlns:p14="http://schemas.microsoft.com/office/powerpoint/2010/main" val="2840191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4F4A7-8330-4C61-BB66-3FDA9EE19DAC}"/>
              </a:ext>
            </a:extLst>
          </p:cNvPr>
          <p:cNvSpPr>
            <a:spLocks noGrp="1"/>
          </p:cNvSpPr>
          <p:nvPr>
            <p:ph type="title"/>
          </p:nvPr>
        </p:nvSpPr>
        <p:spPr>
          <a:xfrm>
            <a:off x="913774" y="0"/>
            <a:ext cx="10364451" cy="1596177"/>
          </a:xfrm>
        </p:spPr>
        <p:txBody>
          <a:bodyPr/>
          <a:lstStyle/>
          <a:p>
            <a:r>
              <a:rPr lang="en-US" dirty="0"/>
              <a:t>Drug Overdose Deaths (CDC)</a:t>
            </a:r>
          </a:p>
        </p:txBody>
      </p:sp>
      <p:pic>
        <p:nvPicPr>
          <p:cNvPr id="5" name="Picture 4">
            <a:extLst>
              <a:ext uri="{FF2B5EF4-FFF2-40B4-BE49-F238E27FC236}">
                <a16:creationId xmlns:a16="http://schemas.microsoft.com/office/drawing/2014/main" id="{4B010955-D5A6-4776-A996-0A658A0DBDFF}"/>
              </a:ext>
            </a:extLst>
          </p:cNvPr>
          <p:cNvPicPr>
            <a:picLocks noChangeAspect="1"/>
          </p:cNvPicPr>
          <p:nvPr/>
        </p:nvPicPr>
        <p:blipFill>
          <a:blip r:embed="rId2"/>
          <a:stretch>
            <a:fillRect/>
          </a:stretch>
        </p:blipFill>
        <p:spPr>
          <a:xfrm>
            <a:off x="2476419" y="1606515"/>
            <a:ext cx="7239162" cy="4403277"/>
          </a:xfrm>
          <a:prstGeom prst="rect">
            <a:avLst/>
          </a:prstGeom>
        </p:spPr>
      </p:pic>
      <p:sp>
        <p:nvSpPr>
          <p:cNvPr id="2" name="TextBox 1">
            <a:extLst>
              <a:ext uri="{FF2B5EF4-FFF2-40B4-BE49-F238E27FC236}">
                <a16:creationId xmlns:a16="http://schemas.microsoft.com/office/drawing/2014/main" id="{CBC5940F-5180-4030-A614-15FE87787C5D}"/>
              </a:ext>
            </a:extLst>
          </p:cNvPr>
          <p:cNvSpPr txBox="1"/>
          <p:nvPr/>
        </p:nvSpPr>
        <p:spPr>
          <a:xfrm>
            <a:off x="2476419" y="6030740"/>
            <a:ext cx="2811988" cy="369332"/>
          </a:xfrm>
          <a:prstGeom prst="rect">
            <a:avLst/>
          </a:prstGeom>
          <a:noFill/>
        </p:spPr>
        <p:txBody>
          <a:bodyPr wrap="none" rtlCol="0">
            <a:spAutoFit/>
          </a:bodyPr>
          <a:lstStyle/>
          <a:p>
            <a:r>
              <a:rPr lang="en-US" dirty="0"/>
              <a:t>Maps and Graphs CDC</a:t>
            </a:r>
          </a:p>
        </p:txBody>
      </p:sp>
    </p:spTree>
    <p:extLst>
      <p:ext uri="{BB962C8B-B14F-4D97-AF65-F5344CB8AC3E}">
        <p14:creationId xmlns:p14="http://schemas.microsoft.com/office/powerpoint/2010/main" val="2976511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941364-A346-49A4-891C-BE46328988B6}"/>
              </a:ext>
            </a:extLst>
          </p:cNvPr>
          <p:cNvSpPr>
            <a:spLocks noGrp="1"/>
          </p:cNvSpPr>
          <p:nvPr>
            <p:ph type="title"/>
          </p:nvPr>
        </p:nvSpPr>
        <p:spPr>
          <a:xfrm>
            <a:off x="913773" y="0"/>
            <a:ext cx="10364451" cy="1596177"/>
          </a:xfrm>
        </p:spPr>
        <p:txBody>
          <a:bodyPr/>
          <a:lstStyle/>
          <a:p>
            <a:r>
              <a:rPr lang="en-US" dirty="0"/>
              <a:t>Opioid Overdose Deaths (CDC)</a:t>
            </a:r>
          </a:p>
        </p:txBody>
      </p:sp>
      <p:pic>
        <p:nvPicPr>
          <p:cNvPr id="5" name="Picture 4">
            <a:extLst>
              <a:ext uri="{FF2B5EF4-FFF2-40B4-BE49-F238E27FC236}">
                <a16:creationId xmlns:a16="http://schemas.microsoft.com/office/drawing/2014/main" id="{35285AD4-C6A0-48DE-AB35-61873A8CE35F}"/>
              </a:ext>
            </a:extLst>
          </p:cNvPr>
          <p:cNvPicPr>
            <a:picLocks noChangeAspect="1"/>
          </p:cNvPicPr>
          <p:nvPr/>
        </p:nvPicPr>
        <p:blipFill>
          <a:blip r:embed="rId3"/>
          <a:stretch>
            <a:fillRect/>
          </a:stretch>
        </p:blipFill>
        <p:spPr>
          <a:xfrm>
            <a:off x="2546272" y="1594930"/>
            <a:ext cx="7099455" cy="4540958"/>
          </a:xfrm>
          <a:prstGeom prst="rect">
            <a:avLst/>
          </a:prstGeom>
        </p:spPr>
      </p:pic>
      <p:sp>
        <p:nvSpPr>
          <p:cNvPr id="4" name="TextBox 3">
            <a:extLst>
              <a:ext uri="{FF2B5EF4-FFF2-40B4-BE49-F238E27FC236}">
                <a16:creationId xmlns:a16="http://schemas.microsoft.com/office/drawing/2014/main" id="{EAA53B87-3D48-4099-9570-9D69462169BE}"/>
              </a:ext>
            </a:extLst>
          </p:cNvPr>
          <p:cNvSpPr txBox="1"/>
          <p:nvPr/>
        </p:nvSpPr>
        <p:spPr>
          <a:xfrm>
            <a:off x="2468030" y="6135888"/>
            <a:ext cx="2811988" cy="369332"/>
          </a:xfrm>
          <a:prstGeom prst="rect">
            <a:avLst/>
          </a:prstGeom>
          <a:noFill/>
        </p:spPr>
        <p:txBody>
          <a:bodyPr wrap="none" rtlCol="0">
            <a:spAutoFit/>
          </a:bodyPr>
          <a:lstStyle/>
          <a:p>
            <a:r>
              <a:rPr lang="en-US" dirty="0"/>
              <a:t>Maps and Graphs CDC</a:t>
            </a:r>
          </a:p>
        </p:txBody>
      </p:sp>
    </p:spTree>
    <p:extLst>
      <p:ext uri="{BB962C8B-B14F-4D97-AF65-F5344CB8AC3E}">
        <p14:creationId xmlns:p14="http://schemas.microsoft.com/office/powerpoint/2010/main" val="968563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7588-2455-4FEE-A4A1-D7E54D8234AF}"/>
              </a:ext>
            </a:extLst>
          </p:cNvPr>
          <p:cNvSpPr>
            <a:spLocks noGrp="1"/>
          </p:cNvSpPr>
          <p:nvPr>
            <p:ph type="title"/>
          </p:nvPr>
        </p:nvSpPr>
        <p:spPr/>
        <p:txBody>
          <a:bodyPr/>
          <a:lstStyle/>
          <a:p>
            <a:r>
              <a:rPr lang="en-US" dirty="0"/>
              <a:t>Recognizing Problems with Opioids </a:t>
            </a:r>
          </a:p>
        </p:txBody>
      </p:sp>
      <p:pic>
        <p:nvPicPr>
          <p:cNvPr id="5" name="Picture 4">
            <a:extLst>
              <a:ext uri="{FF2B5EF4-FFF2-40B4-BE49-F238E27FC236}">
                <a16:creationId xmlns:a16="http://schemas.microsoft.com/office/drawing/2014/main" id="{02FBEA96-2E1C-41B9-ADC4-3BB085B3AD9F}"/>
              </a:ext>
            </a:extLst>
          </p:cNvPr>
          <p:cNvPicPr>
            <a:picLocks noChangeAspect="1"/>
          </p:cNvPicPr>
          <p:nvPr/>
        </p:nvPicPr>
        <p:blipFill>
          <a:blip r:embed="rId2"/>
          <a:stretch>
            <a:fillRect/>
          </a:stretch>
        </p:blipFill>
        <p:spPr>
          <a:xfrm>
            <a:off x="587044" y="1869135"/>
            <a:ext cx="5669290" cy="3751489"/>
          </a:xfrm>
          <a:prstGeom prst="rect">
            <a:avLst/>
          </a:prstGeom>
        </p:spPr>
      </p:pic>
      <p:pic>
        <p:nvPicPr>
          <p:cNvPr id="7" name="Picture 6">
            <a:extLst>
              <a:ext uri="{FF2B5EF4-FFF2-40B4-BE49-F238E27FC236}">
                <a16:creationId xmlns:a16="http://schemas.microsoft.com/office/drawing/2014/main" id="{CC2B9C69-FB42-42C2-9CB0-82287F99E486}"/>
              </a:ext>
            </a:extLst>
          </p:cNvPr>
          <p:cNvPicPr>
            <a:picLocks noChangeAspect="1"/>
          </p:cNvPicPr>
          <p:nvPr/>
        </p:nvPicPr>
        <p:blipFill>
          <a:blip r:embed="rId3"/>
          <a:stretch>
            <a:fillRect/>
          </a:stretch>
        </p:blipFill>
        <p:spPr>
          <a:xfrm>
            <a:off x="6402791" y="2308495"/>
            <a:ext cx="5362499" cy="2872768"/>
          </a:xfrm>
          <a:prstGeom prst="rect">
            <a:avLst/>
          </a:prstGeom>
        </p:spPr>
      </p:pic>
      <p:sp>
        <p:nvSpPr>
          <p:cNvPr id="8" name="TextBox 7">
            <a:extLst>
              <a:ext uri="{FF2B5EF4-FFF2-40B4-BE49-F238E27FC236}">
                <a16:creationId xmlns:a16="http://schemas.microsoft.com/office/drawing/2014/main" id="{0D15AD9C-E85E-4AC5-852E-B21D2A2D3B50}"/>
              </a:ext>
            </a:extLst>
          </p:cNvPr>
          <p:cNvSpPr txBox="1"/>
          <p:nvPr/>
        </p:nvSpPr>
        <p:spPr>
          <a:xfrm>
            <a:off x="6402791" y="5880683"/>
            <a:ext cx="4828566" cy="369332"/>
          </a:xfrm>
          <a:prstGeom prst="rect">
            <a:avLst/>
          </a:prstGeom>
          <a:noFill/>
        </p:spPr>
        <p:txBody>
          <a:bodyPr wrap="none" rtlCol="0">
            <a:spAutoFit/>
          </a:bodyPr>
          <a:lstStyle/>
          <a:p>
            <a:r>
              <a:rPr lang="en-US" dirty="0"/>
              <a:t>Opioid Deprescribing Discussion Tool 2022</a:t>
            </a:r>
          </a:p>
        </p:txBody>
      </p:sp>
    </p:spTree>
    <p:extLst>
      <p:ext uri="{BB962C8B-B14F-4D97-AF65-F5344CB8AC3E}">
        <p14:creationId xmlns:p14="http://schemas.microsoft.com/office/powerpoint/2010/main" val="4264316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FF4C-7B81-46F1-8815-671D4844778B}"/>
              </a:ext>
            </a:extLst>
          </p:cNvPr>
          <p:cNvSpPr>
            <a:spLocks noGrp="1"/>
          </p:cNvSpPr>
          <p:nvPr>
            <p:ph type="title"/>
          </p:nvPr>
        </p:nvSpPr>
        <p:spPr>
          <a:xfrm>
            <a:off x="913774" y="319346"/>
            <a:ext cx="10364451" cy="1596177"/>
          </a:xfrm>
        </p:spPr>
        <p:txBody>
          <a:bodyPr/>
          <a:lstStyle/>
          <a:p>
            <a:r>
              <a:rPr lang="en-US" dirty="0"/>
              <a:t>Do Not Fear Suboxone!</a:t>
            </a:r>
          </a:p>
        </p:txBody>
      </p:sp>
      <p:sp>
        <p:nvSpPr>
          <p:cNvPr id="4" name="Text Placeholder 3">
            <a:extLst>
              <a:ext uri="{FF2B5EF4-FFF2-40B4-BE49-F238E27FC236}">
                <a16:creationId xmlns:a16="http://schemas.microsoft.com/office/drawing/2014/main" id="{6C9AF20D-5A30-4043-9B39-9E55E0272728}"/>
              </a:ext>
            </a:extLst>
          </p:cNvPr>
          <p:cNvSpPr>
            <a:spLocks noGrp="1"/>
          </p:cNvSpPr>
          <p:nvPr>
            <p:ph type="body" idx="1"/>
          </p:nvPr>
        </p:nvSpPr>
        <p:spPr/>
        <p:txBody>
          <a:bodyPr>
            <a:normAutofit/>
          </a:bodyPr>
          <a:lstStyle/>
          <a:p>
            <a:r>
              <a:rPr lang="en-US" sz="2000" dirty="0"/>
              <a:t>Starting Insulin in T2DM</a:t>
            </a:r>
          </a:p>
        </p:txBody>
      </p:sp>
      <p:sp>
        <p:nvSpPr>
          <p:cNvPr id="5" name="Content Placeholder 4">
            <a:extLst>
              <a:ext uri="{FF2B5EF4-FFF2-40B4-BE49-F238E27FC236}">
                <a16:creationId xmlns:a16="http://schemas.microsoft.com/office/drawing/2014/main" id="{6397E6D2-19F0-435E-B26A-0819FD1EC248}"/>
              </a:ext>
            </a:extLst>
          </p:cNvPr>
          <p:cNvSpPr>
            <a:spLocks noGrp="1"/>
          </p:cNvSpPr>
          <p:nvPr>
            <p:ph sz="half" idx="2"/>
          </p:nvPr>
        </p:nvSpPr>
        <p:spPr/>
        <p:txBody>
          <a:bodyPr/>
          <a:lstStyle/>
          <a:p>
            <a:r>
              <a:rPr lang="en-US" dirty="0"/>
              <a:t>Selecting initial dose (u/kg???)</a:t>
            </a:r>
          </a:p>
          <a:p>
            <a:r>
              <a:rPr lang="en-US" dirty="0"/>
              <a:t>What if you get it wrong??: </a:t>
            </a:r>
          </a:p>
          <a:p>
            <a:pPr lvl="1"/>
            <a:r>
              <a:rPr lang="en-US" dirty="0"/>
              <a:t>Hyper or hypoglycemia</a:t>
            </a:r>
          </a:p>
          <a:p>
            <a:r>
              <a:rPr lang="en-US" dirty="0"/>
              <a:t>Monitoring treatment – HgbA1c, potentially multiple daily glucose readings, microalbumin, foot filament testing</a:t>
            </a:r>
          </a:p>
        </p:txBody>
      </p:sp>
      <p:sp>
        <p:nvSpPr>
          <p:cNvPr id="6" name="Text Placeholder 5">
            <a:extLst>
              <a:ext uri="{FF2B5EF4-FFF2-40B4-BE49-F238E27FC236}">
                <a16:creationId xmlns:a16="http://schemas.microsoft.com/office/drawing/2014/main" id="{E009B9D7-B2E6-4FC2-BB7A-51784E980C6E}"/>
              </a:ext>
            </a:extLst>
          </p:cNvPr>
          <p:cNvSpPr>
            <a:spLocks noGrp="1"/>
          </p:cNvSpPr>
          <p:nvPr>
            <p:ph type="body" sz="quarter" idx="3"/>
          </p:nvPr>
        </p:nvSpPr>
        <p:spPr/>
        <p:txBody>
          <a:bodyPr>
            <a:normAutofit/>
          </a:bodyPr>
          <a:lstStyle/>
          <a:p>
            <a:r>
              <a:rPr lang="en-US" sz="2000" dirty="0"/>
              <a:t>Starting Suboxone</a:t>
            </a:r>
          </a:p>
        </p:txBody>
      </p:sp>
      <p:sp>
        <p:nvSpPr>
          <p:cNvPr id="7" name="Content Placeholder 6">
            <a:extLst>
              <a:ext uri="{FF2B5EF4-FFF2-40B4-BE49-F238E27FC236}">
                <a16:creationId xmlns:a16="http://schemas.microsoft.com/office/drawing/2014/main" id="{7534CD25-7535-433E-BD27-4C1E8D967346}"/>
              </a:ext>
            </a:extLst>
          </p:cNvPr>
          <p:cNvSpPr>
            <a:spLocks noGrp="1"/>
          </p:cNvSpPr>
          <p:nvPr>
            <p:ph sz="quarter" idx="4"/>
          </p:nvPr>
        </p:nvSpPr>
        <p:spPr/>
        <p:txBody>
          <a:bodyPr/>
          <a:lstStyle/>
          <a:p>
            <a:r>
              <a:rPr lang="en-US" dirty="0"/>
              <a:t>Starts at either 2 or 4 mg </a:t>
            </a:r>
          </a:p>
          <a:p>
            <a:r>
              <a:rPr lang="en-US" dirty="0"/>
              <a:t>What if you get it wrong??:</a:t>
            </a:r>
          </a:p>
          <a:p>
            <a:pPr lvl="1"/>
            <a:r>
              <a:rPr lang="en-US" dirty="0"/>
              <a:t>They feel crappy or stoned</a:t>
            </a:r>
          </a:p>
          <a:p>
            <a:r>
              <a:rPr lang="en-US" dirty="0"/>
              <a:t>Monitoring treatment – ask them how they feel and track COWs</a:t>
            </a:r>
          </a:p>
        </p:txBody>
      </p:sp>
      <p:sp>
        <p:nvSpPr>
          <p:cNvPr id="8" name="TextBox 7">
            <a:extLst>
              <a:ext uri="{FF2B5EF4-FFF2-40B4-BE49-F238E27FC236}">
                <a16:creationId xmlns:a16="http://schemas.microsoft.com/office/drawing/2014/main" id="{772F2604-BE22-4B3B-9CB0-B20E4745E841}"/>
              </a:ext>
            </a:extLst>
          </p:cNvPr>
          <p:cNvSpPr txBox="1"/>
          <p:nvPr/>
        </p:nvSpPr>
        <p:spPr>
          <a:xfrm>
            <a:off x="5889072" y="5746459"/>
            <a:ext cx="5828840" cy="369332"/>
          </a:xfrm>
          <a:prstGeom prst="rect">
            <a:avLst/>
          </a:prstGeom>
          <a:noFill/>
        </p:spPr>
        <p:txBody>
          <a:bodyPr wrap="none" rtlCol="0">
            <a:spAutoFit/>
          </a:bodyPr>
          <a:lstStyle/>
          <a:p>
            <a:r>
              <a:rPr lang="en-US" dirty="0"/>
              <a:t>Adapted from Ian Pace, Pharm.D. San Antonio VA</a:t>
            </a:r>
          </a:p>
        </p:txBody>
      </p:sp>
    </p:spTree>
    <p:extLst>
      <p:ext uri="{BB962C8B-B14F-4D97-AF65-F5344CB8AC3E}">
        <p14:creationId xmlns:p14="http://schemas.microsoft.com/office/powerpoint/2010/main" val="3242952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B64A-4381-4EF7-82C0-11ED1DF6627A}"/>
              </a:ext>
            </a:extLst>
          </p:cNvPr>
          <p:cNvSpPr>
            <a:spLocks noGrp="1"/>
          </p:cNvSpPr>
          <p:nvPr>
            <p:ph type="title"/>
          </p:nvPr>
        </p:nvSpPr>
        <p:spPr>
          <a:xfrm>
            <a:off x="913774" y="0"/>
            <a:ext cx="10364451" cy="847907"/>
          </a:xfrm>
        </p:spPr>
        <p:txBody>
          <a:bodyPr/>
          <a:lstStyle/>
          <a:p>
            <a:r>
              <a:rPr lang="en-US" dirty="0"/>
              <a:t>Audience participation question 2</a:t>
            </a:r>
          </a:p>
        </p:txBody>
      </p:sp>
      <p:sp>
        <p:nvSpPr>
          <p:cNvPr id="3" name="Content Placeholder 2">
            <a:extLst>
              <a:ext uri="{FF2B5EF4-FFF2-40B4-BE49-F238E27FC236}">
                <a16:creationId xmlns:a16="http://schemas.microsoft.com/office/drawing/2014/main" id="{F56DC4D7-8F1C-44C5-8822-C7C365B88D33}"/>
              </a:ext>
            </a:extLst>
          </p:cNvPr>
          <p:cNvSpPr>
            <a:spLocks noGrp="1"/>
          </p:cNvSpPr>
          <p:nvPr>
            <p:ph idx="1"/>
          </p:nvPr>
        </p:nvSpPr>
        <p:spPr>
          <a:xfrm>
            <a:off x="913775" y="847907"/>
            <a:ext cx="10364452" cy="4943293"/>
          </a:xfrm>
        </p:spPr>
        <p:txBody>
          <a:bodyPr/>
          <a:lstStyle/>
          <a:p>
            <a:r>
              <a:rPr lang="en-US" sz="2800" dirty="0"/>
              <a:t>Which of the following are basic risk mitigation strategies for opioid prescriptions?</a:t>
            </a:r>
          </a:p>
          <a:p>
            <a:pPr lvl="1"/>
            <a:r>
              <a:rPr lang="en-US" sz="2400" dirty="0"/>
              <a:t>Pill counts</a:t>
            </a:r>
          </a:p>
          <a:p>
            <a:pPr lvl="1"/>
            <a:r>
              <a:rPr lang="en-US" sz="2400" dirty="0"/>
              <a:t>State prescription drug monitoring database checks</a:t>
            </a:r>
          </a:p>
          <a:p>
            <a:pPr lvl="1"/>
            <a:r>
              <a:rPr lang="en-US" sz="2400" dirty="0"/>
              <a:t>Urine drug testing</a:t>
            </a:r>
          </a:p>
          <a:p>
            <a:pPr lvl="1"/>
            <a:r>
              <a:rPr lang="en-US" sz="2400" dirty="0"/>
              <a:t>Naloxone distribution</a:t>
            </a:r>
          </a:p>
          <a:p>
            <a:pPr lvl="1"/>
            <a:r>
              <a:rPr lang="en-US" sz="2400" dirty="0"/>
              <a:t>All of the above </a:t>
            </a:r>
            <a:endParaRPr lang="en-US" dirty="0"/>
          </a:p>
        </p:txBody>
      </p:sp>
    </p:spTree>
    <p:extLst>
      <p:ext uri="{BB962C8B-B14F-4D97-AF65-F5344CB8AC3E}">
        <p14:creationId xmlns:p14="http://schemas.microsoft.com/office/powerpoint/2010/main" val="309437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rgbClr val="FF0000"/>
                                      </p:to>
                                    </p:animClr>
                                    <p:animClr clrSpc="rgb" dir="cw">
                                      <p:cBhvr>
                                        <p:cTn id="7" dur="500" fill="hold"/>
                                        <p:tgtEl>
                                          <p:spTgt spid="3">
                                            <p:txEl>
                                              <p:pRg st="5" end="5"/>
                                            </p:txEl>
                                          </p:spTgt>
                                        </p:tgtEl>
                                        <p:attrNameLst>
                                          <p:attrName>fillcolor</p:attrName>
                                        </p:attrNameLst>
                                      </p:cBhvr>
                                      <p:to>
                                        <a:srgbClr val="FF0000"/>
                                      </p:to>
                                    </p:animClr>
                                    <p:set>
                                      <p:cBhvr>
                                        <p:cTn id="8" dur="500" fill="hold"/>
                                        <p:tgtEl>
                                          <p:spTgt spid="3">
                                            <p:txEl>
                                              <p:pRg st="5" end="5"/>
                                            </p:txEl>
                                          </p:spTgt>
                                        </p:tgtEl>
                                        <p:attrNameLst>
                                          <p:attrName>fill.type</p:attrName>
                                        </p:attrNameLst>
                                      </p:cBhvr>
                                      <p:to>
                                        <p:strVal val="solid"/>
                                      </p:to>
                                    </p:set>
                                    <p:set>
                                      <p:cBhvr>
                                        <p:cTn id="9"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8930-74B0-4414-ABE6-BFC17B451EBB}"/>
              </a:ext>
            </a:extLst>
          </p:cNvPr>
          <p:cNvSpPr>
            <a:spLocks noGrp="1"/>
          </p:cNvSpPr>
          <p:nvPr>
            <p:ph type="title"/>
          </p:nvPr>
        </p:nvSpPr>
        <p:spPr>
          <a:xfrm>
            <a:off x="913775" y="28878"/>
            <a:ext cx="10364451" cy="780530"/>
          </a:xfrm>
        </p:spPr>
        <p:txBody>
          <a:bodyPr/>
          <a:lstStyle/>
          <a:p>
            <a:r>
              <a:rPr lang="en-US" dirty="0"/>
              <a:t>Citations </a:t>
            </a:r>
          </a:p>
        </p:txBody>
      </p:sp>
      <p:sp>
        <p:nvSpPr>
          <p:cNvPr id="3" name="Content Placeholder 2">
            <a:extLst>
              <a:ext uri="{FF2B5EF4-FFF2-40B4-BE49-F238E27FC236}">
                <a16:creationId xmlns:a16="http://schemas.microsoft.com/office/drawing/2014/main" id="{344D4696-4B35-4438-9552-84184CBEB8D5}"/>
              </a:ext>
            </a:extLst>
          </p:cNvPr>
          <p:cNvSpPr>
            <a:spLocks noGrp="1"/>
          </p:cNvSpPr>
          <p:nvPr>
            <p:ph idx="1"/>
          </p:nvPr>
        </p:nvSpPr>
        <p:spPr>
          <a:xfrm>
            <a:off x="913775" y="809409"/>
            <a:ext cx="10364452" cy="4981792"/>
          </a:xfrm>
        </p:spPr>
        <p:txBody>
          <a:bodyPr>
            <a:normAutofit fontScale="6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American College of Radiology (ACR): Appropriateness Criteria:  https://www.acr.org/Clinical-Resources/ACR-Appropriateness-Criteria.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Ballantyne JC, Fishman SM,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Rathmell</a:t>
            </a:r>
            <a:r>
              <a:rPr lang="en-US" sz="1800" dirty="0">
                <a:effectLst/>
                <a:latin typeface="Calibri" panose="020F0502020204030204" pitchFamily="34" charset="0"/>
                <a:ea typeface="Calibri" panose="020F0502020204030204" pitchFamily="34" charset="0"/>
                <a:cs typeface="Times New Roman" panose="02020603050405020304" pitchFamily="18" charset="0"/>
              </a:rPr>
              <a:t> JP. (2019).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Bonica’s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Management of Pain 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Edition. Wolters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Kluer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Buprenorphine for Chronic Pain: Clinician Guide. (2021). https://dvagov.sharepoint.com/sites/vhaacademicdetailing/Education Materials/Forms/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GroupbyCampaign.aspx?id</a:t>
            </a:r>
            <a:r>
              <a:rPr lang="en-US" sz="1800" dirty="0">
                <a:effectLst/>
                <a:latin typeface="Calibri" panose="020F0502020204030204" pitchFamily="34" charset="0"/>
                <a:ea typeface="Calibri" panose="020F0502020204030204" pitchFamily="34" charset="0"/>
                <a:cs typeface="Times New Roman" panose="02020603050405020304" pitchFamily="18" charset="0"/>
              </a:rPr>
              <a:t>=%2Fsites%2Fvhaacademicdetailing%2FEducation Materials%2FPain Management%2FProvider Education%2F10-1497_Provider_BuprenorphineforChronicPain_P97020%2Epdf&amp;parent=%2Fsites%2Fvhaacademicdetailing%2FEducation Materials%2FPain Management%2FProvider Education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Butler D, Moseley G. (2017).  Explain Pain Supercharged: The Clinicians Manual.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Noigroup</a:t>
            </a:r>
            <a:r>
              <a:rPr lang="en-US" sz="1800" dirty="0">
                <a:effectLst/>
                <a:latin typeface="Calibri" panose="020F0502020204030204" pitchFamily="34" charset="0"/>
                <a:ea typeface="Calibri" panose="020F0502020204030204" pitchFamily="34" charset="0"/>
                <a:cs typeface="Times New Roman" panose="02020603050405020304" pitchFamily="18" charset="0"/>
              </a:rPr>
              <a:t> Publications.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Butler SF, Fernandez K, Benoit 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Budman</a:t>
            </a:r>
            <a:r>
              <a:rPr lang="en-US" sz="1800" dirty="0">
                <a:effectLst/>
                <a:latin typeface="Calibri" panose="020F0502020204030204" pitchFamily="34" charset="0"/>
                <a:ea typeface="Calibri" panose="020F0502020204030204" pitchFamily="34" charset="0"/>
                <a:cs typeface="Times New Roman" panose="02020603050405020304" pitchFamily="18" charset="0"/>
              </a:rPr>
              <a:t> SH, Jamison RN. Validation of the revised Screener and Opioid Assessment for Patients with Pain (SOAPP-R).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J Pain</a:t>
            </a:r>
            <a:r>
              <a:rPr lang="en-US" sz="1800" dirty="0">
                <a:effectLst/>
                <a:latin typeface="Calibri" panose="020F0502020204030204" pitchFamily="34" charset="0"/>
                <a:ea typeface="Calibri" panose="020F0502020204030204" pitchFamily="34" charset="0"/>
                <a:cs typeface="Times New Roman" panose="02020603050405020304" pitchFamily="18" charset="0"/>
              </a:rPr>
              <a:t>. 2008;9(4):360-372.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Chou, R, Hartung, D, Turner, 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Blazina</a:t>
            </a:r>
            <a:r>
              <a:rPr lang="en-US" sz="1800" dirty="0">
                <a:effectLst/>
                <a:latin typeface="Calibri" panose="020F0502020204030204" pitchFamily="34" charset="0"/>
                <a:ea typeface="Calibri" panose="020F0502020204030204" pitchFamily="34" charset="0"/>
                <a:cs typeface="Times New Roman" panose="02020603050405020304" pitchFamily="18" charset="0"/>
              </a:rPr>
              <a:t>, I, Chan, B, Levander, X, McDonagh, 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Selph</a:t>
            </a:r>
            <a:r>
              <a:rPr lang="en-US" sz="1800" dirty="0">
                <a:effectLst/>
                <a:latin typeface="Calibri" panose="020F0502020204030204" pitchFamily="34" charset="0"/>
                <a:ea typeface="Calibri" panose="020F0502020204030204" pitchFamily="34" charset="0"/>
                <a:cs typeface="Times New Roman" panose="02020603050405020304" pitchFamily="18" charset="0"/>
              </a:rPr>
              <a:t>, S, Fu,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Rongwei</a:t>
            </a:r>
            <a:r>
              <a:rPr lang="en-US" sz="1800" dirty="0">
                <a:effectLst/>
                <a:latin typeface="Calibri" panose="020F0502020204030204" pitchFamily="34" charset="0"/>
                <a:ea typeface="Calibri" panose="020F0502020204030204" pitchFamily="34" charset="0"/>
                <a:cs typeface="Times New Roman" panose="02020603050405020304" pitchFamily="18" charset="0"/>
              </a:rPr>
              <a:t>, Pappas, M.  (2020).  Opioid Treatments for Chronic Pain.  Agency for Healthcare Research and Quality (US) 2020 Apr.  Report No: 20-EHC011.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Chou R, Turner JA, Devine EB, Hansen RN, Sullivan SD,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Blazina</a:t>
            </a:r>
            <a:r>
              <a:rPr lang="en-US" sz="1800" dirty="0">
                <a:effectLst/>
                <a:latin typeface="Calibri" panose="020F0502020204030204" pitchFamily="34" charset="0"/>
                <a:ea typeface="Calibri" panose="020F0502020204030204" pitchFamily="34" charset="0"/>
                <a:cs typeface="Times New Roman" panose="02020603050405020304" pitchFamily="18" charset="0"/>
              </a:rPr>
              <a:t> I, Dana 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Bougatsos</a:t>
            </a:r>
            <a:r>
              <a:rPr lang="en-US" sz="1800" dirty="0">
                <a:effectLst/>
                <a:latin typeface="Calibri" panose="020F0502020204030204" pitchFamily="34" charset="0"/>
                <a:ea typeface="Calibri" panose="020F0502020204030204" pitchFamily="34" charset="0"/>
                <a:cs typeface="Times New Roman" panose="02020603050405020304" pitchFamily="18" charset="0"/>
              </a:rPr>
              <a:t> 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Deyo</a:t>
            </a:r>
            <a:r>
              <a:rPr lang="en-US" sz="1800" dirty="0">
                <a:effectLst/>
                <a:latin typeface="Calibri" panose="020F0502020204030204" pitchFamily="34" charset="0"/>
                <a:ea typeface="Calibri" panose="020F0502020204030204" pitchFamily="34" charset="0"/>
                <a:cs typeface="Times New Roman" panose="02020603050405020304" pitchFamily="18" charset="0"/>
              </a:rPr>
              <a:t> RA. (2015). The effectiveness and risks of long-term opioid therapy for chronic pain:  a systematic review for a National Institutes of Health Pathways to Prevention Workshop.  Ann Intern Med. 162(4): 276-286.</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Dietze</a:t>
            </a:r>
            <a:r>
              <a:rPr lang="en-US" sz="1800" dirty="0">
                <a:effectLst/>
                <a:latin typeface="Calibri" panose="020F0502020204030204" pitchFamily="34" charset="0"/>
                <a:ea typeface="Calibri" panose="020F0502020204030204" pitchFamily="34" charset="0"/>
                <a:cs typeface="Times New Roman" panose="02020603050405020304" pitchFamily="18" charset="0"/>
              </a:rPr>
              <a:t> P, Jauncey M, Salmon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Mohebbi</a:t>
            </a:r>
            <a:r>
              <a:rPr lang="en-US" sz="1800" dirty="0">
                <a:effectLst/>
                <a:latin typeface="Calibri" panose="020F0502020204030204" pitchFamily="34" charset="0"/>
                <a:ea typeface="Calibri" panose="020F0502020204030204" pitchFamily="34" charset="0"/>
                <a:cs typeface="Times New Roman" panose="02020603050405020304" pitchFamily="18" charset="0"/>
              </a:rPr>
              <a:t> M, Latimer J, van Beek I, McGrath C, Kerr, D. (2019). Effect of Intranasal vs Intramuscular Naloxone on Opioid Overdose: A Randomized Clinical Trial.  JAMA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Netw</a:t>
            </a:r>
            <a:r>
              <a:rPr lang="en-US" sz="1800" dirty="0">
                <a:effectLst/>
                <a:latin typeface="Calibri" panose="020F0502020204030204" pitchFamily="34" charset="0"/>
                <a:ea typeface="Calibri" panose="020F0502020204030204" pitchFamily="34" charset="0"/>
                <a:cs typeface="Times New Roman" panose="02020603050405020304" pitchFamily="18" charset="0"/>
              </a:rPr>
              <a:t> Open. 2(11): e1914977.</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Dowell 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Haegerich</a:t>
            </a:r>
            <a:r>
              <a:rPr lang="en-US" sz="1800" dirty="0">
                <a:effectLst/>
                <a:latin typeface="Calibri" panose="020F0502020204030204" pitchFamily="34" charset="0"/>
                <a:ea typeface="Calibri" panose="020F0502020204030204" pitchFamily="34" charset="0"/>
                <a:cs typeface="Times New Roman" panose="02020603050405020304" pitchFamily="18" charset="0"/>
              </a:rPr>
              <a:t> TM, Chou R.  CDC Guideline for Prescribing Opioids for Chronic Pain – United States, 2016.  MMWR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Recomm</a:t>
            </a:r>
            <a:r>
              <a:rPr lang="en-US" sz="1800" dirty="0">
                <a:effectLst/>
                <a:latin typeface="Calibri" panose="020F0502020204030204" pitchFamily="34" charset="0"/>
                <a:ea typeface="Calibri" panose="020F0502020204030204" pitchFamily="34" charset="0"/>
                <a:cs typeface="Times New Roman" panose="02020603050405020304" pitchFamily="18" charset="0"/>
              </a:rPr>
              <a:t> Rep 2016; 65(No. RR-1): 1/49.</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Dowell D, Ragan KR, Jones CM, Baldwin GT, Chou R. CDC Clinical Practice Guideline for Prescribing Opioids – United States, 2022.  DRAFT.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Gourlay</a:t>
            </a:r>
            <a:r>
              <a:rPr lang="en-US" sz="1800" dirty="0">
                <a:effectLst/>
                <a:latin typeface="Calibri" panose="020F0502020204030204" pitchFamily="34" charset="0"/>
                <a:ea typeface="Calibri" panose="020F0502020204030204" pitchFamily="34" charset="0"/>
                <a:cs typeface="Times New Roman" panose="02020603050405020304" pitchFamily="18" charset="0"/>
              </a:rPr>
              <a:t> DL,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Heit</a:t>
            </a:r>
            <a:r>
              <a:rPr lang="en-US" sz="1800" dirty="0">
                <a:effectLst/>
                <a:latin typeface="Calibri" panose="020F0502020204030204" pitchFamily="34" charset="0"/>
                <a:ea typeface="Calibri" panose="020F0502020204030204" pitchFamily="34" charset="0"/>
                <a:cs typeface="Times New Roman" panose="02020603050405020304" pitchFamily="18" charset="0"/>
              </a:rPr>
              <a:t> HA, Caplan YH. (2015). Urine Drug Testing in Clinical Practice. Independent Healthcare Education.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Kale N. (2019). Urine Drug Tests: Ordering and Interpreting Results. Am Fam Physician. 99(1): 33-39.</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Maps &amp; Graphs on U.S. Drug Overdose Death Rates. CDC. https://www.cdc.gov/drugoverdose/deaths/index.html .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McPherson ML. (2019). Demystifying Opioid Conversion Calculations: A Guide for Effective Dosing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Edition.  ASHP Publications.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Moeller KE, Lee KC,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Kissack</a:t>
            </a:r>
            <a:r>
              <a:rPr lang="en-US" sz="1800" dirty="0">
                <a:effectLst/>
                <a:latin typeface="Calibri" panose="020F0502020204030204" pitchFamily="34" charset="0"/>
                <a:ea typeface="Calibri" panose="020F0502020204030204" pitchFamily="34" charset="0"/>
                <a:cs typeface="Times New Roman" panose="02020603050405020304" pitchFamily="18" charset="0"/>
              </a:rPr>
              <a:t> JC. (2008). Urine drug screening: practical guide for clinicians.  May Clin Proc. 83(1): 66-76.</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80874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D602-F12B-4935-9B5E-9B665D9B5220}"/>
              </a:ext>
            </a:extLst>
          </p:cNvPr>
          <p:cNvSpPr>
            <a:spLocks noGrp="1"/>
          </p:cNvSpPr>
          <p:nvPr>
            <p:ph type="title"/>
          </p:nvPr>
        </p:nvSpPr>
        <p:spPr>
          <a:xfrm>
            <a:off x="913774" y="0"/>
            <a:ext cx="10364451" cy="982660"/>
          </a:xfrm>
        </p:spPr>
        <p:txBody>
          <a:bodyPr/>
          <a:lstStyle/>
          <a:p>
            <a:r>
              <a:rPr lang="en-US" dirty="0"/>
              <a:t>Citations</a:t>
            </a:r>
          </a:p>
        </p:txBody>
      </p:sp>
      <p:sp>
        <p:nvSpPr>
          <p:cNvPr id="3" name="Content Placeholder 2">
            <a:extLst>
              <a:ext uri="{FF2B5EF4-FFF2-40B4-BE49-F238E27FC236}">
                <a16:creationId xmlns:a16="http://schemas.microsoft.com/office/drawing/2014/main" id="{76EA07AF-7397-4414-B47A-135CF75B48A2}"/>
              </a:ext>
            </a:extLst>
          </p:cNvPr>
          <p:cNvSpPr>
            <a:spLocks noGrp="1"/>
          </p:cNvSpPr>
          <p:nvPr>
            <p:ph idx="1"/>
          </p:nvPr>
        </p:nvSpPr>
        <p:spPr>
          <a:xfrm>
            <a:off x="913775" y="982661"/>
            <a:ext cx="10364452" cy="4808540"/>
          </a:xfrm>
        </p:spPr>
        <p:txBody>
          <a:bodyPr>
            <a:normAutofit fontScale="6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Oliva, E, Bowe, 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Manhapra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Kertesz</a:t>
            </a:r>
            <a:r>
              <a:rPr lang="en-US" sz="1800" dirty="0">
                <a:effectLst/>
                <a:latin typeface="Calibri" panose="020F0502020204030204" pitchFamily="34" charset="0"/>
                <a:ea typeface="Calibri" panose="020F0502020204030204" pitchFamily="34" charset="0"/>
                <a:cs typeface="Times New Roman" panose="02020603050405020304" pitchFamily="18" charset="0"/>
              </a:rPr>
              <a:t>, S, Hah, J, Henderson, P, Robinson, A, Paik, M, Sandbrink, F, Gordan, A, Trafton, J (2020).  Associations between stopping prescriptions for opioids, length of opioid treatment, and overdose or suicide deaths in US Veterans:  Observational evaluation.  BMJ. 368: M 283.</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Opioid Deprescribing Discussion Tool: A VA Clinician’s Guide. (2022). https://dvagov.sharepoint.com/sites/vhaacademicdetailing/Education Materials/Forms/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GroupbyCampaign.aspx?id</a:t>
            </a:r>
            <a:r>
              <a:rPr lang="en-US" sz="1800" dirty="0">
                <a:effectLst/>
                <a:latin typeface="Calibri" panose="020F0502020204030204" pitchFamily="34" charset="0"/>
                <a:ea typeface="Calibri" panose="020F0502020204030204" pitchFamily="34" charset="0"/>
                <a:cs typeface="Times New Roman" panose="02020603050405020304" pitchFamily="18" charset="0"/>
              </a:rPr>
              <a:t>=%2Fsites%2Fvhaacademicdetailing%2FEducation Materials%2FPain Management%2FProvider Education%2F10-1548_PAIN_OpioidDeprescribingDiscussionTool_P97068%2Epdf&amp;parent=%2Fsites%2Fvhaacademicdetailing%2FEducation Materials%2FPain Management%2FProvider Education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PainEDU.org (2008).  SOAPP Version 1.0 – SF.  https://www.mcstap.com/docs/SOAPP-5.pdf.</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Robeznieks</a:t>
            </a:r>
            <a:r>
              <a:rPr lang="en-US" sz="1800" dirty="0">
                <a:effectLst/>
                <a:latin typeface="Calibri" panose="020F0502020204030204" pitchFamily="34" charset="0"/>
                <a:ea typeface="Calibri" panose="020F0502020204030204" pitchFamily="34" charset="0"/>
                <a:cs typeface="Times New Roman" panose="02020603050405020304" pitchFamily="18" charset="0"/>
              </a:rPr>
              <a:t>, A.  (2018).  5 Tips for safely storing opioids at home.  American Medical Association.  https://www.ama-assn.org/delivering-care/overdose-epidemic/5-tips-safely-storing-opioids-home .</a:t>
            </a:r>
          </a:p>
          <a:p>
            <a:r>
              <a:rPr lang="en-US" sz="1800" dirty="0">
                <a:latin typeface="Calibri" panose="020F0502020204030204" pitchFamily="34" charset="0"/>
                <a:cs typeface="Calibri" panose="020F0502020204030204" pitchFamily="34" charset="0"/>
              </a:rPr>
              <a:t>Shah A, Hayes CJ, Martin BC. Characteristics of initial prescription episodes and likelihood of long-term opioid use – United States, 2006–2015. MMWR </a:t>
            </a:r>
            <a:r>
              <a:rPr lang="en-US" sz="1800" dirty="0" err="1">
                <a:latin typeface="Calibri" panose="020F0502020204030204" pitchFamily="34" charset="0"/>
                <a:cs typeface="Calibri" panose="020F0502020204030204" pitchFamily="34" charset="0"/>
              </a:rPr>
              <a:t>Morb</a:t>
            </a:r>
            <a:r>
              <a:rPr lang="en-US" sz="1800" dirty="0">
                <a:latin typeface="Calibri" panose="020F0502020204030204" pitchFamily="34" charset="0"/>
                <a:cs typeface="Calibri" panose="020F0502020204030204" pitchFamily="34" charset="0"/>
              </a:rPr>
              <a:t> Mortal </a:t>
            </a:r>
            <a:r>
              <a:rPr lang="en-US" sz="1800" dirty="0" err="1">
                <a:latin typeface="Calibri" panose="020F0502020204030204" pitchFamily="34" charset="0"/>
                <a:cs typeface="Calibri" panose="020F0502020204030204" pitchFamily="34" charset="0"/>
              </a:rPr>
              <a:t>Wkly</a:t>
            </a:r>
            <a:r>
              <a:rPr lang="en-US" sz="1800" dirty="0">
                <a:latin typeface="Calibri" panose="020F0502020204030204" pitchFamily="34" charset="0"/>
                <a:cs typeface="Calibri" panose="020F0502020204030204" pitchFamily="34" charset="0"/>
              </a:rPr>
              <a:t> Rep. 2017;66:265–269</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Diagnosis and Treatment of Low Back Pain Work Group. (2022).  VA/DoD Clinical Practice Guideline for the Diagnosis and Treatment of Low Back Pain.  </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Trescot</a:t>
            </a:r>
            <a:r>
              <a:rPr lang="en-US" sz="1800" dirty="0">
                <a:effectLst/>
                <a:latin typeface="Calibri" panose="020F0502020204030204" pitchFamily="34" charset="0"/>
                <a:ea typeface="Calibri" panose="020F0502020204030204" pitchFamily="34" charset="0"/>
                <a:cs typeface="Times New Roman" panose="02020603050405020304" pitchFamily="18" charset="0"/>
              </a:rPr>
              <a:t> AM, Datta S, Lee M, Hansen H. (2008). Opioid Pharmacology. Pain Physician. 11:S133-S153.</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Valentino RJ, Volkow ND. (2018). Untangling the complexity of opioid receptor function. Neuropsychopharmacology. 43: 2514-2520.</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 Office of Patient Centered Care and Cultural Transformation.  Goal Setting for Pain Rehabilitation.  https://www.va.gov/WHOLEHEALTHLIBRARY/docs/Goal-Setting-for-Pain-Rehab.pdf.</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Webster LR, Webster RM. Predicting aberrant behaviors in opioid-treated patients: preliminary validation of the Opioid Risk Tool.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Pain Med</a:t>
            </a:r>
            <a:r>
              <a:rPr lang="en-US" sz="1800" dirty="0">
                <a:effectLst/>
                <a:latin typeface="Calibri" panose="020F0502020204030204" pitchFamily="34" charset="0"/>
                <a:ea typeface="Calibri" panose="020F0502020204030204" pitchFamily="34" charset="0"/>
                <a:cs typeface="Times New Roman" panose="02020603050405020304" pitchFamily="18" charset="0"/>
              </a:rPr>
              <a:t>. 2005;6(6):432-442.</a:t>
            </a:r>
          </a:p>
          <a:p>
            <a:endParaRPr lang="en-US" dirty="0"/>
          </a:p>
        </p:txBody>
      </p:sp>
    </p:spTree>
    <p:extLst>
      <p:ext uri="{BB962C8B-B14F-4D97-AF65-F5344CB8AC3E}">
        <p14:creationId xmlns:p14="http://schemas.microsoft.com/office/powerpoint/2010/main" val="2793080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D0F545-1112-459A-86D9-952DE0A74BB5}"/>
              </a:ext>
            </a:extLst>
          </p:cNvPr>
          <p:cNvSpPr>
            <a:spLocks noGrp="1"/>
          </p:cNvSpPr>
          <p:nvPr>
            <p:ph idx="1"/>
          </p:nvPr>
        </p:nvSpPr>
        <p:spPr>
          <a:xfrm>
            <a:off x="913775" y="1588169"/>
            <a:ext cx="10364452" cy="4203032"/>
          </a:xfrm>
        </p:spPr>
        <p:txBody>
          <a:bodyPr>
            <a:normAutofit lnSpcReduction="10000"/>
          </a:bodyPr>
          <a:lstStyle/>
          <a:p>
            <a:r>
              <a:rPr lang="en-US" sz="2000" u="sng" dirty="0"/>
              <a:t>Pain</a:t>
            </a:r>
            <a:r>
              <a:rPr lang="en-US" sz="2000" dirty="0"/>
              <a:t> – An unpleasant sensory AND emotional experience associated with actual or potential tissue damage, or described in terms of such damage. </a:t>
            </a:r>
          </a:p>
          <a:p>
            <a:r>
              <a:rPr lang="en-US" sz="2000" u="sng" dirty="0"/>
              <a:t>Acute Pain </a:t>
            </a:r>
            <a:r>
              <a:rPr lang="en-US" sz="2000" dirty="0"/>
              <a:t>– Pain caused by noxious stimuli that improves when the underlying injury heals</a:t>
            </a:r>
          </a:p>
          <a:p>
            <a:r>
              <a:rPr lang="en-US" sz="2000" u="sng" dirty="0"/>
              <a:t>Chronic Pain </a:t>
            </a:r>
            <a:r>
              <a:rPr lang="en-US" sz="2000" dirty="0"/>
              <a:t>– Maladaptive pain frequently related to physiological changes distant from the site of injury which is typically greater than 90 days in duration</a:t>
            </a:r>
          </a:p>
          <a:p>
            <a:r>
              <a:rPr lang="en-US" sz="2000" u="sng" dirty="0"/>
              <a:t>Allodynia </a:t>
            </a:r>
            <a:r>
              <a:rPr lang="en-US" sz="2000" dirty="0"/>
              <a:t>– Pain due to stimulus that does not typically cause pain (</a:t>
            </a:r>
            <a:r>
              <a:rPr lang="en-US" sz="2000" dirty="0" err="1"/>
              <a:t>ie</a:t>
            </a:r>
            <a:r>
              <a:rPr lang="en-US" sz="2000" dirty="0"/>
              <a:t>, putting a shirt on)</a:t>
            </a:r>
          </a:p>
          <a:p>
            <a:r>
              <a:rPr lang="en-US" sz="2000" u="sng" dirty="0"/>
              <a:t>Hyperalgesia</a:t>
            </a:r>
            <a:r>
              <a:rPr lang="en-US" sz="2000" dirty="0"/>
              <a:t> – Increased response to a stimulus that is normally painful</a:t>
            </a:r>
          </a:p>
        </p:txBody>
      </p:sp>
      <p:sp>
        <p:nvSpPr>
          <p:cNvPr id="3" name="Title 2">
            <a:extLst>
              <a:ext uri="{FF2B5EF4-FFF2-40B4-BE49-F238E27FC236}">
                <a16:creationId xmlns:a16="http://schemas.microsoft.com/office/drawing/2014/main" id="{9BA87824-89FC-427C-AD7F-54C742F43109}"/>
              </a:ext>
            </a:extLst>
          </p:cNvPr>
          <p:cNvSpPr>
            <a:spLocks noGrp="1"/>
          </p:cNvSpPr>
          <p:nvPr>
            <p:ph type="title"/>
          </p:nvPr>
        </p:nvSpPr>
        <p:spPr>
          <a:xfrm>
            <a:off x="913774" y="69878"/>
            <a:ext cx="10364451" cy="1065904"/>
          </a:xfrm>
        </p:spPr>
        <p:txBody>
          <a:bodyPr/>
          <a:lstStyle/>
          <a:p>
            <a:r>
              <a:rPr lang="en-US" sz="4400" dirty="0"/>
              <a:t>Pain Terminology</a:t>
            </a:r>
          </a:p>
        </p:txBody>
      </p:sp>
      <p:sp>
        <p:nvSpPr>
          <p:cNvPr id="4" name="TextBox 3">
            <a:extLst>
              <a:ext uri="{FF2B5EF4-FFF2-40B4-BE49-F238E27FC236}">
                <a16:creationId xmlns:a16="http://schemas.microsoft.com/office/drawing/2014/main" id="{BBB05A5F-90DD-4EAC-B3CE-04B8FC696C76}"/>
              </a:ext>
            </a:extLst>
          </p:cNvPr>
          <p:cNvSpPr txBox="1"/>
          <p:nvPr/>
        </p:nvSpPr>
        <p:spPr>
          <a:xfrm>
            <a:off x="6677637" y="5895332"/>
            <a:ext cx="4639112" cy="276999"/>
          </a:xfrm>
          <a:prstGeom prst="rect">
            <a:avLst/>
          </a:prstGeom>
          <a:noFill/>
        </p:spPr>
        <p:txBody>
          <a:bodyPr wrap="square" rtlCol="0">
            <a:spAutoFit/>
          </a:bodyPr>
          <a:lstStyle/>
          <a:p>
            <a:r>
              <a:rPr lang="en-US" sz="1200" dirty="0" err="1"/>
              <a:t>Bonica’s</a:t>
            </a:r>
            <a:r>
              <a:rPr lang="en-US" sz="1200" dirty="0"/>
              <a:t> Management of Pain 5</a:t>
            </a:r>
            <a:r>
              <a:rPr lang="en-US" sz="1200" baseline="30000" dirty="0"/>
              <a:t>th</a:t>
            </a:r>
            <a:r>
              <a:rPr lang="en-US" sz="1200" dirty="0"/>
              <a:t> Ed – 2019 Wolters Kluwer</a:t>
            </a:r>
          </a:p>
        </p:txBody>
      </p:sp>
    </p:spTree>
    <p:extLst>
      <p:ext uri="{BB962C8B-B14F-4D97-AF65-F5344CB8AC3E}">
        <p14:creationId xmlns:p14="http://schemas.microsoft.com/office/powerpoint/2010/main" val="301036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949419-DB1C-4EB9-BA0C-B080EEF753B3}"/>
              </a:ext>
            </a:extLst>
          </p:cNvPr>
          <p:cNvSpPr>
            <a:spLocks noGrp="1"/>
          </p:cNvSpPr>
          <p:nvPr>
            <p:ph idx="1"/>
          </p:nvPr>
        </p:nvSpPr>
        <p:spPr>
          <a:xfrm>
            <a:off x="922790" y="1386794"/>
            <a:ext cx="5231934" cy="4739371"/>
          </a:xfrm>
        </p:spPr>
        <p:txBody>
          <a:bodyPr>
            <a:normAutofit fontScale="77500" lnSpcReduction="20000"/>
          </a:bodyPr>
          <a:lstStyle/>
          <a:p>
            <a:r>
              <a:rPr lang="en-US" sz="3200" dirty="0"/>
              <a:t>Somatic or Nociceptive Pain -&gt; Stubbed toe</a:t>
            </a:r>
          </a:p>
          <a:p>
            <a:pPr lvl="1"/>
            <a:r>
              <a:rPr lang="en-US" sz="2800" dirty="0"/>
              <a:t>Aching, throbbing, sharp, with good focus of pain</a:t>
            </a:r>
          </a:p>
          <a:p>
            <a:r>
              <a:rPr lang="en-US" sz="3200" dirty="0"/>
              <a:t>Visceral Nociceptive Pain -&gt; Organs</a:t>
            </a:r>
          </a:p>
          <a:p>
            <a:pPr lvl="1"/>
            <a:r>
              <a:rPr lang="en-US" sz="2800" dirty="0"/>
              <a:t>Diffuse, squeezing/pressure, gnawing, poorly localized</a:t>
            </a:r>
          </a:p>
          <a:p>
            <a:r>
              <a:rPr lang="en-US" sz="3200" dirty="0"/>
              <a:t>Neuropathic Pain </a:t>
            </a:r>
          </a:p>
          <a:p>
            <a:pPr lvl="1"/>
            <a:r>
              <a:rPr lang="en-US" sz="2800" dirty="0"/>
              <a:t>Burning, numb, radiating, shooting, stabbing, pin cushion</a:t>
            </a:r>
          </a:p>
          <a:p>
            <a:pPr marL="0" indent="0">
              <a:buNone/>
            </a:pPr>
            <a:endParaRPr lang="en-US" dirty="0"/>
          </a:p>
        </p:txBody>
      </p:sp>
      <p:sp>
        <p:nvSpPr>
          <p:cNvPr id="3" name="Title 2">
            <a:extLst>
              <a:ext uri="{FF2B5EF4-FFF2-40B4-BE49-F238E27FC236}">
                <a16:creationId xmlns:a16="http://schemas.microsoft.com/office/drawing/2014/main" id="{3CCE9866-8B7C-4F09-B561-275CA74E3445}"/>
              </a:ext>
            </a:extLst>
          </p:cNvPr>
          <p:cNvSpPr>
            <a:spLocks noGrp="1"/>
          </p:cNvSpPr>
          <p:nvPr>
            <p:ph type="title"/>
          </p:nvPr>
        </p:nvSpPr>
        <p:spPr>
          <a:xfrm>
            <a:off x="913774" y="76875"/>
            <a:ext cx="10364451" cy="1309919"/>
          </a:xfrm>
        </p:spPr>
        <p:txBody>
          <a:bodyPr/>
          <a:lstStyle/>
          <a:p>
            <a:r>
              <a:rPr lang="en-US" sz="6000" dirty="0"/>
              <a:t>Types of Pain </a:t>
            </a:r>
          </a:p>
        </p:txBody>
      </p:sp>
      <p:pic>
        <p:nvPicPr>
          <p:cNvPr id="4" name="Picture 3">
            <a:extLst>
              <a:ext uri="{FF2B5EF4-FFF2-40B4-BE49-F238E27FC236}">
                <a16:creationId xmlns:a16="http://schemas.microsoft.com/office/drawing/2014/main" id="{DA0DD281-913C-403D-9149-34F6EEB271C6}"/>
              </a:ext>
            </a:extLst>
          </p:cNvPr>
          <p:cNvPicPr>
            <a:picLocks noChangeAspect="1"/>
          </p:cNvPicPr>
          <p:nvPr/>
        </p:nvPicPr>
        <p:blipFill>
          <a:blip r:embed="rId2"/>
          <a:stretch>
            <a:fillRect/>
          </a:stretch>
        </p:blipFill>
        <p:spPr>
          <a:xfrm>
            <a:off x="6305698" y="1703647"/>
            <a:ext cx="4290681" cy="3450706"/>
          </a:xfrm>
          <a:prstGeom prst="rect">
            <a:avLst/>
          </a:prstGeom>
        </p:spPr>
      </p:pic>
      <p:sp>
        <p:nvSpPr>
          <p:cNvPr id="5" name="TextBox 4">
            <a:extLst>
              <a:ext uri="{FF2B5EF4-FFF2-40B4-BE49-F238E27FC236}">
                <a16:creationId xmlns:a16="http://schemas.microsoft.com/office/drawing/2014/main" id="{5666AD3B-BDDE-46C3-9FFD-A1F083495DE4}"/>
              </a:ext>
            </a:extLst>
          </p:cNvPr>
          <p:cNvSpPr txBox="1"/>
          <p:nvPr/>
        </p:nvSpPr>
        <p:spPr>
          <a:xfrm>
            <a:off x="6305698" y="5332706"/>
            <a:ext cx="4747878" cy="276999"/>
          </a:xfrm>
          <a:prstGeom prst="rect">
            <a:avLst/>
          </a:prstGeom>
          <a:noFill/>
        </p:spPr>
        <p:txBody>
          <a:bodyPr wrap="square" rtlCol="0">
            <a:spAutoFit/>
          </a:bodyPr>
          <a:lstStyle/>
          <a:p>
            <a:r>
              <a:rPr lang="en-US" sz="1200" dirty="0" err="1"/>
              <a:t>Bonica’s</a:t>
            </a:r>
            <a:r>
              <a:rPr lang="en-US" sz="1200" dirty="0"/>
              <a:t> Management of Pain 5</a:t>
            </a:r>
            <a:r>
              <a:rPr lang="en-US" sz="1200" baseline="30000" dirty="0"/>
              <a:t>th</a:t>
            </a:r>
            <a:r>
              <a:rPr lang="en-US" sz="1200" dirty="0"/>
              <a:t> Ed – 2019 Wolters Kluwer</a:t>
            </a:r>
          </a:p>
        </p:txBody>
      </p:sp>
    </p:spTree>
    <p:extLst>
      <p:ext uri="{BB962C8B-B14F-4D97-AF65-F5344CB8AC3E}">
        <p14:creationId xmlns:p14="http://schemas.microsoft.com/office/powerpoint/2010/main" val="47026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C981-881A-4607-93A2-9AA68E5868EF}"/>
              </a:ext>
            </a:extLst>
          </p:cNvPr>
          <p:cNvSpPr>
            <a:spLocks noGrp="1"/>
          </p:cNvSpPr>
          <p:nvPr>
            <p:ph type="title"/>
          </p:nvPr>
        </p:nvSpPr>
        <p:spPr>
          <a:xfrm>
            <a:off x="913776" y="0"/>
            <a:ext cx="10364451" cy="1223292"/>
          </a:xfrm>
        </p:spPr>
        <p:txBody>
          <a:bodyPr/>
          <a:lstStyle/>
          <a:p>
            <a:r>
              <a:rPr lang="en-US" dirty="0"/>
              <a:t>Pain Evaluation </a:t>
            </a:r>
          </a:p>
        </p:txBody>
      </p:sp>
      <p:sp>
        <p:nvSpPr>
          <p:cNvPr id="4" name="Text Placeholder 3">
            <a:extLst>
              <a:ext uri="{FF2B5EF4-FFF2-40B4-BE49-F238E27FC236}">
                <a16:creationId xmlns:a16="http://schemas.microsoft.com/office/drawing/2014/main" id="{F73A642F-D2D2-4469-B728-B7ABAD8F44D4}"/>
              </a:ext>
            </a:extLst>
          </p:cNvPr>
          <p:cNvSpPr txBox="1">
            <a:spLocks/>
          </p:cNvSpPr>
          <p:nvPr/>
        </p:nvSpPr>
        <p:spPr>
          <a:xfrm>
            <a:off x="913773" y="1235433"/>
            <a:ext cx="4873474" cy="67999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2400" u="sng" dirty="0"/>
              <a:t>Questions to Ask	</a:t>
            </a:r>
          </a:p>
        </p:txBody>
      </p:sp>
      <p:sp>
        <p:nvSpPr>
          <p:cNvPr id="5" name="Content Placeholder 2">
            <a:extLst>
              <a:ext uri="{FF2B5EF4-FFF2-40B4-BE49-F238E27FC236}">
                <a16:creationId xmlns:a16="http://schemas.microsoft.com/office/drawing/2014/main" id="{F188E0AA-0E96-43AE-AAD2-04707F231313}"/>
              </a:ext>
            </a:extLst>
          </p:cNvPr>
          <p:cNvSpPr txBox="1">
            <a:spLocks/>
          </p:cNvSpPr>
          <p:nvPr/>
        </p:nvSpPr>
        <p:spPr>
          <a:xfrm>
            <a:off x="913773" y="1915427"/>
            <a:ext cx="5106027" cy="4183781"/>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400" dirty="0"/>
              <a:t>Onset</a:t>
            </a:r>
          </a:p>
          <a:p>
            <a:r>
              <a:rPr lang="en-US" sz="2400" dirty="0"/>
              <a:t>Location</a:t>
            </a:r>
          </a:p>
          <a:p>
            <a:r>
              <a:rPr lang="en-US" sz="2400" dirty="0"/>
              <a:t>Duration</a:t>
            </a:r>
          </a:p>
          <a:p>
            <a:r>
              <a:rPr lang="en-US" sz="2400" dirty="0"/>
              <a:t>Character</a:t>
            </a:r>
          </a:p>
          <a:p>
            <a:r>
              <a:rPr lang="en-US" sz="2400" dirty="0"/>
              <a:t>Aggravating Factors</a:t>
            </a:r>
          </a:p>
          <a:p>
            <a:r>
              <a:rPr lang="en-US" sz="2400" dirty="0"/>
              <a:t>Remitting Factors</a:t>
            </a:r>
          </a:p>
          <a:p>
            <a:r>
              <a:rPr lang="en-US" sz="2400" dirty="0"/>
              <a:t>Timing</a:t>
            </a:r>
          </a:p>
          <a:p>
            <a:r>
              <a:rPr lang="en-US" sz="2400" dirty="0"/>
              <a:t>Severity </a:t>
            </a:r>
          </a:p>
        </p:txBody>
      </p:sp>
      <p:sp>
        <p:nvSpPr>
          <p:cNvPr id="6" name="Content Placeholder 5">
            <a:extLst>
              <a:ext uri="{FF2B5EF4-FFF2-40B4-BE49-F238E27FC236}">
                <a16:creationId xmlns:a16="http://schemas.microsoft.com/office/drawing/2014/main" id="{99BF24F7-8FF9-498D-9A01-2C3CC1BF509B}"/>
              </a:ext>
            </a:extLst>
          </p:cNvPr>
          <p:cNvSpPr txBox="1">
            <a:spLocks/>
          </p:cNvSpPr>
          <p:nvPr/>
        </p:nvSpPr>
        <p:spPr>
          <a:xfrm>
            <a:off x="6172826" y="1915427"/>
            <a:ext cx="5105401" cy="4311425"/>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300" dirty="0"/>
              <a:t>What number best describes your average </a:t>
            </a:r>
            <a:r>
              <a:rPr lang="en-US" sz="2300" b="1" u="sng" dirty="0"/>
              <a:t>pain</a:t>
            </a:r>
            <a:r>
              <a:rPr lang="en-US" sz="2300" dirty="0"/>
              <a:t> in the past week? </a:t>
            </a:r>
          </a:p>
          <a:p>
            <a:r>
              <a:rPr lang="en-US" sz="2300" dirty="0"/>
              <a:t>What numbers best describes how, during the past week, pain has interfered with your </a:t>
            </a:r>
            <a:r>
              <a:rPr lang="en-US" sz="2300" b="1" u="sng" dirty="0"/>
              <a:t>enjoyment</a:t>
            </a:r>
            <a:r>
              <a:rPr lang="en-US" sz="2300" dirty="0"/>
              <a:t> in life?</a:t>
            </a:r>
          </a:p>
          <a:p>
            <a:r>
              <a:rPr lang="en-US" sz="2300" dirty="0"/>
              <a:t>What number best describes how, during the past week, pain has interfered with your </a:t>
            </a:r>
            <a:r>
              <a:rPr lang="en-US" sz="2300" b="1" u="sng" dirty="0"/>
              <a:t>general activity</a:t>
            </a:r>
            <a:r>
              <a:rPr lang="en-US" sz="2300" dirty="0"/>
              <a:t>?</a:t>
            </a:r>
          </a:p>
        </p:txBody>
      </p:sp>
      <p:sp>
        <p:nvSpPr>
          <p:cNvPr id="7" name="Text Placeholder 4">
            <a:extLst>
              <a:ext uri="{FF2B5EF4-FFF2-40B4-BE49-F238E27FC236}">
                <a16:creationId xmlns:a16="http://schemas.microsoft.com/office/drawing/2014/main" id="{CB358CA3-BB5E-4E05-B70C-17F707A1432F}"/>
              </a:ext>
            </a:extLst>
          </p:cNvPr>
          <p:cNvSpPr txBox="1">
            <a:spLocks/>
          </p:cNvSpPr>
          <p:nvPr/>
        </p:nvSpPr>
        <p:spPr>
          <a:xfrm>
            <a:off x="6284000" y="865777"/>
            <a:ext cx="4881804" cy="931067"/>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2400" u="sng" dirty="0"/>
              <a:t>Functional Pain Scale (PEG) </a:t>
            </a:r>
          </a:p>
          <a:p>
            <a:pPr marL="0" indent="0">
              <a:buNone/>
            </a:pPr>
            <a:r>
              <a:rPr lang="en-US" sz="2400" u="sng" dirty="0"/>
              <a:t>0-10 Scale from low to high</a:t>
            </a:r>
          </a:p>
        </p:txBody>
      </p:sp>
    </p:spTree>
    <p:extLst>
      <p:ext uri="{BB962C8B-B14F-4D97-AF65-F5344CB8AC3E}">
        <p14:creationId xmlns:p14="http://schemas.microsoft.com/office/powerpoint/2010/main" val="126145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C2EB-0545-4CDF-BE7B-251D10F20DA3}"/>
              </a:ext>
            </a:extLst>
          </p:cNvPr>
          <p:cNvSpPr>
            <a:spLocks noGrp="1"/>
          </p:cNvSpPr>
          <p:nvPr>
            <p:ph type="title"/>
          </p:nvPr>
        </p:nvSpPr>
        <p:spPr>
          <a:xfrm>
            <a:off x="913776" y="279133"/>
            <a:ext cx="10364451" cy="1300294"/>
          </a:xfrm>
        </p:spPr>
        <p:txBody>
          <a:bodyPr/>
          <a:lstStyle/>
          <a:p>
            <a:r>
              <a:rPr lang="en-US" dirty="0"/>
              <a:t>Red flag symptoms – Particularly Lower    Back Pain</a:t>
            </a:r>
          </a:p>
        </p:txBody>
      </p:sp>
      <p:graphicFrame>
        <p:nvGraphicFramePr>
          <p:cNvPr id="5" name="Table 5">
            <a:extLst>
              <a:ext uri="{FF2B5EF4-FFF2-40B4-BE49-F238E27FC236}">
                <a16:creationId xmlns:a16="http://schemas.microsoft.com/office/drawing/2014/main" id="{9B2D8217-FC27-45FD-BEDE-3A54106179F4}"/>
              </a:ext>
            </a:extLst>
          </p:cNvPr>
          <p:cNvGraphicFramePr>
            <a:graphicFrameLocks noGrp="1"/>
          </p:cNvGraphicFramePr>
          <p:nvPr>
            <p:ph idx="1"/>
            <p:extLst>
              <p:ext uri="{D42A27DB-BD31-4B8C-83A1-F6EECF244321}">
                <p14:modId xmlns:p14="http://schemas.microsoft.com/office/powerpoint/2010/main" val="826666835"/>
              </p:ext>
            </p:extLst>
          </p:nvPr>
        </p:nvGraphicFramePr>
        <p:xfrm>
          <a:off x="914400" y="1780674"/>
          <a:ext cx="10363200" cy="4066088"/>
        </p:xfrm>
        <a:graphic>
          <a:graphicData uri="http://schemas.openxmlformats.org/drawingml/2006/table">
            <a:tbl>
              <a:tblPr firstRow="1" bandRow="1">
                <a:tableStyleId>{5C22544A-7EE6-4342-B048-85BDC9FD1C3A}</a:tableStyleId>
              </a:tblPr>
              <a:tblGrid>
                <a:gridCol w="3262964">
                  <a:extLst>
                    <a:ext uri="{9D8B030D-6E8A-4147-A177-3AD203B41FA5}">
                      <a16:colId xmlns:a16="http://schemas.microsoft.com/office/drawing/2014/main" val="3902413535"/>
                    </a:ext>
                  </a:extLst>
                </a:gridCol>
                <a:gridCol w="7100236">
                  <a:extLst>
                    <a:ext uri="{9D8B030D-6E8A-4147-A177-3AD203B41FA5}">
                      <a16:colId xmlns:a16="http://schemas.microsoft.com/office/drawing/2014/main" val="3195543430"/>
                    </a:ext>
                  </a:extLst>
                </a:gridCol>
              </a:tblGrid>
              <a:tr h="433320">
                <a:tc>
                  <a:txBody>
                    <a:bodyPr/>
                    <a:lstStyle/>
                    <a:p>
                      <a:r>
                        <a:rPr lang="en-US" sz="2000" dirty="0"/>
                        <a:t>Possible Condition</a:t>
                      </a:r>
                    </a:p>
                  </a:txBody>
                  <a:tcPr/>
                </a:tc>
                <a:tc>
                  <a:txBody>
                    <a:bodyPr/>
                    <a:lstStyle/>
                    <a:p>
                      <a:r>
                        <a:rPr lang="en-US" sz="2000" dirty="0"/>
                        <a:t>Red Flag Symptoms</a:t>
                      </a:r>
                    </a:p>
                  </a:txBody>
                  <a:tcPr/>
                </a:tc>
                <a:extLst>
                  <a:ext uri="{0D108BD9-81ED-4DB2-BD59-A6C34878D82A}">
                    <a16:rowId xmlns:a16="http://schemas.microsoft.com/office/drawing/2014/main" val="4111805017"/>
                  </a:ext>
                </a:extLst>
              </a:tr>
              <a:tr h="1068461">
                <a:tc>
                  <a:txBody>
                    <a:bodyPr/>
                    <a:lstStyle/>
                    <a:p>
                      <a:r>
                        <a:rPr lang="en-US" sz="2000" dirty="0"/>
                        <a:t>Cauda equina/Conus medullaris</a:t>
                      </a:r>
                    </a:p>
                  </a:txBody>
                  <a:tcPr/>
                </a:tc>
                <a:tc>
                  <a:txBody>
                    <a:bodyPr/>
                    <a:lstStyle/>
                    <a:p>
                      <a:r>
                        <a:rPr lang="en-US" sz="2000" dirty="0"/>
                        <a:t>Urinary Retention; Urinary or fecal incontinence; Saddle anesthesia; Changes in rectal tone; Severe/progressive lower extremity neurological deficits </a:t>
                      </a:r>
                    </a:p>
                  </a:txBody>
                  <a:tcPr/>
                </a:tc>
                <a:extLst>
                  <a:ext uri="{0D108BD9-81ED-4DB2-BD59-A6C34878D82A}">
                    <a16:rowId xmlns:a16="http://schemas.microsoft.com/office/drawing/2014/main" val="2731487584"/>
                  </a:ext>
                </a:extLst>
              </a:tr>
              <a:tr h="747923">
                <a:tc>
                  <a:txBody>
                    <a:bodyPr/>
                    <a:lstStyle/>
                    <a:p>
                      <a:r>
                        <a:rPr lang="en-US" sz="2000" dirty="0"/>
                        <a:t>Infection</a:t>
                      </a:r>
                    </a:p>
                  </a:txBody>
                  <a:tcPr/>
                </a:tc>
                <a:tc>
                  <a:txBody>
                    <a:bodyPr/>
                    <a:lstStyle/>
                    <a:p>
                      <a:r>
                        <a:rPr lang="en-US" sz="2000" dirty="0"/>
                        <a:t>Fever; Immunosuppression; IV drug use; Recent infection, indwelling catheter or lines</a:t>
                      </a:r>
                    </a:p>
                  </a:txBody>
                  <a:tcPr/>
                </a:tc>
                <a:extLst>
                  <a:ext uri="{0D108BD9-81ED-4DB2-BD59-A6C34878D82A}">
                    <a16:rowId xmlns:a16="http://schemas.microsoft.com/office/drawing/2014/main" val="2577868356"/>
                  </a:ext>
                </a:extLst>
              </a:tr>
              <a:tr h="747923">
                <a:tc>
                  <a:txBody>
                    <a:bodyPr/>
                    <a:lstStyle/>
                    <a:p>
                      <a:r>
                        <a:rPr lang="en-US" sz="2000" dirty="0"/>
                        <a:t>Fracture</a:t>
                      </a:r>
                    </a:p>
                  </a:txBody>
                  <a:tcPr/>
                </a:tc>
                <a:tc>
                  <a:txBody>
                    <a:bodyPr/>
                    <a:lstStyle/>
                    <a:p>
                      <a:r>
                        <a:rPr lang="en-US" sz="2000" dirty="0"/>
                        <a:t>History of osteoporosis; Chronic corticosteroid use; Old age (&gt; 75 </a:t>
                      </a:r>
                      <a:r>
                        <a:rPr lang="en-US" sz="2000" dirty="0" err="1"/>
                        <a:t>yrs</a:t>
                      </a:r>
                      <a:r>
                        <a:rPr lang="en-US" sz="2000" dirty="0"/>
                        <a:t>); Recent trauma; Younger patients at risk for overuse fracture</a:t>
                      </a:r>
                    </a:p>
                  </a:txBody>
                  <a:tcPr/>
                </a:tc>
                <a:extLst>
                  <a:ext uri="{0D108BD9-81ED-4DB2-BD59-A6C34878D82A}">
                    <a16:rowId xmlns:a16="http://schemas.microsoft.com/office/drawing/2014/main" val="3733068841"/>
                  </a:ext>
                </a:extLst>
              </a:tr>
              <a:tr h="1068461">
                <a:tc>
                  <a:txBody>
                    <a:bodyPr/>
                    <a:lstStyle/>
                    <a:p>
                      <a:r>
                        <a:rPr lang="en-US" sz="2000" dirty="0"/>
                        <a:t>Cancer</a:t>
                      </a:r>
                    </a:p>
                  </a:txBody>
                  <a:tcPr/>
                </a:tc>
                <a:tc>
                  <a:txBody>
                    <a:bodyPr/>
                    <a:lstStyle/>
                    <a:p>
                      <a:r>
                        <a:rPr lang="en-US" sz="2000" dirty="0"/>
                        <a:t>History of cancer with new onset back pain; Unexplained weight loss; Failure of LBP to improve after one month; Age &gt; 50 years; Multiple risk factors present</a:t>
                      </a:r>
                    </a:p>
                  </a:txBody>
                  <a:tcPr/>
                </a:tc>
                <a:extLst>
                  <a:ext uri="{0D108BD9-81ED-4DB2-BD59-A6C34878D82A}">
                    <a16:rowId xmlns:a16="http://schemas.microsoft.com/office/drawing/2014/main" val="737485647"/>
                  </a:ext>
                </a:extLst>
              </a:tr>
            </a:tbl>
          </a:graphicData>
        </a:graphic>
      </p:graphicFrame>
      <p:sp>
        <p:nvSpPr>
          <p:cNvPr id="4" name="TextBox 3">
            <a:extLst>
              <a:ext uri="{FF2B5EF4-FFF2-40B4-BE49-F238E27FC236}">
                <a16:creationId xmlns:a16="http://schemas.microsoft.com/office/drawing/2014/main" id="{0A224458-B2B5-4509-9571-DABBD286F578}"/>
              </a:ext>
            </a:extLst>
          </p:cNvPr>
          <p:cNvSpPr txBox="1"/>
          <p:nvPr/>
        </p:nvSpPr>
        <p:spPr>
          <a:xfrm>
            <a:off x="7170322" y="6209535"/>
            <a:ext cx="4107278" cy="369332"/>
          </a:xfrm>
          <a:prstGeom prst="rect">
            <a:avLst/>
          </a:prstGeom>
          <a:noFill/>
        </p:spPr>
        <p:txBody>
          <a:bodyPr wrap="none" rtlCol="0">
            <a:spAutoFit/>
          </a:bodyPr>
          <a:lstStyle/>
          <a:p>
            <a:r>
              <a:rPr lang="en-US" dirty="0"/>
              <a:t>2022 VA/DoD Lower Back Pain Guidelines</a:t>
            </a:r>
          </a:p>
        </p:txBody>
      </p:sp>
    </p:spTree>
    <p:extLst>
      <p:ext uri="{BB962C8B-B14F-4D97-AF65-F5344CB8AC3E}">
        <p14:creationId xmlns:p14="http://schemas.microsoft.com/office/powerpoint/2010/main" val="150307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0657-B40E-4B75-85F5-483DACA03D7F}"/>
              </a:ext>
            </a:extLst>
          </p:cNvPr>
          <p:cNvSpPr>
            <a:spLocks noGrp="1"/>
          </p:cNvSpPr>
          <p:nvPr>
            <p:ph type="title"/>
          </p:nvPr>
        </p:nvSpPr>
        <p:spPr>
          <a:xfrm>
            <a:off x="913776" y="125835"/>
            <a:ext cx="10364451" cy="1392573"/>
          </a:xfrm>
        </p:spPr>
        <p:txBody>
          <a:bodyPr/>
          <a:lstStyle/>
          <a:p>
            <a:r>
              <a:rPr lang="en-US" dirty="0"/>
              <a:t>When to image – American College of Radiology</a:t>
            </a:r>
          </a:p>
        </p:txBody>
      </p:sp>
      <p:graphicFrame>
        <p:nvGraphicFramePr>
          <p:cNvPr id="4" name="Table 4">
            <a:extLst>
              <a:ext uri="{FF2B5EF4-FFF2-40B4-BE49-F238E27FC236}">
                <a16:creationId xmlns:a16="http://schemas.microsoft.com/office/drawing/2014/main" id="{2B527539-25F4-4F86-90E4-814DA865EC78}"/>
              </a:ext>
            </a:extLst>
          </p:cNvPr>
          <p:cNvGraphicFramePr>
            <a:graphicFrameLocks noGrp="1"/>
          </p:cNvGraphicFramePr>
          <p:nvPr>
            <p:ph idx="1"/>
            <p:extLst>
              <p:ext uri="{D42A27DB-BD31-4B8C-83A1-F6EECF244321}">
                <p14:modId xmlns:p14="http://schemas.microsoft.com/office/powerpoint/2010/main" val="4172868528"/>
              </p:ext>
            </p:extLst>
          </p:nvPr>
        </p:nvGraphicFramePr>
        <p:xfrm>
          <a:off x="914400" y="1386038"/>
          <a:ext cx="10363200" cy="5050980"/>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1227193785"/>
                    </a:ext>
                  </a:extLst>
                </a:gridCol>
                <a:gridCol w="3454400">
                  <a:extLst>
                    <a:ext uri="{9D8B030D-6E8A-4147-A177-3AD203B41FA5}">
                      <a16:colId xmlns:a16="http://schemas.microsoft.com/office/drawing/2014/main" val="4149535947"/>
                    </a:ext>
                  </a:extLst>
                </a:gridCol>
                <a:gridCol w="3454400">
                  <a:extLst>
                    <a:ext uri="{9D8B030D-6E8A-4147-A177-3AD203B41FA5}">
                      <a16:colId xmlns:a16="http://schemas.microsoft.com/office/drawing/2014/main" val="4009204511"/>
                    </a:ext>
                  </a:extLst>
                </a:gridCol>
              </a:tblGrid>
              <a:tr h="462645">
                <a:tc>
                  <a:txBody>
                    <a:bodyPr/>
                    <a:lstStyle/>
                    <a:p>
                      <a:r>
                        <a:rPr lang="en-US" dirty="0"/>
                        <a:t>Pain Location</a:t>
                      </a:r>
                    </a:p>
                  </a:txBody>
                  <a:tcPr/>
                </a:tc>
                <a:tc>
                  <a:txBody>
                    <a:bodyPr/>
                    <a:lstStyle/>
                    <a:p>
                      <a:r>
                        <a:rPr lang="en-US" dirty="0"/>
                        <a:t>Imaging May be Indicated</a:t>
                      </a:r>
                    </a:p>
                  </a:txBody>
                  <a:tcPr/>
                </a:tc>
                <a:tc>
                  <a:txBody>
                    <a:bodyPr/>
                    <a:lstStyle/>
                    <a:p>
                      <a:r>
                        <a:rPr lang="en-US" dirty="0"/>
                        <a:t>Imaging Not Indicated</a:t>
                      </a:r>
                    </a:p>
                  </a:txBody>
                  <a:tcPr/>
                </a:tc>
                <a:extLst>
                  <a:ext uri="{0D108BD9-81ED-4DB2-BD59-A6C34878D82A}">
                    <a16:rowId xmlns:a16="http://schemas.microsoft.com/office/drawing/2014/main" val="3066274298"/>
                  </a:ext>
                </a:extLst>
              </a:tr>
              <a:tr h="2167458">
                <a:tc>
                  <a:txBody>
                    <a:bodyPr/>
                    <a:lstStyle/>
                    <a:p>
                      <a:r>
                        <a:rPr lang="en-US" dirty="0"/>
                        <a:t>Lower Back Pain </a:t>
                      </a:r>
                    </a:p>
                  </a:txBody>
                  <a:tcPr/>
                </a:tc>
                <a:tc>
                  <a:txBody>
                    <a:bodyPr/>
                    <a:lstStyle/>
                    <a:p>
                      <a:r>
                        <a:rPr lang="en-US" dirty="0"/>
                        <a:t>Suspect cauda equina syndrome; Chronic steroid use; Interventional candidate after 6 weeks of medical management; Elderly patients; History of prior lumbar surgery; Trauma; Osteoporosis; Immunosuppression; Suspected infection; Suspected spinal </a:t>
                      </a:r>
                      <a:r>
                        <a:rPr lang="en-US" dirty="0" err="1"/>
                        <a:t>mets</a:t>
                      </a:r>
                      <a:endParaRPr lang="en-US" dirty="0"/>
                    </a:p>
                  </a:txBody>
                  <a:tcPr/>
                </a:tc>
                <a:tc>
                  <a:txBody>
                    <a:bodyPr/>
                    <a:lstStyle/>
                    <a:p>
                      <a:r>
                        <a:rPr lang="en-US" dirty="0"/>
                        <a:t>Acute, no red flags, no prior pain management; Chronic, no red flags, no prior management</a:t>
                      </a:r>
                    </a:p>
                  </a:txBody>
                  <a:tcPr/>
                </a:tc>
                <a:extLst>
                  <a:ext uri="{0D108BD9-81ED-4DB2-BD59-A6C34878D82A}">
                    <a16:rowId xmlns:a16="http://schemas.microsoft.com/office/drawing/2014/main" val="4117389297"/>
                  </a:ext>
                </a:extLst>
              </a:tr>
              <a:tr h="462645">
                <a:tc>
                  <a:txBody>
                    <a:bodyPr/>
                    <a:lstStyle/>
                    <a:p>
                      <a:r>
                        <a:rPr lang="en-US" dirty="0"/>
                        <a:t>Chronic Hip Pain</a:t>
                      </a:r>
                    </a:p>
                  </a:txBody>
                  <a:tcPr/>
                </a:tc>
                <a:tc>
                  <a:txBody>
                    <a:bodyPr/>
                    <a:lstStyle/>
                    <a:p>
                      <a:r>
                        <a:rPr lang="en-US" dirty="0"/>
                        <a:t>Imaging almost always appropriate</a:t>
                      </a:r>
                    </a:p>
                  </a:txBody>
                  <a:tcPr/>
                </a:tc>
                <a:tc>
                  <a:txBody>
                    <a:bodyPr/>
                    <a:lstStyle/>
                    <a:p>
                      <a:endParaRPr lang="en-US"/>
                    </a:p>
                  </a:txBody>
                  <a:tcPr/>
                </a:tc>
                <a:extLst>
                  <a:ext uri="{0D108BD9-81ED-4DB2-BD59-A6C34878D82A}">
                    <a16:rowId xmlns:a16="http://schemas.microsoft.com/office/drawing/2014/main" val="2633856766"/>
                  </a:ext>
                </a:extLst>
              </a:tr>
              <a:tr h="462645">
                <a:tc>
                  <a:txBody>
                    <a:bodyPr/>
                    <a:lstStyle/>
                    <a:p>
                      <a:r>
                        <a:rPr lang="en-US" dirty="0"/>
                        <a:t>Chronic Knee Pain</a:t>
                      </a:r>
                    </a:p>
                  </a:txBody>
                  <a:tcPr/>
                </a:tc>
                <a:tc>
                  <a:txBody>
                    <a:bodyPr/>
                    <a:lstStyle/>
                    <a:p>
                      <a:r>
                        <a:rPr lang="en-US" dirty="0"/>
                        <a:t>Imaging almost always appropriate</a:t>
                      </a:r>
                    </a:p>
                  </a:txBody>
                  <a:tcPr/>
                </a:tc>
                <a:tc>
                  <a:txBody>
                    <a:bodyPr/>
                    <a:lstStyle/>
                    <a:p>
                      <a:endParaRPr lang="en-US"/>
                    </a:p>
                  </a:txBody>
                  <a:tcPr/>
                </a:tc>
                <a:extLst>
                  <a:ext uri="{0D108BD9-81ED-4DB2-BD59-A6C34878D82A}">
                    <a16:rowId xmlns:a16="http://schemas.microsoft.com/office/drawing/2014/main" val="927799291"/>
                  </a:ext>
                </a:extLst>
              </a:tr>
              <a:tr h="462645">
                <a:tc>
                  <a:txBody>
                    <a:bodyPr/>
                    <a:lstStyle/>
                    <a:p>
                      <a:r>
                        <a:rPr lang="en-US" dirty="0"/>
                        <a:t>Chronic Shoulder Pain</a:t>
                      </a:r>
                    </a:p>
                  </a:txBody>
                  <a:tcPr/>
                </a:tc>
                <a:tc>
                  <a:txBody>
                    <a:bodyPr/>
                    <a:lstStyle/>
                    <a:p>
                      <a:r>
                        <a:rPr lang="en-US" dirty="0"/>
                        <a:t>Imaging almost always appropriate </a:t>
                      </a:r>
                    </a:p>
                  </a:txBody>
                  <a:tcPr/>
                </a:tc>
                <a:tc>
                  <a:txBody>
                    <a:bodyPr/>
                    <a:lstStyle/>
                    <a:p>
                      <a:endParaRPr lang="en-US"/>
                    </a:p>
                  </a:txBody>
                  <a:tcPr/>
                </a:tc>
                <a:extLst>
                  <a:ext uri="{0D108BD9-81ED-4DB2-BD59-A6C34878D82A}">
                    <a16:rowId xmlns:a16="http://schemas.microsoft.com/office/drawing/2014/main" val="1977077455"/>
                  </a:ext>
                </a:extLst>
              </a:tr>
              <a:tr h="462645">
                <a:tc>
                  <a:txBody>
                    <a:bodyPr/>
                    <a:lstStyle/>
                    <a:p>
                      <a:r>
                        <a:rPr lang="en-US" dirty="0"/>
                        <a:t>Headache</a:t>
                      </a:r>
                    </a:p>
                  </a:txBody>
                  <a:tcPr/>
                </a:tc>
                <a:tc>
                  <a:txBody>
                    <a:bodyPr/>
                    <a:lstStyle/>
                    <a:p>
                      <a:r>
                        <a:rPr lang="en-US" dirty="0"/>
                        <a:t>Often appropriate in cases of escalating severity and/or patient risk factors</a:t>
                      </a:r>
                    </a:p>
                  </a:txBody>
                  <a:tcPr/>
                </a:tc>
                <a:tc>
                  <a:txBody>
                    <a:bodyPr/>
                    <a:lstStyle/>
                    <a:p>
                      <a:endParaRPr lang="en-US" dirty="0"/>
                    </a:p>
                  </a:txBody>
                  <a:tcPr/>
                </a:tc>
                <a:extLst>
                  <a:ext uri="{0D108BD9-81ED-4DB2-BD59-A6C34878D82A}">
                    <a16:rowId xmlns:a16="http://schemas.microsoft.com/office/drawing/2014/main" val="3160704509"/>
                  </a:ext>
                </a:extLst>
              </a:tr>
            </a:tbl>
          </a:graphicData>
        </a:graphic>
      </p:graphicFrame>
      <p:sp>
        <p:nvSpPr>
          <p:cNvPr id="5" name="TextBox 4">
            <a:extLst>
              <a:ext uri="{FF2B5EF4-FFF2-40B4-BE49-F238E27FC236}">
                <a16:creationId xmlns:a16="http://schemas.microsoft.com/office/drawing/2014/main" id="{295AE611-6C1D-49F6-89E9-8389D83C4F78}"/>
              </a:ext>
            </a:extLst>
          </p:cNvPr>
          <p:cNvSpPr txBox="1"/>
          <p:nvPr/>
        </p:nvSpPr>
        <p:spPr>
          <a:xfrm>
            <a:off x="7902341" y="6438259"/>
            <a:ext cx="3530710" cy="369332"/>
          </a:xfrm>
          <a:prstGeom prst="rect">
            <a:avLst/>
          </a:prstGeom>
          <a:noFill/>
        </p:spPr>
        <p:txBody>
          <a:bodyPr wrap="none" rtlCol="0">
            <a:spAutoFit/>
          </a:bodyPr>
          <a:lstStyle/>
          <a:p>
            <a:r>
              <a:rPr lang="en-US" dirty="0"/>
              <a:t>2022 ACR Appropriateness Criteria</a:t>
            </a:r>
          </a:p>
        </p:txBody>
      </p:sp>
    </p:spTree>
    <p:extLst>
      <p:ext uri="{BB962C8B-B14F-4D97-AF65-F5344CB8AC3E}">
        <p14:creationId xmlns:p14="http://schemas.microsoft.com/office/powerpoint/2010/main" val="144843699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C9275B-1E7E-409A-9467-302622C468D2}">
  <ds:schemaRefs>
    <ds:schemaRef ds:uri="http://schemas.microsoft.com/sharepoint/v3/contenttype/forms"/>
  </ds:schemaRefs>
</ds:datastoreItem>
</file>

<file path=customXml/itemProps3.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{78313940-5347-4AA2-B484-601F5C3F21CB}tf33443810_win32</Template>
  <TotalTime>644</TotalTime>
  <Words>4024</Words>
  <Application>Microsoft Office PowerPoint</Application>
  <PresentationFormat>Widescreen</PresentationFormat>
  <Paragraphs>503</Paragraphs>
  <Slides>49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Symbol</vt:lpstr>
      <vt:lpstr>Tw Cen MT</vt:lpstr>
      <vt:lpstr>var(--font-family-body)</vt:lpstr>
      <vt:lpstr>Droplet</vt:lpstr>
      <vt:lpstr>Pain Management and Opioid Safety</vt:lpstr>
      <vt:lpstr>Disclaimer </vt:lpstr>
      <vt:lpstr>objectives</vt:lpstr>
      <vt:lpstr>Target Concepts of Pain</vt:lpstr>
      <vt:lpstr>Pain Terminology</vt:lpstr>
      <vt:lpstr>Types of Pain </vt:lpstr>
      <vt:lpstr>Pain Evaluation </vt:lpstr>
      <vt:lpstr>Red flag symptoms – Particularly Lower    Back Pain</vt:lpstr>
      <vt:lpstr>When to image – American College of Radiology</vt:lpstr>
      <vt:lpstr>Opioid Mechanism </vt:lpstr>
      <vt:lpstr>Chemical Classification of Opioids</vt:lpstr>
      <vt:lpstr>Tramadol and Tapentadol </vt:lpstr>
      <vt:lpstr>Buprenorphine for Pain </vt:lpstr>
      <vt:lpstr>Common Adverse Effects</vt:lpstr>
      <vt:lpstr>Other Risks</vt:lpstr>
      <vt:lpstr>Risks Vs. Benefits</vt:lpstr>
      <vt:lpstr>Setting appropriate expectations/functional goals</vt:lpstr>
      <vt:lpstr>Complementary health for Pain</vt:lpstr>
      <vt:lpstr>Designing an off ramp - tapering</vt:lpstr>
      <vt:lpstr>Audience participation question 1</vt:lpstr>
      <vt:lpstr>WV Legislative Requirements – Opioid Reduction Act</vt:lpstr>
      <vt:lpstr>WV Legislative Requirements – Opioid Reduction Act</vt:lpstr>
      <vt:lpstr>WV Legislative Requirements – Opioid Reduction Act</vt:lpstr>
      <vt:lpstr>Schedule 2, 3, 4, 5 opioids</vt:lpstr>
      <vt:lpstr>Wv Nurse Practitioner opioid prescribing</vt:lpstr>
      <vt:lpstr>Tele-Health Requirements Nurse Practitioners</vt:lpstr>
      <vt:lpstr>storage and Disposal of opioids</vt:lpstr>
      <vt:lpstr>Opioid Risk Mitigation </vt:lpstr>
      <vt:lpstr>Opioid risk screening tools - Initiation</vt:lpstr>
      <vt:lpstr>Opioid risk screening tools - Initiation</vt:lpstr>
      <vt:lpstr>Risk Mitigation – Naloxone </vt:lpstr>
      <vt:lpstr>Important Points for Patients </vt:lpstr>
      <vt:lpstr>Likely Side Effects from Naloxone </vt:lpstr>
      <vt:lpstr>Injection vs. Intranasal Naloxone</vt:lpstr>
      <vt:lpstr>8mg vs. 4mg Nasal Naloxone</vt:lpstr>
      <vt:lpstr>Risk Mitigation – Urine Drug Testing</vt:lpstr>
      <vt:lpstr>Characteristics of Urine</vt:lpstr>
      <vt:lpstr>Detection Times drugs of Abuse</vt:lpstr>
      <vt:lpstr>“I took X, could it cause a false positive?”</vt:lpstr>
      <vt:lpstr>WV Controlled substance automated prescription program (csapp)</vt:lpstr>
      <vt:lpstr>Recognizing Aberrant Behavior</vt:lpstr>
      <vt:lpstr>Tapering Opioid Therapy</vt:lpstr>
      <vt:lpstr>Drug Overdose Deaths (CDC)</vt:lpstr>
      <vt:lpstr>Opioid Overdose Deaths (CDC)</vt:lpstr>
      <vt:lpstr>Recognizing Problems with Opioids </vt:lpstr>
      <vt:lpstr>Do Not Fear Suboxone!</vt:lpstr>
      <vt:lpstr>Audience participation question 2</vt:lpstr>
      <vt:lpstr>Citations </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 Management and Opioid Safety</dc:title>
  <dc:creator>Brown, James M</dc:creator>
  <cp:lastModifiedBy>Parks, Denise</cp:lastModifiedBy>
  <cp:revision>86</cp:revision>
  <dcterms:created xsi:type="dcterms:W3CDTF">2023-02-25T19:50:25Z</dcterms:created>
  <dcterms:modified xsi:type="dcterms:W3CDTF">2024-02-27T12:45:42Z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