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40"/>
  </p:notesMasterIdLst>
  <p:handoutMasterIdLst>
    <p:handoutMasterId r:id="rId41"/>
  </p:handoutMasterIdLst>
  <p:sldIdLst>
    <p:sldId id="444" r:id="rId5"/>
    <p:sldId id="414" r:id="rId6"/>
    <p:sldId id="424" r:id="rId7"/>
    <p:sldId id="415" r:id="rId8"/>
    <p:sldId id="416" r:id="rId9"/>
    <p:sldId id="422" r:id="rId10"/>
    <p:sldId id="413" r:id="rId11"/>
    <p:sldId id="417" r:id="rId12"/>
    <p:sldId id="443" r:id="rId13"/>
    <p:sldId id="446" r:id="rId14"/>
    <p:sldId id="447" r:id="rId15"/>
    <p:sldId id="448" r:id="rId16"/>
    <p:sldId id="449" r:id="rId17"/>
    <p:sldId id="425" r:id="rId18"/>
    <p:sldId id="450" r:id="rId19"/>
    <p:sldId id="451" r:id="rId20"/>
    <p:sldId id="438" r:id="rId21"/>
    <p:sldId id="419" r:id="rId22"/>
    <p:sldId id="418" r:id="rId23"/>
    <p:sldId id="412" r:id="rId24"/>
    <p:sldId id="435" r:id="rId25"/>
    <p:sldId id="452" r:id="rId26"/>
    <p:sldId id="411" r:id="rId27"/>
    <p:sldId id="453" r:id="rId28"/>
    <p:sldId id="439" r:id="rId29"/>
    <p:sldId id="440" r:id="rId30"/>
    <p:sldId id="441" r:id="rId31"/>
    <p:sldId id="432" r:id="rId32"/>
    <p:sldId id="429" r:id="rId33"/>
    <p:sldId id="430" r:id="rId34"/>
    <p:sldId id="434" r:id="rId35"/>
    <p:sldId id="433" r:id="rId36"/>
    <p:sldId id="442" r:id="rId37"/>
    <p:sldId id="445" r:id="rId38"/>
    <p:sldId id="398"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516" autoAdjust="0"/>
  </p:normalViewPr>
  <p:slideViewPr>
    <p:cSldViewPr snapToGrid="0">
      <p:cViewPr varScale="1">
        <p:scale>
          <a:sx n="54" d="100"/>
          <a:sy n="54" d="100"/>
        </p:scale>
        <p:origin x="2790" y="78"/>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1" Type="http://schemas.openxmlformats.org/officeDocument/2006/relationships/hyperlink" Target="mailto:johnsom4@ohio.edu"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johnsom4@ohio.edu" TargetMode="Externa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0B61F-1B75-40F0-ACE8-DD4F4EDD3DC7}" type="doc">
      <dgm:prSet loTypeId="urn:microsoft.com/office/officeart/2005/8/layout/chevron1" loCatId="process" qsTypeId="urn:microsoft.com/office/officeart/2005/8/quickstyle/3d3" qsCatId="3D" csTypeId="urn:microsoft.com/office/officeart/2005/8/colors/accent3_3" csCatId="accent3" phldr="1"/>
      <dgm:spPr/>
    </dgm:pt>
    <dgm:pt modelId="{BC14C49B-A7EE-4914-92EA-AD49B74DBADA}">
      <dgm:prSet phldrT="[Text]"/>
      <dgm:spPr/>
      <dgm:t>
        <a:bodyPr/>
        <a:lstStyle/>
        <a:p>
          <a:r>
            <a:rPr lang="en-US" dirty="0"/>
            <a:t>Screen	</a:t>
          </a:r>
        </a:p>
      </dgm:t>
    </dgm:pt>
    <dgm:pt modelId="{3D29F1CC-3E44-4EFB-8BEF-2675E66D8E19}" type="parTrans" cxnId="{31B98391-0EB6-49D9-BB44-1A1C60C23831}">
      <dgm:prSet/>
      <dgm:spPr/>
      <dgm:t>
        <a:bodyPr/>
        <a:lstStyle/>
        <a:p>
          <a:endParaRPr lang="en-US"/>
        </a:p>
      </dgm:t>
    </dgm:pt>
    <dgm:pt modelId="{4C9CCC8A-E515-41E2-9791-88EE5B512B09}" type="sibTrans" cxnId="{31B98391-0EB6-49D9-BB44-1A1C60C23831}">
      <dgm:prSet/>
      <dgm:spPr/>
      <dgm:t>
        <a:bodyPr/>
        <a:lstStyle/>
        <a:p>
          <a:endParaRPr lang="en-US"/>
        </a:p>
      </dgm:t>
    </dgm:pt>
    <dgm:pt modelId="{256197AB-594E-4AB9-9FB1-7B9E52283F41}">
      <dgm:prSet phldrT="[Text]"/>
      <dgm:spPr/>
      <dgm:t>
        <a:bodyPr/>
        <a:lstStyle/>
        <a:p>
          <a:r>
            <a:rPr lang="en-US" dirty="0"/>
            <a:t>Intervene</a:t>
          </a:r>
        </a:p>
      </dgm:t>
    </dgm:pt>
    <dgm:pt modelId="{04F14386-2227-4004-98A1-D4F0489993EC}" type="parTrans" cxnId="{36F83DE5-5986-4B43-970C-C415341BBB10}">
      <dgm:prSet/>
      <dgm:spPr/>
      <dgm:t>
        <a:bodyPr/>
        <a:lstStyle/>
        <a:p>
          <a:endParaRPr lang="en-US"/>
        </a:p>
      </dgm:t>
    </dgm:pt>
    <dgm:pt modelId="{F782B160-CF51-4CEA-952C-6981780DA712}" type="sibTrans" cxnId="{36F83DE5-5986-4B43-970C-C415341BBB10}">
      <dgm:prSet/>
      <dgm:spPr/>
      <dgm:t>
        <a:bodyPr/>
        <a:lstStyle/>
        <a:p>
          <a:endParaRPr lang="en-US"/>
        </a:p>
      </dgm:t>
    </dgm:pt>
    <dgm:pt modelId="{54BDCCBA-8FC1-4B02-B41D-FEDD1118DA5B}">
      <dgm:prSet phldrT="[Text]"/>
      <dgm:spPr/>
      <dgm:t>
        <a:bodyPr/>
        <a:lstStyle/>
        <a:p>
          <a:r>
            <a:rPr lang="en-US" dirty="0"/>
            <a:t>Refer</a:t>
          </a:r>
        </a:p>
      </dgm:t>
    </dgm:pt>
    <dgm:pt modelId="{76ABA713-F279-4EED-9159-57C9BF6C497E}" type="parTrans" cxnId="{39F909B5-C121-4F7A-8A59-79A5CDD95994}">
      <dgm:prSet/>
      <dgm:spPr/>
      <dgm:t>
        <a:bodyPr/>
        <a:lstStyle/>
        <a:p>
          <a:endParaRPr lang="en-US"/>
        </a:p>
      </dgm:t>
    </dgm:pt>
    <dgm:pt modelId="{427C1B69-D2C9-46FC-A0A0-EC6F57948B32}" type="sibTrans" cxnId="{39F909B5-C121-4F7A-8A59-79A5CDD95994}">
      <dgm:prSet/>
      <dgm:spPr/>
      <dgm:t>
        <a:bodyPr/>
        <a:lstStyle/>
        <a:p>
          <a:endParaRPr lang="en-US"/>
        </a:p>
      </dgm:t>
    </dgm:pt>
    <dgm:pt modelId="{535A46BF-E88C-41D5-81B2-5F5BEDAA030E}" type="pres">
      <dgm:prSet presAssocID="{3630B61F-1B75-40F0-ACE8-DD4F4EDD3DC7}" presName="Name0" presStyleCnt="0">
        <dgm:presLayoutVars>
          <dgm:dir/>
          <dgm:animLvl val="lvl"/>
          <dgm:resizeHandles val="exact"/>
        </dgm:presLayoutVars>
      </dgm:prSet>
      <dgm:spPr/>
    </dgm:pt>
    <dgm:pt modelId="{BC6AA380-42AC-4825-852D-F463A52492D6}" type="pres">
      <dgm:prSet presAssocID="{BC14C49B-A7EE-4914-92EA-AD49B74DBADA}" presName="parTxOnly" presStyleLbl="node1" presStyleIdx="0" presStyleCnt="3">
        <dgm:presLayoutVars>
          <dgm:chMax val="0"/>
          <dgm:chPref val="0"/>
          <dgm:bulletEnabled val="1"/>
        </dgm:presLayoutVars>
      </dgm:prSet>
      <dgm:spPr/>
    </dgm:pt>
    <dgm:pt modelId="{4AFC264A-3625-40ED-BD4F-088600A69C62}" type="pres">
      <dgm:prSet presAssocID="{4C9CCC8A-E515-41E2-9791-88EE5B512B09}" presName="parTxOnlySpace" presStyleCnt="0"/>
      <dgm:spPr/>
    </dgm:pt>
    <dgm:pt modelId="{CA1E8EB7-3E7D-4835-9889-218F1C1D9426}" type="pres">
      <dgm:prSet presAssocID="{256197AB-594E-4AB9-9FB1-7B9E52283F41}" presName="parTxOnly" presStyleLbl="node1" presStyleIdx="1" presStyleCnt="3">
        <dgm:presLayoutVars>
          <dgm:chMax val="0"/>
          <dgm:chPref val="0"/>
          <dgm:bulletEnabled val="1"/>
        </dgm:presLayoutVars>
      </dgm:prSet>
      <dgm:spPr/>
    </dgm:pt>
    <dgm:pt modelId="{DCB94728-A73F-4775-A040-EBD3FE2F93BD}" type="pres">
      <dgm:prSet presAssocID="{F782B160-CF51-4CEA-952C-6981780DA712}" presName="parTxOnlySpace" presStyleCnt="0"/>
      <dgm:spPr/>
    </dgm:pt>
    <dgm:pt modelId="{8C7927BB-E205-4EFE-B302-E23C8AB7C7D8}" type="pres">
      <dgm:prSet presAssocID="{54BDCCBA-8FC1-4B02-B41D-FEDD1118DA5B}" presName="parTxOnly" presStyleLbl="node1" presStyleIdx="2" presStyleCnt="3">
        <dgm:presLayoutVars>
          <dgm:chMax val="0"/>
          <dgm:chPref val="0"/>
          <dgm:bulletEnabled val="1"/>
        </dgm:presLayoutVars>
      </dgm:prSet>
      <dgm:spPr/>
    </dgm:pt>
  </dgm:ptLst>
  <dgm:cxnLst>
    <dgm:cxn modelId="{41E9C401-ABA5-4461-A889-3A36080DC9E4}" type="presOf" srcId="{256197AB-594E-4AB9-9FB1-7B9E52283F41}" destId="{CA1E8EB7-3E7D-4835-9889-218F1C1D9426}" srcOrd="0" destOrd="0" presId="urn:microsoft.com/office/officeart/2005/8/layout/chevron1"/>
    <dgm:cxn modelId="{A9E0D84B-EB6D-48FD-A2C9-9405F7960223}" type="presOf" srcId="{54BDCCBA-8FC1-4B02-B41D-FEDD1118DA5B}" destId="{8C7927BB-E205-4EFE-B302-E23C8AB7C7D8}" srcOrd="0" destOrd="0" presId="urn:microsoft.com/office/officeart/2005/8/layout/chevron1"/>
    <dgm:cxn modelId="{BEF73073-5C1B-4B3D-BAF8-2190B0F575EE}" type="presOf" srcId="{3630B61F-1B75-40F0-ACE8-DD4F4EDD3DC7}" destId="{535A46BF-E88C-41D5-81B2-5F5BEDAA030E}" srcOrd="0" destOrd="0" presId="urn:microsoft.com/office/officeart/2005/8/layout/chevron1"/>
    <dgm:cxn modelId="{31B98391-0EB6-49D9-BB44-1A1C60C23831}" srcId="{3630B61F-1B75-40F0-ACE8-DD4F4EDD3DC7}" destId="{BC14C49B-A7EE-4914-92EA-AD49B74DBADA}" srcOrd="0" destOrd="0" parTransId="{3D29F1CC-3E44-4EFB-8BEF-2675E66D8E19}" sibTransId="{4C9CCC8A-E515-41E2-9791-88EE5B512B09}"/>
    <dgm:cxn modelId="{98D72293-CAAB-4FE8-91C4-3A883ED16831}" type="presOf" srcId="{BC14C49B-A7EE-4914-92EA-AD49B74DBADA}" destId="{BC6AA380-42AC-4825-852D-F463A52492D6}" srcOrd="0" destOrd="0" presId="urn:microsoft.com/office/officeart/2005/8/layout/chevron1"/>
    <dgm:cxn modelId="{39F909B5-C121-4F7A-8A59-79A5CDD95994}" srcId="{3630B61F-1B75-40F0-ACE8-DD4F4EDD3DC7}" destId="{54BDCCBA-8FC1-4B02-B41D-FEDD1118DA5B}" srcOrd="2" destOrd="0" parTransId="{76ABA713-F279-4EED-9159-57C9BF6C497E}" sibTransId="{427C1B69-D2C9-46FC-A0A0-EC6F57948B32}"/>
    <dgm:cxn modelId="{36F83DE5-5986-4B43-970C-C415341BBB10}" srcId="{3630B61F-1B75-40F0-ACE8-DD4F4EDD3DC7}" destId="{256197AB-594E-4AB9-9FB1-7B9E52283F41}" srcOrd="1" destOrd="0" parTransId="{04F14386-2227-4004-98A1-D4F0489993EC}" sibTransId="{F782B160-CF51-4CEA-952C-6981780DA712}"/>
    <dgm:cxn modelId="{23F4F76B-3A5B-45AA-99C9-4E1B95C66FC4}" type="presParOf" srcId="{535A46BF-E88C-41D5-81B2-5F5BEDAA030E}" destId="{BC6AA380-42AC-4825-852D-F463A52492D6}" srcOrd="0" destOrd="0" presId="urn:microsoft.com/office/officeart/2005/8/layout/chevron1"/>
    <dgm:cxn modelId="{4FFCAE53-1F65-4071-AF86-677EC3162094}" type="presParOf" srcId="{535A46BF-E88C-41D5-81B2-5F5BEDAA030E}" destId="{4AFC264A-3625-40ED-BD4F-088600A69C62}" srcOrd="1" destOrd="0" presId="urn:microsoft.com/office/officeart/2005/8/layout/chevron1"/>
    <dgm:cxn modelId="{16186234-68BF-439D-B8B9-E06EF789517A}" type="presParOf" srcId="{535A46BF-E88C-41D5-81B2-5F5BEDAA030E}" destId="{CA1E8EB7-3E7D-4835-9889-218F1C1D9426}" srcOrd="2" destOrd="0" presId="urn:microsoft.com/office/officeart/2005/8/layout/chevron1"/>
    <dgm:cxn modelId="{005947EC-A509-4E2F-B5B1-18838DF03DC6}" type="presParOf" srcId="{535A46BF-E88C-41D5-81B2-5F5BEDAA030E}" destId="{DCB94728-A73F-4775-A040-EBD3FE2F93BD}" srcOrd="3" destOrd="0" presId="urn:microsoft.com/office/officeart/2005/8/layout/chevron1"/>
    <dgm:cxn modelId="{AE64B777-770E-4DBF-BB59-8530276EDAF3}" type="presParOf" srcId="{535A46BF-E88C-41D5-81B2-5F5BEDAA030E}" destId="{8C7927BB-E205-4EFE-B302-E23C8AB7C7D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88E451-DA23-4959-A8A6-C10FAF5E01C0}"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8FF1230-E326-423B-8076-8F4BBCE5E820}">
      <dgm:prSet/>
      <dgm:spPr>
        <a:solidFill>
          <a:schemeClr val="accent1">
            <a:lumMod val="75000"/>
          </a:schemeClr>
        </a:solidFill>
      </dgm:spPr>
      <dgm:t>
        <a:bodyPr/>
        <a:lstStyle/>
        <a:p>
          <a:r>
            <a:rPr lang="en-US" b="0" i="0" dirty="0"/>
            <a:t>Parental Controls</a:t>
          </a:r>
          <a:endParaRPr lang="en-US" dirty="0"/>
        </a:p>
      </dgm:t>
    </dgm:pt>
    <dgm:pt modelId="{15792944-F923-4CAC-A866-136967942B6E}" type="parTrans" cxnId="{E8282E99-D876-4A3E-BB46-EFE34D5FE8A8}">
      <dgm:prSet/>
      <dgm:spPr/>
      <dgm:t>
        <a:bodyPr/>
        <a:lstStyle/>
        <a:p>
          <a:endParaRPr lang="en-US"/>
        </a:p>
      </dgm:t>
    </dgm:pt>
    <dgm:pt modelId="{AA2792A4-AAF4-4AAF-9BE3-28DCD07F9A59}" type="sibTrans" cxnId="{E8282E99-D876-4A3E-BB46-EFE34D5FE8A8}">
      <dgm:prSet/>
      <dgm:spPr/>
      <dgm:t>
        <a:bodyPr/>
        <a:lstStyle/>
        <a:p>
          <a:endParaRPr lang="en-US"/>
        </a:p>
      </dgm:t>
    </dgm:pt>
    <dgm:pt modelId="{E4747A59-6E26-4F5C-94F3-74ACB3C4171C}">
      <dgm:prSet/>
      <dgm:spPr>
        <a:solidFill>
          <a:schemeClr val="accent1">
            <a:lumMod val="75000"/>
          </a:schemeClr>
        </a:solidFill>
      </dgm:spPr>
      <dgm:t>
        <a:bodyPr/>
        <a:lstStyle/>
        <a:p>
          <a:r>
            <a:rPr lang="en-US" b="0" i="0" dirty="0"/>
            <a:t>Safe Search</a:t>
          </a:r>
          <a:endParaRPr lang="en-US" dirty="0"/>
        </a:p>
      </dgm:t>
    </dgm:pt>
    <dgm:pt modelId="{EF75FE80-F2ED-4FC3-92A2-00C32F14CB6F}" type="parTrans" cxnId="{7973686B-9427-4FBC-834D-0BEF8C0C35A7}">
      <dgm:prSet/>
      <dgm:spPr/>
      <dgm:t>
        <a:bodyPr/>
        <a:lstStyle/>
        <a:p>
          <a:endParaRPr lang="en-US"/>
        </a:p>
      </dgm:t>
    </dgm:pt>
    <dgm:pt modelId="{EA982960-4918-40EF-B8FA-A9069B177EAB}" type="sibTrans" cxnId="{7973686B-9427-4FBC-834D-0BEF8C0C35A7}">
      <dgm:prSet/>
      <dgm:spPr/>
      <dgm:t>
        <a:bodyPr/>
        <a:lstStyle/>
        <a:p>
          <a:endParaRPr lang="en-US"/>
        </a:p>
      </dgm:t>
    </dgm:pt>
    <dgm:pt modelId="{E983F482-E530-48A8-B960-A1958A7475EF}">
      <dgm:prSet/>
      <dgm:spPr>
        <a:solidFill>
          <a:schemeClr val="accent1">
            <a:lumMod val="75000"/>
          </a:schemeClr>
        </a:solidFill>
      </dgm:spPr>
      <dgm:t>
        <a:bodyPr/>
        <a:lstStyle/>
        <a:p>
          <a:r>
            <a:rPr lang="en-US" b="0" i="0" dirty="0"/>
            <a:t>Strict Privacy Settings</a:t>
          </a:r>
          <a:endParaRPr lang="en-US" dirty="0"/>
        </a:p>
      </dgm:t>
    </dgm:pt>
    <dgm:pt modelId="{0D6E4442-30FF-45DE-B1EF-D9C1653AB879}" type="parTrans" cxnId="{D0092554-B75F-4A24-956D-2C06FD809A65}">
      <dgm:prSet/>
      <dgm:spPr/>
      <dgm:t>
        <a:bodyPr/>
        <a:lstStyle/>
        <a:p>
          <a:endParaRPr lang="en-US"/>
        </a:p>
      </dgm:t>
    </dgm:pt>
    <dgm:pt modelId="{EEB1B12E-7984-41C4-8650-581CFEF07773}" type="sibTrans" cxnId="{D0092554-B75F-4A24-956D-2C06FD809A65}">
      <dgm:prSet/>
      <dgm:spPr/>
      <dgm:t>
        <a:bodyPr/>
        <a:lstStyle/>
        <a:p>
          <a:endParaRPr lang="en-US"/>
        </a:p>
      </dgm:t>
    </dgm:pt>
    <dgm:pt modelId="{19A00371-7407-43B3-9D7A-077F71D46C92}">
      <dgm:prSet/>
      <dgm:spPr>
        <a:solidFill>
          <a:schemeClr val="accent1">
            <a:lumMod val="75000"/>
          </a:schemeClr>
        </a:solidFill>
      </dgm:spPr>
      <dgm:t>
        <a:bodyPr/>
        <a:lstStyle/>
        <a:p>
          <a:r>
            <a:rPr lang="en-US" b="0" i="0" dirty="0"/>
            <a:t>Cover Webcams</a:t>
          </a:r>
          <a:endParaRPr lang="en-US" dirty="0"/>
        </a:p>
      </dgm:t>
    </dgm:pt>
    <dgm:pt modelId="{9A6B6939-D69A-424B-9813-D6FCA6A61355}" type="parTrans" cxnId="{4C8F59AC-72BD-49DC-8904-B166152E9E6D}">
      <dgm:prSet/>
      <dgm:spPr/>
      <dgm:t>
        <a:bodyPr/>
        <a:lstStyle/>
        <a:p>
          <a:endParaRPr lang="en-US"/>
        </a:p>
      </dgm:t>
    </dgm:pt>
    <dgm:pt modelId="{F34A9F66-04A5-406E-8CB5-1A79B6A263F1}" type="sibTrans" cxnId="{4C8F59AC-72BD-49DC-8904-B166152E9E6D}">
      <dgm:prSet/>
      <dgm:spPr/>
      <dgm:t>
        <a:bodyPr/>
        <a:lstStyle/>
        <a:p>
          <a:endParaRPr lang="en-US"/>
        </a:p>
      </dgm:t>
    </dgm:pt>
    <dgm:pt modelId="{A4E41695-5B20-4D6B-BAD6-9033B3A6A7B3}" type="pres">
      <dgm:prSet presAssocID="{4D88E451-DA23-4959-A8A6-C10FAF5E01C0}" presName="diagram" presStyleCnt="0">
        <dgm:presLayoutVars>
          <dgm:dir/>
          <dgm:resizeHandles val="exact"/>
        </dgm:presLayoutVars>
      </dgm:prSet>
      <dgm:spPr/>
    </dgm:pt>
    <dgm:pt modelId="{349DE346-486E-46FF-BCFD-4AECA422FC7E}" type="pres">
      <dgm:prSet presAssocID="{A8FF1230-E326-423B-8076-8F4BBCE5E820}" presName="node" presStyleLbl="node1" presStyleIdx="0" presStyleCnt="4">
        <dgm:presLayoutVars>
          <dgm:bulletEnabled val="1"/>
        </dgm:presLayoutVars>
      </dgm:prSet>
      <dgm:spPr/>
    </dgm:pt>
    <dgm:pt modelId="{6D285068-625B-469A-BFF0-97B1E30005DD}" type="pres">
      <dgm:prSet presAssocID="{AA2792A4-AAF4-4AAF-9BE3-28DCD07F9A59}" presName="sibTrans" presStyleCnt="0"/>
      <dgm:spPr/>
    </dgm:pt>
    <dgm:pt modelId="{FB930245-E35E-476F-91EF-512F24B5BD83}" type="pres">
      <dgm:prSet presAssocID="{E4747A59-6E26-4F5C-94F3-74ACB3C4171C}" presName="node" presStyleLbl="node1" presStyleIdx="1" presStyleCnt="4">
        <dgm:presLayoutVars>
          <dgm:bulletEnabled val="1"/>
        </dgm:presLayoutVars>
      </dgm:prSet>
      <dgm:spPr/>
    </dgm:pt>
    <dgm:pt modelId="{D19550AC-D4AD-4275-AE5A-361D8624EE3C}" type="pres">
      <dgm:prSet presAssocID="{EA982960-4918-40EF-B8FA-A9069B177EAB}" presName="sibTrans" presStyleCnt="0"/>
      <dgm:spPr/>
    </dgm:pt>
    <dgm:pt modelId="{4D1E8C85-9D22-4CEE-B242-11DC871C1DD2}" type="pres">
      <dgm:prSet presAssocID="{E983F482-E530-48A8-B960-A1958A7475EF}" presName="node" presStyleLbl="node1" presStyleIdx="2" presStyleCnt="4">
        <dgm:presLayoutVars>
          <dgm:bulletEnabled val="1"/>
        </dgm:presLayoutVars>
      </dgm:prSet>
      <dgm:spPr/>
    </dgm:pt>
    <dgm:pt modelId="{13D55FBA-FA09-4307-8D8C-8DA9380D25E9}" type="pres">
      <dgm:prSet presAssocID="{EEB1B12E-7984-41C4-8650-581CFEF07773}" presName="sibTrans" presStyleCnt="0"/>
      <dgm:spPr/>
    </dgm:pt>
    <dgm:pt modelId="{76C5BFB7-0499-4578-BA4C-1195C20611A7}" type="pres">
      <dgm:prSet presAssocID="{19A00371-7407-43B3-9D7A-077F71D46C92}" presName="node" presStyleLbl="node1" presStyleIdx="3" presStyleCnt="4">
        <dgm:presLayoutVars>
          <dgm:bulletEnabled val="1"/>
        </dgm:presLayoutVars>
      </dgm:prSet>
      <dgm:spPr/>
    </dgm:pt>
  </dgm:ptLst>
  <dgm:cxnLst>
    <dgm:cxn modelId="{7973686B-9427-4FBC-834D-0BEF8C0C35A7}" srcId="{4D88E451-DA23-4959-A8A6-C10FAF5E01C0}" destId="{E4747A59-6E26-4F5C-94F3-74ACB3C4171C}" srcOrd="1" destOrd="0" parTransId="{EF75FE80-F2ED-4FC3-92A2-00C32F14CB6F}" sibTransId="{EA982960-4918-40EF-B8FA-A9069B177EAB}"/>
    <dgm:cxn modelId="{D0092554-B75F-4A24-956D-2C06FD809A65}" srcId="{4D88E451-DA23-4959-A8A6-C10FAF5E01C0}" destId="{E983F482-E530-48A8-B960-A1958A7475EF}" srcOrd="2" destOrd="0" parTransId="{0D6E4442-30FF-45DE-B1EF-D9C1653AB879}" sibTransId="{EEB1B12E-7984-41C4-8650-581CFEF07773}"/>
    <dgm:cxn modelId="{726AAF58-C370-43EF-94F6-633CC7FA5D90}" type="presOf" srcId="{E983F482-E530-48A8-B960-A1958A7475EF}" destId="{4D1E8C85-9D22-4CEE-B242-11DC871C1DD2}" srcOrd="0" destOrd="0" presId="urn:microsoft.com/office/officeart/2005/8/layout/default"/>
    <dgm:cxn modelId="{9A7C1280-A027-46BB-ADFC-4B997F41EE11}" type="presOf" srcId="{E4747A59-6E26-4F5C-94F3-74ACB3C4171C}" destId="{FB930245-E35E-476F-91EF-512F24B5BD83}" srcOrd="0" destOrd="0" presId="urn:microsoft.com/office/officeart/2005/8/layout/default"/>
    <dgm:cxn modelId="{E8282E99-D876-4A3E-BB46-EFE34D5FE8A8}" srcId="{4D88E451-DA23-4959-A8A6-C10FAF5E01C0}" destId="{A8FF1230-E326-423B-8076-8F4BBCE5E820}" srcOrd="0" destOrd="0" parTransId="{15792944-F923-4CAC-A866-136967942B6E}" sibTransId="{AA2792A4-AAF4-4AAF-9BE3-28DCD07F9A59}"/>
    <dgm:cxn modelId="{4C8F59AC-72BD-49DC-8904-B166152E9E6D}" srcId="{4D88E451-DA23-4959-A8A6-C10FAF5E01C0}" destId="{19A00371-7407-43B3-9D7A-077F71D46C92}" srcOrd="3" destOrd="0" parTransId="{9A6B6939-D69A-424B-9813-D6FCA6A61355}" sibTransId="{F34A9F66-04A5-406E-8CB5-1A79B6A263F1}"/>
    <dgm:cxn modelId="{8E365ACC-9392-4666-BD80-D96DC27383B3}" type="presOf" srcId="{A8FF1230-E326-423B-8076-8F4BBCE5E820}" destId="{349DE346-486E-46FF-BCFD-4AECA422FC7E}" srcOrd="0" destOrd="0" presId="urn:microsoft.com/office/officeart/2005/8/layout/default"/>
    <dgm:cxn modelId="{7ABB88E8-6C6F-455D-B6C0-E77544BC583E}" type="presOf" srcId="{19A00371-7407-43B3-9D7A-077F71D46C92}" destId="{76C5BFB7-0499-4578-BA4C-1195C20611A7}" srcOrd="0" destOrd="0" presId="urn:microsoft.com/office/officeart/2005/8/layout/default"/>
    <dgm:cxn modelId="{FDC098F7-A18D-4220-81D4-103DD9D9F300}" type="presOf" srcId="{4D88E451-DA23-4959-A8A6-C10FAF5E01C0}" destId="{A4E41695-5B20-4D6B-BAD6-9033B3A6A7B3}" srcOrd="0" destOrd="0" presId="urn:microsoft.com/office/officeart/2005/8/layout/default"/>
    <dgm:cxn modelId="{653E3583-1DFD-426C-8634-E189632057D7}" type="presParOf" srcId="{A4E41695-5B20-4D6B-BAD6-9033B3A6A7B3}" destId="{349DE346-486E-46FF-BCFD-4AECA422FC7E}" srcOrd="0" destOrd="0" presId="urn:microsoft.com/office/officeart/2005/8/layout/default"/>
    <dgm:cxn modelId="{8C999322-CE43-4964-8746-0377815AF967}" type="presParOf" srcId="{A4E41695-5B20-4D6B-BAD6-9033B3A6A7B3}" destId="{6D285068-625B-469A-BFF0-97B1E30005DD}" srcOrd="1" destOrd="0" presId="urn:microsoft.com/office/officeart/2005/8/layout/default"/>
    <dgm:cxn modelId="{9AD25B64-6BDE-4EE4-8BF8-2643C0560E66}" type="presParOf" srcId="{A4E41695-5B20-4D6B-BAD6-9033B3A6A7B3}" destId="{FB930245-E35E-476F-91EF-512F24B5BD83}" srcOrd="2" destOrd="0" presId="urn:microsoft.com/office/officeart/2005/8/layout/default"/>
    <dgm:cxn modelId="{31FEF6CF-1A59-4700-9277-2A24EC8EADC5}" type="presParOf" srcId="{A4E41695-5B20-4D6B-BAD6-9033B3A6A7B3}" destId="{D19550AC-D4AD-4275-AE5A-361D8624EE3C}" srcOrd="3" destOrd="0" presId="urn:microsoft.com/office/officeart/2005/8/layout/default"/>
    <dgm:cxn modelId="{BE8A14D7-9E99-4F93-8A78-F15997E8C5D7}" type="presParOf" srcId="{A4E41695-5B20-4D6B-BAD6-9033B3A6A7B3}" destId="{4D1E8C85-9D22-4CEE-B242-11DC871C1DD2}" srcOrd="4" destOrd="0" presId="urn:microsoft.com/office/officeart/2005/8/layout/default"/>
    <dgm:cxn modelId="{2DE0B825-10E6-405E-AA6F-970F880F04B4}" type="presParOf" srcId="{A4E41695-5B20-4D6B-BAD6-9033B3A6A7B3}" destId="{13D55FBA-FA09-4307-8D8C-8DA9380D25E9}" srcOrd="5" destOrd="0" presId="urn:microsoft.com/office/officeart/2005/8/layout/default"/>
    <dgm:cxn modelId="{8E7D1CD4-1A5B-4990-B9A7-8FDB15894027}" type="presParOf" srcId="{A4E41695-5B20-4D6B-BAD6-9033B3A6A7B3}" destId="{76C5BFB7-0499-4578-BA4C-1195C20611A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20343A-91E5-477B-832B-30A6C5FCF302}" type="doc">
      <dgm:prSet loTypeId="urn:microsoft.com/office/officeart/2005/8/layout/gear1" loCatId="relationship" qsTypeId="urn:microsoft.com/office/officeart/2005/8/quickstyle/simple1" qsCatId="simple" csTypeId="urn:microsoft.com/office/officeart/2005/8/colors/colorful5" csCatId="colorful" phldr="1"/>
      <dgm:spPr/>
    </dgm:pt>
    <dgm:pt modelId="{80E2A2E6-F4C8-46A2-A5DE-7F1DF10EB89B}">
      <dgm:prSet phldrT="[Text]"/>
      <dgm:spPr/>
      <dgm:t>
        <a:bodyPr/>
        <a:lstStyle/>
        <a:p>
          <a:r>
            <a:rPr lang="en-US" b="1" dirty="0"/>
            <a:t>Use of Electronic Inhalation Devices</a:t>
          </a:r>
        </a:p>
      </dgm:t>
    </dgm:pt>
    <dgm:pt modelId="{5EBE21AE-FF87-4E3A-B516-6D0608E3D828}" type="parTrans" cxnId="{E053136D-F4A6-404D-9B44-1A4A8FA8943E}">
      <dgm:prSet/>
      <dgm:spPr/>
      <dgm:t>
        <a:bodyPr/>
        <a:lstStyle/>
        <a:p>
          <a:endParaRPr lang="en-US"/>
        </a:p>
      </dgm:t>
    </dgm:pt>
    <dgm:pt modelId="{FD668818-54B7-43FC-9087-3D84C9ACDCE4}" type="sibTrans" cxnId="{E053136D-F4A6-404D-9B44-1A4A8FA8943E}">
      <dgm:prSet/>
      <dgm:spPr/>
      <dgm:t>
        <a:bodyPr/>
        <a:lstStyle/>
        <a:p>
          <a:endParaRPr lang="en-US"/>
        </a:p>
      </dgm:t>
    </dgm:pt>
    <dgm:pt modelId="{58F29345-C624-4FB3-B446-661878AEF830}">
      <dgm:prSet phldrT="[Text]" custT="1"/>
      <dgm:spPr/>
      <dgm:t>
        <a:bodyPr/>
        <a:lstStyle/>
        <a:p>
          <a:r>
            <a:rPr lang="en-US" sz="1100" b="1" dirty="0">
              <a:solidFill>
                <a:schemeClr val="tx1"/>
              </a:solidFill>
            </a:rPr>
            <a:t>Depression</a:t>
          </a:r>
        </a:p>
      </dgm:t>
    </dgm:pt>
    <dgm:pt modelId="{0F541A6F-C65D-464F-BE09-046606F811A3}" type="parTrans" cxnId="{303960FC-5735-4543-85BC-C8A8221746CA}">
      <dgm:prSet/>
      <dgm:spPr/>
      <dgm:t>
        <a:bodyPr/>
        <a:lstStyle/>
        <a:p>
          <a:endParaRPr lang="en-US"/>
        </a:p>
      </dgm:t>
    </dgm:pt>
    <dgm:pt modelId="{60D864DD-F802-4ACA-B566-9BAC7BACD366}" type="sibTrans" cxnId="{303960FC-5735-4543-85BC-C8A8221746CA}">
      <dgm:prSet/>
      <dgm:spPr/>
      <dgm:t>
        <a:bodyPr/>
        <a:lstStyle/>
        <a:p>
          <a:endParaRPr lang="en-US"/>
        </a:p>
      </dgm:t>
    </dgm:pt>
    <dgm:pt modelId="{6E2B43A5-4E65-40D3-ADC4-1B63E4BF965C}">
      <dgm:prSet phldrT="[Text]"/>
      <dgm:spPr/>
      <dgm:t>
        <a:bodyPr/>
        <a:lstStyle/>
        <a:p>
          <a:r>
            <a:rPr lang="en-US" b="1" dirty="0"/>
            <a:t>Anxiety</a:t>
          </a:r>
        </a:p>
      </dgm:t>
    </dgm:pt>
    <dgm:pt modelId="{790F92B0-37C3-4822-A5FA-733D0E615B12}" type="parTrans" cxnId="{1C2F8590-4FDF-463F-B00B-0574C8BF047B}">
      <dgm:prSet/>
      <dgm:spPr/>
      <dgm:t>
        <a:bodyPr/>
        <a:lstStyle/>
        <a:p>
          <a:endParaRPr lang="en-US"/>
        </a:p>
      </dgm:t>
    </dgm:pt>
    <dgm:pt modelId="{7DD4547E-0468-411F-8507-F699E81191D0}" type="sibTrans" cxnId="{1C2F8590-4FDF-463F-B00B-0574C8BF047B}">
      <dgm:prSet/>
      <dgm:spPr/>
      <dgm:t>
        <a:bodyPr/>
        <a:lstStyle/>
        <a:p>
          <a:endParaRPr lang="en-US"/>
        </a:p>
      </dgm:t>
    </dgm:pt>
    <dgm:pt modelId="{67E83513-35C7-4184-9E2D-EF1BD44B8759}" type="pres">
      <dgm:prSet presAssocID="{0B20343A-91E5-477B-832B-30A6C5FCF302}" presName="composite" presStyleCnt="0">
        <dgm:presLayoutVars>
          <dgm:chMax val="3"/>
          <dgm:animLvl val="lvl"/>
          <dgm:resizeHandles val="exact"/>
        </dgm:presLayoutVars>
      </dgm:prSet>
      <dgm:spPr/>
    </dgm:pt>
    <dgm:pt modelId="{6CA0ECE1-4E2D-4E5B-87C9-7473237AC941}" type="pres">
      <dgm:prSet presAssocID="{80E2A2E6-F4C8-46A2-A5DE-7F1DF10EB89B}" presName="gear1" presStyleLbl="node1" presStyleIdx="0" presStyleCnt="3">
        <dgm:presLayoutVars>
          <dgm:chMax val="1"/>
          <dgm:bulletEnabled val="1"/>
        </dgm:presLayoutVars>
      </dgm:prSet>
      <dgm:spPr/>
    </dgm:pt>
    <dgm:pt modelId="{30B77779-DA6F-4DBA-AAFF-CF35C8E3C3F4}" type="pres">
      <dgm:prSet presAssocID="{80E2A2E6-F4C8-46A2-A5DE-7F1DF10EB89B}" presName="gear1srcNode" presStyleLbl="node1" presStyleIdx="0" presStyleCnt="3"/>
      <dgm:spPr/>
    </dgm:pt>
    <dgm:pt modelId="{5315A6CA-482E-4C85-8133-699951F17205}" type="pres">
      <dgm:prSet presAssocID="{80E2A2E6-F4C8-46A2-A5DE-7F1DF10EB89B}" presName="gear1dstNode" presStyleLbl="node1" presStyleIdx="0" presStyleCnt="3"/>
      <dgm:spPr/>
    </dgm:pt>
    <dgm:pt modelId="{CF830CDC-8F28-4284-9653-F58496BFA6BA}" type="pres">
      <dgm:prSet presAssocID="{58F29345-C624-4FB3-B446-661878AEF830}" presName="gear2" presStyleLbl="node1" presStyleIdx="1" presStyleCnt="3">
        <dgm:presLayoutVars>
          <dgm:chMax val="1"/>
          <dgm:bulletEnabled val="1"/>
        </dgm:presLayoutVars>
      </dgm:prSet>
      <dgm:spPr/>
    </dgm:pt>
    <dgm:pt modelId="{E86561A1-63D0-4909-9EA8-D378E3E7F74F}" type="pres">
      <dgm:prSet presAssocID="{58F29345-C624-4FB3-B446-661878AEF830}" presName="gear2srcNode" presStyleLbl="node1" presStyleIdx="1" presStyleCnt="3"/>
      <dgm:spPr/>
    </dgm:pt>
    <dgm:pt modelId="{9E9AF65A-D864-4DF9-93EE-8BCEC06C8388}" type="pres">
      <dgm:prSet presAssocID="{58F29345-C624-4FB3-B446-661878AEF830}" presName="gear2dstNode" presStyleLbl="node1" presStyleIdx="1" presStyleCnt="3"/>
      <dgm:spPr/>
    </dgm:pt>
    <dgm:pt modelId="{55A9901C-091D-40B5-80D9-C0B61E48205B}" type="pres">
      <dgm:prSet presAssocID="{6E2B43A5-4E65-40D3-ADC4-1B63E4BF965C}" presName="gear3" presStyleLbl="node1" presStyleIdx="2" presStyleCnt="3"/>
      <dgm:spPr/>
    </dgm:pt>
    <dgm:pt modelId="{395A786D-54DA-4D30-9754-B0A63EEF1016}" type="pres">
      <dgm:prSet presAssocID="{6E2B43A5-4E65-40D3-ADC4-1B63E4BF965C}" presName="gear3tx" presStyleLbl="node1" presStyleIdx="2" presStyleCnt="3">
        <dgm:presLayoutVars>
          <dgm:chMax val="1"/>
          <dgm:bulletEnabled val="1"/>
        </dgm:presLayoutVars>
      </dgm:prSet>
      <dgm:spPr/>
    </dgm:pt>
    <dgm:pt modelId="{ED54CE23-FC3A-4999-8D49-D59D00A95B6D}" type="pres">
      <dgm:prSet presAssocID="{6E2B43A5-4E65-40D3-ADC4-1B63E4BF965C}" presName="gear3srcNode" presStyleLbl="node1" presStyleIdx="2" presStyleCnt="3"/>
      <dgm:spPr/>
    </dgm:pt>
    <dgm:pt modelId="{299C1FB1-BFD8-4152-AD91-3DC7BF37E635}" type="pres">
      <dgm:prSet presAssocID="{6E2B43A5-4E65-40D3-ADC4-1B63E4BF965C}" presName="gear3dstNode" presStyleLbl="node1" presStyleIdx="2" presStyleCnt="3"/>
      <dgm:spPr/>
    </dgm:pt>
    <dgm:pt modelId="{821EF2D1-D905-484E-9CF4-A7A46BA53707}" type="pres">
      <dgm:prSet presAssocID="{FD668818-54B7-43FC-9087-3D84C9ACDCE4}" presName="connector1" presStyleLbl="sibTrans2D1" presStyleIdx="0" presStyleCnt="3"/>
      <dgm:spPr/>
    </dgm:pt>
    <dgm:pt modelId="{885ED592-029B-44A5-A6F4-AA266C3D3284}" type="pres">
      <dgm:prSet presAssocID="{60D864DD-F802-4ACA-B566-9BAC7BACD366}" presName="connector2" presStyleLbl="sibTrans2D1" presStyleIdx="1" presStyleCnt="3"/>
      <dgm:spPr/>
    </dgm:pt>
    <dgm:pt modelId="{7CEC8B97-C7EC-4E0D-A510-F1D0CC03D4C2}" type="pres">
      <dgm:prSet presAssocID="{7DD4547E-0468-411F-8507-F699E81191D0}" presName="connector3" presStyleLbl="sibTrans2D1" presStyleIdx="2" presStyleCnt="3"/>
      <dgm:spPr/>
    </dgm:pt>
  </dgm:ptLst>
  <dgm:cxnLst>
    <dgm:cxn modelId="{0BFC740C-51FF-4296-B341-9926E42723BB}" type="presOf" srcId="{0B20343A-91E5-477B-832B-30A6C5FCF302}" destId="{67E83513-35C7-4184-9E2D-EF1BD44B8759}" srcOrd="0" destOrd="0" presId="urn:microsoft.com/office/officeart/2005/8/layout/gear1"/>
    <dgm:cxn modelId="{20587115-A04B-4648-8810-3F3212041A7B}" type="presOf" srcId="{80E2A2E6-F4C8-46A2-A5DE-7F1DF10EB89B}" destId="{30B77779-DA6F-4DBA-AAFF-CF35C8E3C3F4}" srcOrd="1" destOrd="0" presId="urn:microsoft.com/office/officeart/2005/8/layout/gear1"/>
    <dgm:cxn modelId="{1AA2AC1F-D9EC-42D8-A329-63F8401AB8B0}" type="presOf" srcId="{80E2A2E6-F4C8-46A2-A5DE-7F1DF10EB89B}" destId="{5315A6CA-482E-4C85-8133-699951F17205}" srcOrd="2" destOrd="0" presId="urn:microsoft.com/office/officeart/2005/8/layout/gear1"/>
    <dgm:cxn modelId="{6F028E62-F205-4BB0-AD09-CADAE3AACBE5}" type="presOf" srcId="{6E2B43A5-4E65-40D3-ADC4-1B63E4BF965C}" destId="{395A786D-54DA-4D30-9754-B0A63EEF1016}" srcOrd="1" destOrd="0" presId="urn:microsoft.com/office/officeart/2005/8/layout/gear1"/>
    <dgm:cxn modelId="{6AD1A46C-5F9F-4597-BB84-5F57E310E4B5}" type="presOf" srcId="{58F29345-C624-4FB3-B446-661878AEF830}" destId="{9E9AF65A-D864-4DF9-93EE-8BCEC06C8388}" srcOrd="2" destOrd="0" presId="urn:microsoft.com/office/officeart/2005/8/layout/gear1"/>
    <dgm:cxn modelId="{E053136D-F4A6-404D-9B44-1A4A8FA8943E}" srcId="{0B20343A-91E5-477B-832B-30A6C5FCF302}" destId="{80E2A2E6-F4C8-46A2-A5DE-7F1DF10EB89B}" srcOrd="0" destOrd="0" parTransId="{5EBE21AE-FF87-4E3A-B516-6D0608E3D828}" sibTransId="{FD668818-54B7-43FC-9087-3D84C9ACDCE4}"/>
    <dgm:cxn modelId="{E0621151-0112-4176-B3B8-5E80833433A7}" type="presOf" srcId="{60D864DD-F802-4ACA-B566-9BAC7BACD366}" destId="{885ED592-029B-44A5-A6F4-AA266C3D3284}" srcOrd="0" destOrd="0" presId="urn:microsoft.com/office/officeart/2005/8/layout/gear1"/>
    <dgm:cxn modelId="{1C2F8590-4FDF-463F-B00B-0574C8BF047B}" srcId="{0B20343A-91E5-477B-832B-30A6C5FCF302}" destId="{6E2B43A5-4E65-40D3-ADC4-1B63E4BF965C}" srcOrd="2" destOrd="0" parTransId="{790F92B0-37C3-4822-A5FA-733D0E615B12}" sibTransId="{7DD4547E-0468-411F-8507-F699E81191D0}"/>
    <dgm:cxn modelId="{E041C0B4-A6D5-403C-850B-7751F934BA7A}" type="presOf" srcId="{58F29345-C624-4FB3-B446-661878AEF830}" destId="{CF830CDC-8F28-4284-9653-F58496BFA6BA}" srcOrd="0" destOrd="0" presId="urn:microsoft.com/office/officeart/2005/8/layout/gear1"/>
    <dgm:cxn modelId="{16E1F2B5-F379-4FF5-BC78-A6F2B34AEA5B}" type="presOf" srcId="{7DD4547E-0468-411F-8507-F699E81191D0}" destId="{7CEC8B97-C7EC-4E0D-A510-F1D0CC03D4C2}" srcOrd="0" destOrd="0" presId="urn:microsoft.com/office/officeart/2005/8/layout/gear1"/>
    <dgm:cxn modelId="{72ADB1BC-0CB8-4545-959D-1F4802728394}" type="presOf" srcId="{6E2B43A5-4E65-40D3-ADC4-1B63E4BF965C}" destId="{55A9901C-091D-40B5-80D9-C0B61E48205B}" srcOrd="0" destOrd="0" presId="urn:microsoft.com/office/officeart/2005/8/layout/gear1"/>
    <dgm:cxn modelId="{83B8BAC7-7B41-453B-8B2F-B347FD2FD4FB}" type="presOf" srcId="{80E2A2E6-F4C8-46A2-A5DE-7F1DF10EB89B}" destId="{6CA0ECE1-4E2D-4E5B-87C9-7473237AC941}" srcOrd="0" destOrd="0" presId="urn:microsoft.com/office/officeart/2005/8/layout/gear1"/>
    <dgm:cxn modelId="{73D580CE-68DD-460B-BED3-68E26FA87953}" type="presOf" srcId="{58F29345-C624-4FB3-B446-661878AEF830}" destId="{E86561A1-63D0-4909-9EA8-D378E3E7F74F}" srcOrd="1" destOrd="0" presId="urn:microsoft.com/office/officeart/2005/8/layout/gear1"/>
    <dgm:cxn modelId="{EF3EC9E2-8722-4C3B-81A2-0D4904893DC7}" type="presOf" srcId="{FD668818-54B7-43FC-9087-3D84C9ACDCE4}" destId="{821EF2D1-D905-484E-9CF4-A7A46BA53707}" srcOrd="0" destOrd="0" presId="urn:microsoft.com/office/officeart/2005/8/layout/gear1"/>
    <dgm:cxn modelId="{C81823F8-A4A4-4089-8802-91EFC8265456}" type="presOf" srcId="{6E2B43A5-4E65-40D3-ADC4-1B63E4BF965C}" destId="{299C1FB1-BFD8-4152-AD91-3DC7BF37E635}" srcOrd="3" destOrd="0" presId="urn:microsoft.com/office/officeart/2005/8/layout/gear1"/>
    <dgm:cxn modelId="{303960FC-5735-4543-85BC-C8A8221746CA}" srcId="{0B20343A-91E5-477B-832B-30A6C5FCF302}" destId="{58F29345-C624-4FB3-B446-661878AEF830}" srcOrd="1" destOrd="0" parTransId="{0F541A6F-C65D-464F-BE09-046606F811A3}" sibTransId="{60D864DD-F802-4ACA-B566-9BAC7BACD366}"/>
    <dgm:cxn modelId="{79E4EAFD-938A-4F40-9B94-F551F56661DF}" type="presOf" srcId="{6E2B43A5-4E65-40D3-ADC4-1B63E4BF965C}" destId="{ED54CE23-FC3A-4999-8D49-D59D00A95B6D}" srcOrd="2" destOrd="0" presId="urn:microsoft.com/office/officeart/2005/8/layout/gear1"/>
    <dgm:cxn modelId="{799956E0-5B5F-4600-A85C-0B3DB36B6129}" type="presParOf" srcId="{67E83513-35C7-4184-9E2D-EF1BD44B8759}" destId="{6CA0ECE1-4E2D-4E5B-87C9-7473237AC941}" srcOrd="0" destOrd="0" presId="urn:microsoft.com/office/officeart/2005/8/layout/gear1"/>
    <dgm:cxn modelId="{8C030CBF-DFEA-48F4-8A6C-A4BA0D982451}" type="presParOf" srcId="{67E83513-35C7-4184-9E2D-EF1BD44B8759}" destId="{30B77779-DA6F-4DBA-AAFF-CF35C8E3C3F4}" srcOrd="1" destOrd="0" presId="urn:microsoft.com/office/officeart/2005/8/layout/gear1"/>
    <dgm:cxn modelId="{BB1CDE46-F7E6-44E5-ABCC-AAC1E5FC75B2}" type="presParOf" srcId="{67E83513-35C7-4184-9E2D-EF1BD44B8759}" destId="{5315A6CA-482E-4C85-8133-699951F17205}" srcOrd="2" destOrd="0" presId="urn:microsoft.com/office/officeart/2005/8/layout/gear1"/>
    <dgm:cxn modelId="{581693AD-18E6-4C63-A42F-209E843891C7}" type="presParOf" srcId="{67E83513-35C7-4184-9E2D-EF1BD44B8759}" destId="{CF830CDC-8F28-4284-9653-F58496BFA6BA}" srcOrd="3" destOrd="0" presId="urn:microsoft.com/office/officeart/2005/8/layout/gear1"/>
    <dgm:cxn modelId="{D595013E-2DC5-40D8-A841-C8C9A50BC7F9}" type="presParOf" srcId="{67E83513-35C7-4184-9E2D-EF1BD44B8759}" destId="{E86561A1-63D0-4909-9EA8-D378E3E7F74F}" srcOrd="4" destOrd="0" presId="urn:microsoft.com/office/officeart/2005/8/layout/gear1"/>
    <dgm:cxn modelId="{4B6D2485-E040-4894-8824-B36B9BF8EB7F}" type="presParOf" srcId="{67E83513-35C7-4184-9E2D-EF1BD44B8759}" destId="{9E9AF65A-D864-4DF9-93EE-8BCEC06C8388}" srcOrd="5" destOrd="0" presId="urn:microsoft.com/office/officeart/2005/8/layout/gear1"/>
    <dgm:cxn modelId="{074A254C-01B8-4DA5-BB4F-841A970F9319}" type="presParOf" srcId="{67E83513-35C7-4184-9E2D-EF1BD44B8759}" destId="{55A9901C-091D-40B5-80D9-C0B61E48205B}" srcOrd="6" destOrd="0" presId="urn:microsoft.com/office/officeart/2005/8/layout/gear1"/>
    <dgm:cxn modelId="{5FD5533A-9FE2-4B03-BF4B-94C425979FE0}" type="presParOf" srcId="{67E83513-35C7-4184-9E2D-EF1BD44B8759}" destId="{395A786D-54DA-4D30-9754-B0A63EEF1016}" srcOrd="7" destOrd="0" presId="urn:microsoft.com/office/officeart/2005/8/layout/gear1"/>
    <dgm:cxn modelId="{DF9B4E06-CE22-4F3C-9349-A99B57306B19}" type="presParOf" srcId="{67E83513-35C7-4184-9E2D-EF1BD44B8759}" destId="{ED54CE23-FC3A-4999-8D49-D59D00A95B6D}" srcOrd="8" destOrd="0" presId="urn:microsoft.com/office/officeart/2005/8/layout/gear1"/>
    <dgm:cxn modelId="{2DBBB1A6-3466-42A8-8E26-B6B1B322CB5E}" type="presParOf" srcId="{67E83513-35C7-4184-9E2D-EF1BD44B8759}" destId="{299C1FB1-BFD8-4152-AD91-3DC7BF37E635}" srcOrd="9" destOrd="0" presId="urn:microsoft.com/office/officeart/2005/8/layout/gear1"/>
    <dgm:cxn modelId="{CD313B82-EF5A-43A8-9826-B62FC5EBB625}" type="presParOf" srcId="{67E83513-35C7-4184-9E2D-EF1BD44B8759}" destId="{821EF2D1-D905-484E-9CF4-A7A46BA53707}" srcOrd="10" destOrd="0" presId="urn:microsoft.com/office/officeart/2005/8/layout/gear1"/>
    <dgm:cxn modelId="{20FA400B-F9E2-4E47-8B62-3395AF5E67D4}" type="presParOf" srcId="{67E83513-35C7-4184-9E2D-EF1BD44B8759}" destId="{885ED592-029B-44A5-A6F4-AA266C3D3284}" srcOrd="11" destOrd="0" presId="urn:microsoft.com/office/officeart/2005/8/layout/gear1"/>
    <dgm:cxn modelId="{1E213EEB-5853-4247-95E6-20F5EFF93840}" type="presParOf" srcId="{67E83513-35C7-4184-9E2D-EF1BD44B8759}" destId="{7CEC8B97-C7EC-4E0D-A510-F1D0CC03D4C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8C1B92-5A03-4B05-A7C6-44E380061237}"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3B9F6524-93F8-4E11-8709-B33644EAECAF}">
      <dgm:prSet/>
      <dgm:spPr/>
      <dgm:t>
        <a:bodyPr/>
        <a:lstStyle/>
        <a:p>
          <a:r>
            <a:rPr lang="en-US"/>
            <a:t>Molly Johnson, DNP, APRN, CPNP-PC</a:t>
          </a:r>
        </a:p>
      </dgm:t>
    </dgm:pt>
    <dgm:pt modelId="{1989E680-91A0-400E-A13B-C0DD67F2CA38}" type="parTrans" cxnId="{6C518620-68EB-42C4-943D-FC63DF1B20FE}">
      <dgm:prSet/>
      <dgm:spPr/>
      <dgm:t>
        <a:bodyPr/>
        <a:lstStyle/>
        <a:p>
          <a:endParaRPr lang="en-US"/>
        </a:p>
      </dgm:t>
    </dgm:pt>
    <dgm:pt modelId="{1D835707-3852-4572-8B39-75949CBCEC81}" type="sibTrans" cxnId="{6C518620-68EB-42C4-943D-FC63DF1B20FE}">
      <dgm:prSet/>
      <dgm:spPr/>
      <dgm:t>
        <a:bodyPr/>
        <a:lstStyle/>
        <a:p>
          <a:endParaRPr lang="en-US"/>
        </a:p>
      </dgm:t>
    </dgm:pt>
    <dgm:pt modelId="{50E07423-DC3E-4604-9364-5A4795CAC397}">
      <dgm:prSet/>
      <dgm:spPr/>
      <dgm:t>
        <a:bodyPr/>
        <a:lstStyle/>
        <a:p>
          <a:r>
            <a:rPr lang="en-US">
              <a:hlinkClick xmlns:r="http://schemas.openxmlformats.org/officeDocument/2006/relationships" r:id="rId1"/>
            </a:rPr>
            <a:t>johnsom4@ohio.edu</a:t>
          </a:r>
          <a:endParaRPr lang="en-US"/>
        </a:p>
      </dgm:t>
    </dgm:pt>
    <dgm:pt modelId="{B89BF30F-020A-4A62-99A6-F1E0962ACF70}" type="parTrans" cxnId="{4575F38B-4CD1-41CC-847B-75709F2CC7B3}">
      <dgm:prSet/>
      <dgm:spPr/>
      <dgm:t>
        <a:bodyPr/>
        <a:lstStyle/>
        <a:p>
          <a:endParaRPr lang="en-US"/>
        </a:p>
      </dgm:t>
    </dgm:pt>
    <dgm:pt modelId="{5D557CD2-6354-4F4E-B510-281BEC8708CF}" type="sibTrans" cxnId="{4575F38B-4CD1-41CC-847B-75709F2CC7B3}">
      <dgm:prSet/>
      <dgm:spPr/>
      <dgm:t>
        <a:bodyPr/>
        <a:lstStyle/>
        <a:p>
          <a:endParaRPr lang="en-US"/>
        </a:p>
      </dgm:t>
    </dgm:pt>
    <dgm:pt modelId="{22C7BC5C-066C-45F6-9B05-145DFCCEBA59}" type="pres">
      <dgm:prSet presAssocID="{2A8C1B92-5A03-4B05-A7C6-44E380061237}" presName="hierChild1" presStyleCnt="0">
        <dgm:presLayoutVars>
          <dgm:chPref val="1"/>
          <dgm:dir/>
          <dgm:animOne val="branch"/>
          <dgm:animLvl val="lvl"/>
          <dgm:resizeHandles/>
        </dgm:presLayoutVars>
      </dgm:prSet>
      <dgm:spPr/>
    </dgm:pt>
    <dgm:pt modelId="{B854C1D6-07BE-4688-9E33-B0279C49EE80}" type="pres">
      <dgm:prSet presAssocID="{3B9F6524-93F8-4E11-8709-B33644EAECAF}" presName="hierRoot1" presStyleCnt="0"/>
      <dgm:spPr/>
    </dgm:pt>
    <dgm:pt modelId="{809542E6-32C5-4BD4-A584-EDF8C22D2532}" type="pres">
      <dgm:prSet presAssocID="{3B9F6524-93F8-4E11-8709-B33644EAECAF}" presName="composite" presStyleCnt="0"/>
      <dgm:spPr/>
    </dgm:pt>
    <dgm:pt modelId="{E526FF09-736F-4843-AD0C-8493216D8A48}" type="pres">
      <dgm:prSet presAssocID="{3B9F6524-93F8-4E11-8709-B33644EAECAF}" presName="background" presStyleLbl="node0" presStyleIdx="0" presStyleCnt="2"/>
      <dgm:spPr/>
    </dgm:pt>
    <dgm:pt modelId="{BD3D1D5C-2DD5-46F7-AB38-38E42CAFCAC4}" type="pres">
      <dgm:prSet presAssocID="{3B9F6524-93F8-4E11-8709-B33644EAECAF}" presName="text" presStyleLbl="fgAcc0" presStyleIdx="0" presStyleCnt="2">
        <dgm:presLayoutVars>
          <dgm:chPref val="3"/>
        </dgm:presLayoutVars>
      </dgm:prSet>
      <dgm:spPr/>
    </dgm:pt>
    <dgm:pt modelId="{0FE981F2-A77C-4576-A42B-9B952F3BEFE2}" type="pres">
      <dgm:prSet presAssocID="{3B9F6524-93F8-4E11-8709-B33644EAECAF}" presName="hierChild2" presStyleCnt="0"/>
      <dgm:spPr/>
    </dgm:pt>
    <dgm:pt modelId="{8BEE8EAD-68FC-4D2F-964F-6304336ADDDF}" type="pres">
      <dgm:prSet presAssocID="{50E07423-DC3E-4604-9364-5A4795CAC397}" presName="hierRoot1" presStyleCnt="0"/>
      <dgm:spPr/>
    </dgm:pt>
    <dgm:pt modelId="{87E12E2A-E173-4FF3-A618-34AC4650BAB9}" type="pres">
      <dgm:prSet presAssocID="{50E07423-DC3E-4604-9364-5A4795CAC397}" presName="composite" presStyleCnt="0"/>
      <dgm:spPr/>
    </dgm:pt>
    <dgm:pt modelId="{C6C5DB30-8046-484B-8ABA-D0A7CAA867B6}" type="pres">
      <dgm:prSet presAssocID="{50E07423-DC3E-4604-9364-5A4795CAC397}" presName="background" presStyleLbl="node0" presStyleIdx="1" presStyleCnt="2"/>
      <dgm:spPr/>
    </dgm:pt>
    <dgm:pt modelId="{C31DCF68-DDC2-4A3F-853E-E10500EBEDB6}" type="pres">
      <dgm:prSet presAssocID="{50E07423-DC3E-4604-9364-5A4795CAC397}" presName="text" presStyleLbl="fgAcc0" presStyleIdx="1" presStyleCnt="2">
        <dgm:presLayoutVars>
          <dgm:chPref val="3"/>
        </dgm:presLayoutVars>
      </dgm:prSet>
      <dgm:spPr/>
    </dgm:pt>
    <dgm:pt modelId="{2FAA936E-5AE8-491A-8746-9E89A9D04253}" type="pres">
      <dgm:prSet presAssocID="{50E07423-DC3E-4604-9364-5A4795CAC397}" presName="hierChild2" presStyleCnt="0"/>
      <dgm:spPr/>
    </dgm:pt>
  </dgm:ptLst>
  <dgm:cxnLst>
    <dgm:cxn modelId="{66ACA803-1EC8-4748-927C-76608F27C29C}" type="presOf" srcId="{50E07423-DC3E-4604-9364-5A4795CAC397}" destId="{C31DCF68-DDC2-4A3F-853E-E10500EBEDB6}" srcOrd="0" destOrd="0" presId="urn:microsoft.com/office/officeart/2005/8/layout/hierarchy1"/>
    <dgm:cxn modelId="{6C518620-68EB-42C4-943D-FC63DF1B20FE}" srcId="{2A8C1B92-5A03-4B05-A7C6-44E380061237}" destId="{3B9F6524-93F8-4E11-8709-B33644EAECAF}" srcOrd="0" destOrd="0" parTransId="{1989E680-91A0-400E-A13B-C0DD67F2CA38}" sibTransId="{1D835707-3852-4572-8B39-75949CBCEC81}"/>
    <dgm:cxn modelId="{4575F38B-4CD1-41CC-847B-75709F2CC7B3}" srcId="{2A8C1B92-5A03-4B05-A7C6-44E380061237}" destId="{50E07423-DC3E-4604-9364-5A4795CAC397}" srcOrd="1" destOrd="0" parTransId="{B89BF30F-020A-4A62-99A6-F1E0962ACF70}" sibTransId="{5D557CD2-6354-4F4E-B510-281BEC8708CF}"/>
    <dgm:cxn modelId="{6BCB158E-D169-4676-8437-2F080FE8EF50}" type="presOf" srcId="{3B9F6524-93F8-4E11-8709-B33644EAECAF}" destId="{BD3D1D5C-2DD5-46F7-AB38-38E42CAFCAC4}" srcOrd="0" destOrd="0" presId="urn:microsoft.com/office/officeart/2005/8/layout/hierarchy1"/>
    <dgm:cxn modelId="{C30CF6EF-A975-4B57-821B-44100C22A5A9}" type="presOf" srcId="{2A8C1B92-5A03-4B05-A7C6-44E380061237}" destId="{22C7BC5C-066C-45F6-9B05-145DFCCEBA59}" srcOrd="0" destOrd="0" presId="urn:microsoft.com/office/officeart/2005/8/layout/hierarchy1"/>
    <dgm:cxn modelId="{A327985F-2303-4477-BDE9-2B77DAE2334B}" type="presParOf" srcId="{22C7BC5C-066C-45F6-9B05-145DFCCEBA59}" destId="{B854C1D6-07BE-4688-9E33-B0279C49EE80}" srcOrd="0" destOrd="0" presId="urn:microsoft.com/office/officeart/2005/8/layout/hierarchy1"/>
    <dgm:cxn modelId="{D7D559E2-0419-40BD-8EAF-A864F3176403}" type="presParOf" srcId="{B854C1D6-07BE-4688-9E33-B0279C49EE80}" destId="{809542E6-32C5-4BD4-A584-EDF8C22D2532}" srcOrd="0" destOrd="0" presId="urn:microsoft.com/office/officeart/2005/8/layout/hierarchy1"/>
    <dgm:cxn modelId="{11B5935D-8E2B-4993-AC46-F1B013E83674}" type="presParOf" srcId="{809542E6-32C5-4BD4-A584-EDF8C22D2532}" destId="{E526FF09-736F-4843-AD0C-8493216D8A48}" srcOrd="0" destOrd="0" presId="urn:microsoft.com/office/officeart/2005/8/layout/hierarchy1"/>
    <dgm:cxn modelId="{224985F0-B95E-4091-8B0F-23DD3D9A6CCB}" type="presParOf" srcId="{809542E6-32C5-4BD4-A584-EDF8C22D2532}" destId="{BD3D1D5C-2DD5-46F7-AB38-38E42CAFCAC4}" srcOrd="1" destOrd="0" presId="urn:microsoft.com/office/officeart/2005/8/layout/hierarchy1"/>
    <dgm:cxn modelId="{23694AA5-1144-4B07-BC6C-C5EFFD79612E}" type="presParOf" srcId="{B854C1D6-07BE-4688-9E33-B0279C49EE80}" destId="{0FE981F2-A77C-4576-A42B-9B952F3BEFE2}" srcOrd="1" destOrd="0" presId="urn:microsoft.com/office/officeart/2005/8/layout/hierarchy1"/>
    <dgm:cxn modelId="{FC4E6836-227E-460D-8464-46308A3A2779}" type="presParOf" srcId="{22C7BC5C-066C-45F6-9B05-145DFCCEBA59}" destId="{8BEE8EAD-68FC-4D2F-964F-6304336ADDDF}" srcOrd="1" destOrd="0" presId="urn:microsoft.com/office/officeart/2005/8/layout/hierarchy1"/>
    <dgm:cxn modelId="{94784083-45DB-431E-B052-DA9FCE656508}" type="presParOf" srcId="{8BEE8EAD-68FC-4D2F-964F-6304336ADDDF}" destId="{87E12E2A-E173-4FF3-A618-34AC4650BAB9}" srcOrd="0" destOrd="0" presId="urn:microsoft.com/office/officeart/2005/8/layout/hierarchy1"/>
    <dgm:cxn modelId="{1AAFAB8B-31E2-491A-B8F7-95125777F7E0}" type="presParOf" srcId="{87E12E2A-E173-4FF3-A618-34AC4650BAB9}" destId="{C6C5DB30-8046-484B-8ABA-D0A7CAA867B6}" srcOrd="0" destOrd="0" presId="urn:microsoft.com/office/officeart/2005/8/layout/hierarchy1"/>
    <dgm:cxn modelId="{A5A0FE24-BFAE-4B35-8D97-F8B7E9F27C52}" type="presParOf" srcId="{87E12E2A-E173-4FF3-A618-34AC4650BAB9}" destId="{C31DCF68-DDC2-4A3F-853E-E10500EBEDB6}" srcOrd="1" destOrd="0" presId="urn:microsoft.com/office/officeart/2005/8/layout/hierarchy1"/>
    <dgm:cxn modelId="{328BE0D9-92A4-4276-AD7B-9F0DCBD77137}" type="presParOf" srcId="{8BEE8EAD-68FC-4D2F-964F-6304336ADDDF}" destId="{2FAA936E-5AE8-491A-8746-9E89A9D042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AA380-42AC-4825-852D-F463A52492D6}">
      <dsp:nvSpPr>
        <dsp:cNvPr id="0" name=""/>
        <dsp:cNvSpPr/>
      </dsp:nvSpPr>
      <dsp:spPr>
        <a:xfrm>
          <a:off x="2450" y="1234556"/>
          <a:ext cx="2985495" cy="1194198"/>
        </a:xfrm>
        <a:prstGeom prst="chevron">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Screen	</a:t>
          </a:r>
        </a:p>
      </dsp:txBody>
      <dsp:txXfrm>
        <a:off x="599549" y="1234556"/>
        <a:ext cx="1791297" cy="1194198"/>
      </dsp:txXfrm>
    </dsp:sp>
    <dsp:sp modelId="{CA1E8EB7-3E7D-4835-9889-218F1C1D9426}">
      <dsp:nvSpPr>
        <dsp:cNvPr id="0" name=""/>
        <dsp:cNvSpPr/>
      </dsp:nvSpPr>
      <dsp:spPr>
        <a:xfrm>
          <a:off x="2689396" y="1234556"/>
          <a:ext cx="2985495" cy="1194198"/>
        </a:xfrm>
        <a:prstGeom prst="chevron">
          <a:avLst/>
        </a:prstGeom>
        <a:solidFill>
          <a:schemeClr val="accent3">
            <a:shade val="80000"/>
            <a:hueOff val="73815"/>
            <a:satOff val="-8370"/>
            <a:lumOff val="1438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Intervene</a:t>
          </a:r>
        </a:p>
      </dsp:txBody>
      <dsp:txXfrm>
        <a:off x="3286495" y="1234556"/>
        <a:ext cx="1791297" cy="1194198"/>
      </dsp:txXfrm>
    </dsp:sp>
    <dsp:sp modelId="{8C7927BB-E205-4EFE-B302-E23C8AB7C7D8}">
      <dsp:nvSpPr>
        <dsp:cNvPr id="0" name=""/>
        <dsp:cNvSpPr/>
      </dsp:nvSpPr>
      <dsp:spPr>
        <a:xfrm>
          <a:off x="5376342" y="1234556"/>
          <a:ext cx="2985495" cy="1194198"/>
        </a:xfrm>
        <a:prstGeom prst="chevron">
          <a:avLst/>
        </a:prstGeom>
        <a:solidFill>
          <a:schemeClr val="accent3">
            <a:shade val="80000"/>
            <a:hueOff val="147631"/>
            <a:satOff val="-16739"/>
            <a:lumOff val="2877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Refer</a:t>
          </a:r>
        </a:p>
      </dsp:txBody>
      <dsp:txXfrm>
        <a:off x="5973441" y="1234556"/>
        <a:ext cx="1791297" cy="1194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DE346-486E-46FF-BCFD-4AECA422FC7E}">
      <dsp:nvSpPr>
        <dsp:cNvPr id="0" name=""/>
        <dsp:cNvSpPr/>
      </dsp:nvSpPr>
      <dsp:spPr>
        <a:xfrm>
          <a:off x="401033" y="1548"/>
          <a:ext cx="2850323" cy="171019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Parental Controls</a:t>
          </a:r>
          <a:endParaRPr lang="en-US" sz="3700" kern="1200" dirty="0"/>
        </a:p>
      </dsp:txBody>
      <dsp:txXfrm>
        <a:off x="401033" y="1548"/>
        <a:ext cx="2850323" cy="1710194"/>
      </dsp:txXfrm>
    </dsp:sp>
    <dsp:sp modelId="{FB930245-E35E-476F-91EF-512F24B5BD83}">
      <dsp:nvSpPr>
        <dsp:cNvPr id="0" name=""/>
        <dsp:cNvSpPr/>
      </dsp:nvSpPr>
      <dsp:spPr>
        <a:xfrm>
          <a:off x="3536389" y="1548"/>
          <a:ext cx="2850323" cy="171019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Safe Search</a:t>
          </a:r>
          <a:endParaRPr lang="en-US" sz="3700" kern="1200" dirty="0"/>
        </a:p>
      </dsp:txBody>
      <dsp:txXfrm>
        <a:off x="3536389" y="1548"/>
        <a:ext cx="2850323" cy="1710194"/>
      </dsp:txXfrm>
    </dsp:sp>
    <dsp:sp modelId="{4D1E8C85-9D22-4CEE-B242-11DC871C1DD2}">
      <dsp:nvSpPr>
        <dsp:cNvPr id="0" name=""/>
        <dsp:cNvSpPr/>
      </dsp:nvSpPr>
      <dsp:spPr>
        <a:xfrm>
          <a:off x="401033" y="1996774"/>
          <a:ext cx="2850323" cy="171019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Strict Privacy Settings</a:t>
          </a:r>
          <a:endParaRPr lang="en-US" sz="3700" kern="1200" dirty="0"/>
        </a:p>
      </dsp:txBody>
      <dsp:txXfrm>
        <a:off x="401033" y="1996774"/>
        <a:ext cx="2850323" cy="1710194"/>
      </dsp:txXfrm>
    </dsp:sp>
    <dsp:sp modelId="{76C5BFB7-0499-4578-BA4C-1195C20611A7}">
      <dsp:nvSpPr>
        <dsp:cNvPr id="0" name=""/>
        <dsp:cNvSpPr/>
      </dsp:nvSpPr>
      <dsp:spPr>
        <a:xfrm>
          <a:off x="3536389" y="1996774"/>
          <a:ext cx="2850323" cy="171019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0" i="0" kern="1200" dirty="0"/>
            <a:t>Cover Webcams</a:t>
          </a:r>
          <a:endParaRPr lang="en-US" sz="3700" kern="1200" dirty="0"/>
        </a:p>
      </dsp:txBody>
      <dsp:txXfrm>
        <a:off x="3536389" y="1996774"/>
        <a:ext cx="2850323" cy="171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0ECE1-4E2D-4E5B-87C9-7473237AC941}">
      <dsp:nvSpPr>
        <dsp:cNvPr id="0" name=""/>
        <dsp:cNvSpPr/>
      </dsp:nvSpPr>
      <dsp:spPr>
        <a:xfrm>
          <a:off x="2241133" y="1794510"/>
          <a:ext cx="2193290" cy="2193290"/>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Use of Electronic Inhalation Devices</a:t>
          </a:r>
        </a:p>
      </dsp:txBody>
      <dsp:txXfrm>
        <a:off x="2682082" y="2308278"/>
        <a:ext cx="1311392" cy="1127396"/>
      </dsp:txXfrm>
    </dsp:sp>
    <dsp:sp modelId="{CF830CDC-8F28-4284-9653-F58496BFA6BA}">
      <dsp:nvSpPr>
        <dsp:cNvPr id="0" name=""/>
        <dsp:cNvSpPr/>
      </dsp:nvSpPr>
      <dsp:spPr>
        <a:xfrm>
          <a:off x="965037" y="1276096"/>
          <a:ext cx="1595120" cy="1595120"/>
        </a:xfrm>
        <a:prstGeom prst="gear6">
          <a:avLst/>
        </a:prstGeom>
        <a:solidFill>
          <a:schemeClr val="accent5">
            <a:hueOff val="1002214"/>
            <a:satOff val="10917"/>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Depression</a:t>
          </a:r>
        </a:p>
      </dsp:txBody>
      <dsp:txXfrm>
        <a:off x="1366613" y="1680099"/>
        <a:ext cx="791968" cy="787114"/>
      </dsp:txXfrm>
    </dsp:sp>
    <dsp:sp modelId="{55A9901C-091D-40B5-80D9-C0B61E48205B}">
      <dsp:nvSpPr>
        <dsp:cNvPr id="0" name=""/>
        <dsp:cNvSpPr/>
      </dsp:nvSpPr>
      <dsp:spPr>
        <a:xfrm rot="20700000">
          <a:off x="1858467" y="175625"/>
          <a:ext cx="1562892" cy="1562892"/>
        </a:xfrm>
        <a:prstGeom prst="gear6">
          <a:avLst/>
        </a:prstGeom>
        <a:solidFill>
          <a:schemeClr val="accent5">
            <a:hueOff val="2004428"/>
            <a:satOff val="21833"/>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Anxiety</a:t>
          </a:r>
        </a:p>
      </dsp:txBody>
      <dsp:txXfrm rot="-20700000">
        <a:off x="2201255" y="518413"/>
        <a:ext cx="877316" cy="877316"/>
      </dsp:txXfrm>
    </dsp:sp>
    <dsp:sp modelId="{821EF2D1-D905-484E-9CF4-A7A46BA53707}">
      <dsp:nvSpPr>
        <dsp:cNvPr id="0" name=""/>
        <dsp:cNvSpPr/>
      </dsp:nvSpPr>
      <dsp:spPr>
        <a:xfrm>
          <a:off x="2070233" y="1464824"/>
          <a:ext cx="2807411" cy="2807411"/>
        </a:xfrm>
        <a:prstGeom prst="circularArrow">
          <a:avLst>
            <a:gd name="adj1" fmla="val 4688"/>
            <a:gd name="adj2" fmla="val 299029"/>
            <a:gd name="adj3" fmla="val 2511151"/>
            <a:gd name="adj4" fmla="val 15872122"/>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5ED592-029B-44A5-A6F4-AA266C3D3284}">
      <dsp:nvSpPr>
        <dsp:cNvPr id="0" name=""/>
        <dsp:cNvSpPr/>
      </dsp:nvSpPr>
      <dsp:spPr>
        <a:xfrm>
          <a:off x="682544" y="924042"/>
          <a:ext cx="2039759" cy="2039759"/>
        </a:xfrm>
        <a:prstGeom prst="leftCircularArrow">
          <a:avLst>
            <a:gd name="adj1" fmla="val 6452"/>
            <a:gd name="adj2" fmla="val 429999"/>
            <a:gd name="adj3" fmla="val 10489124"/>
            <a:gd name="adj4" fmla="val 14837806"/>
            <a:gd name="adj5" fmla="val 7527"/>
          </a:avLst>
        </a:prstGeom>
        <a:solidFill>
          <a:schemeClr val="accent5">
            <a:hueOff val="1002214"/>
            <a:satOff val="10917"/>
            <a:lumOff val="3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C8B97-C7EC-4E0D-A510-F1D0CC03D4C2}">
      <dsp:nvSpPr>
        <dsp:cNvPr id="0" name=""/>
        <dsp:cNvSpPr/>
      </dsp:nvSpPr>
      <dsp:spPr>
        <a:xfrm>
          <a:off x="1496954" y="-165819"/>
          <a:ext cx="2199271" cy="2199271"/>
        </a:xfrm>
        <a:prstGeom prst="circularArrow">
          <a:avLst>
            <a:gd name="adj1" fmla="val 5984"/>
            <a:gd name="adj2" fmla="val 394124"/>
            <a:gd name="adj3" fmla="val 13313824"/>
            <a:gd name="adj4" fmla="val 10508221"/>
            <a:gd name="adj5" fmla="val 6981"/>
          </a:avLst>
        </a:prstGeom>
        <a:solidFill>
          <a:schemeClr val="accent5">
            <a:hueOff val="2004428"/>
            <a:satOff val="21833"/>
            <a:lumOff val="607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6FF09-736F-4843-AD0C-8493216D8A48}">
      <dsp:nvSpPr>
        <dsp:cNvPr id="0" name=""/>
        <dsp:cNvSpPr/>
      </dsp:nvSpPr>
      <dsp:spPr>
        <a:xfrm>
          <a:off x="828" y="777370"/>
          <a:ext cx="2908324" cy="184678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D3D1D5C-2DD5-46F7-AB38-38E42CAFCAC4}">
      <dsp:nvSpPr>
        <dsp:cNvPr id="0" name=""/>
        <dsp:cNvSpPr/>
      </dsp:nvSpPr>
      <dsp:spPr>
        <a:xfrm>
          <a:off x="323975" y="1084360"/>
          <a:ext cx="2908324" cy="18467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Molly Johnson, DNP, APRN, CPNP-PC</a:t>
          </a:r>
        </a:p>
      </dsp:txBody>
      <dsp:txXfrm>
        <a:off x="378065" y="1138450"/>
        <a:ext cx="2800144" cy="1738605"/>
      </dsp:txXfrm>
    </dsp:sp>
    <dsp:sp modelId="{C6C5DB30-8046-484B-8ABA-D0A7CAA867B6}">
      <dsp:nvSpPr>
        <dsp:cNvPr id="0" name=""/>
        <dsp:cNvSpPr/>
      </dsp:nvSpPr>
      <dsp:spPr>
        <a:xfrm>
          <a:off x="3555447" y="777370"/>
          <a:ext cx="2908324" cy="184678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31DCF68-DDC2-4A3F-853E-E10500EBEDB6}">
      <dsp:nvSpPr>
        <dsp:cNvPr id="0" name=""/>
        <dsp:cNvSpPr/>
      </dsp:nvSpPr>
      <dsp:spPr>
        <a:xfrm>
          <a:off x="3878594" y="1084360"/>
          <a:ext cx="2908324" cy="184678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hlinkClick xmlns:r="http://schemas.openxmlformats.org/officeDocument/2006/relationships" r:id="rId1"/>
            </a:rPr>
            <a:t>johnsom4@ohio.edu</a:t>
          </a:r>
          <a:endParaRPr lang="en-US" sz="2300" kern="1200"/>
        </a:p>
      </dsp:txBody>
      <dsp:txXfrm>
        <a:off x="3932684" y="1138450"/>
        <a:ext cx="2800144" cy="17386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1EBEDD12-BCD5-485B-BCBC-34BB01D7923C}" type="datetimeFigureOut">
              <a:rPr lang="en-US" smtClean="0"/>
              <a:t>4/24/2024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EE7A52F-9D89-7442-A8E9-48D1527B5F6B}" type="datetimeFigureOut">
              <a:rPr lang="en-US" smtClean="0"/>
              <a:t>4/24/2024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1016/j.compedu.2020.10402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topics/psychology/intermittent-reinforcemen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0O1u5OEc5eY" TargetMode="External"/><Relationship Id="rId5" Type="http://schemas.openxmlformats.org/officeDocument/2006/relationships/hyperlink" Target="https://www.youtube.com/watch?v=P629TojpvDU" TargetMode="External"/><Relationship Id="rId4" Type="http://schemas.openxmlformats.org/officeDocument/2006/relationships/hyperlink" Target="https://www.mdpi.com/2076-328X/13/12/980#B6-behavsci-13-00980"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mergingwireless.com/boost-infinite-unlimited-5g-wireles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nccd.cdc.gov/Youthonline/App/Results.aspx?TT=C&amp;SID=HS&amp;QID=H35&amp;LID=XX&amp;LID2=SL&amp;YID=2021&amp;YID2=SY&amp;SYID=&amp;EYID=&amp;HT=C02&amp;LCT=LL&amp;COL=S&amp;ROW1=N&amp;ROW2=N&amp;TST=false&amp;C1=&amp;C2=&amp;SC=DEFAULT&amp;SO=ASC&amp;VA=CI&amp;CS=Y&amp;DP=1&amp;QP=G&amp;FG=G1&amp;FA=A1&amp;FR=R1&amp;FS=S1&amp;FSC=P1&amp;FSI=I1"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nccd.cdc.gov/Youthonline/App/Results.aspx?TT=C&amp;SID=HS&amp;QID=QNDAYEVP&amp;LID=XX&amp;LID2=SL&amp;YID=2021&amp;YID2=SY&amp;SYID=&amp;EYID=&amp;HT=C02&amp;LCT=LL&amp;COL=S&amp;ROW1=N&amp;ROW2=N&amp;TST=false&amp;C1=&amp;C2=&amp;SC=DEFAULT&amp;SO=ASC&amp;VA=CI&amp;CS=Y&amp;DP=1&amp;QP=G&amp;FG=G1&amp;FA=A1&amp;FR=R1&amp;FS=S1&amp;FSC=P1&amp;FSI=I1" TargetMode="External"/><Relationship Id="rId4" Type="http://schemas.openxmlformats.org/officeDocument/2006/relationships/hyperlink" Target="https://nccd.cdc.gov/Youthonline/App/Results.aspx?TT=C&amp;SID=HS&amp;QID=QNFREVP&amp;LID=XX&amp;LID2=SL&amp;YID=2021&amp;YID2=SY&amp;SYID=&amp;EYID=&amp;HT=C02&amp;LCT=LL&amp;COL=S&amp;ROW1=N&amp;ROW2=N&amp;TST=false&amp;C1=&amp;C2=&amp;SC=DEFAULT&amp;SO=ASC&amp;VA=CI&amp;CS=Y&amp;DP=1&amp;QP=G&amp;FG=G1&amp;FA=A1&amp;FR=R1&amp;FS=S1&amp;FSC=P1&amp;FSI=I1"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ciencedirect.com/topics/medicine-and-dentistry/vap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verywellmind.com/how-sleep-affects-mental-health-4783067" TargetMode="External"/><Relationship Id="rId7" Type="http://schemas.openxmlformats.org/officeDocument/2006/relationships/hyperlink" Target="https://www.verywellmind.com/addiction-overview-4581803"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verywellmind.com/how-do-i-handle-performance-anxiety-as-an-athlete-3024337" TargetMode="External"/><Relationship Id="rId5" Type="http://schemas.openxmlformats.org/officeDocument/2006/relationships/hyperlink" Target="https://www.verywellmind.com/mindfulness-the-health-and-stress-relief-benefits-3145189" TargetMode="External"/><Relationship Id="rId4" Type="http://schemas.openxmlformats.org/officeDocument/2006/relationships/hyperlink" Target="https://www.verywellmind.com/meditation-for-beginners-3566846"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77/205630512198893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After infancy, adolescence is the time when our brains change the most. Today I want to talk to you about some threats to healthy brain growth and ways we as adults can help support healthy brain transformation and support mental health in teens. Throughout the talk today I want you to remember three hormones that are important to brain growth and development: melatonin, dopamine, and serotonin. We will come back to this.</a:t>
            </a:r>
          </a:p>
          <a:p>
            <a:endParaRPr lang="en-US" dirty="0"/>
          </a:p>
          <a:p>
            <a:pPr defTabSz="942289"/>
            <a:r>
              <a:rPr lang="en-US" dirty="0"/>
              <a:t>The part of the brain that helps us to control impulses and make good judgment (the prefrontal cortex) doesn’t completely develop to age 25.  This combined with hormonal changes can cause them to exhibit sensation-seeking, risk-taking behaviors.  It also makes them more likely to crave instant gratification and social interaction.  </a:t>
            </a:r>
          </a:p>
          <a:p>
            <a:pPr defTabSz="942289"/>
            <a:endParaRPr lang="en-US" b="0" i="0" dirty="0">
              <a:solidFill>
                <a:srgbClr val="181818"/>
              </a:solidFill>
              <a:effectLst/>
              <a:latin typeface="Helvetica" panose="020B0604020202020204" pitchFamily="34" charset="0"/>
            </a:endParaRPr>
          </a:p>
          <a:p>
            <a:pPr defTabSz="942289"/>
            <a:r>
              <a:rPr lang="en-US" b="0" i="0" dirty="0">
                <a:solidFill>
                  <a:srgbClr val="181818"/>
                </a:solidFill>
                <a:effectLst/>
                <a:latin typeface="Helvetica" panose="020B0604020202020204" pitchFamily="34" charset="0"/>
              </a:rPr>
              <a:t>Today I am going to talk about how social media and gaming may impact brain growth and potentially brain development. Social media and gaming can change the chemicals in the brain, affecting its reward system. Dopamine “the feel-good hormone” is a neurotransmitter and is released when the person is rewarded or when behavior is pleasurable.  Smart phones give us unlimited access to dopamine and stimuli to the “feel good” pathways in our brain through “likes and rewards”.  We can get the neurologic impact of dopamine without leaving the house and actual day-to-day normal life are not fun.</a:t>
            </a:r>
          </a:p>
          <a:p>
            <a:pPr defTabSz="942289"/>
            <a:r>
              <a:rPr lang="en-US" b="0" i="0" dirty="0">
                <a:solidFill>
                  <a:srgbClr val="181818"/>
                </a:solidFill>
                <a:effectLst/>
                <a:latin typeface="Helvetica" panose="020B0604020202020204" pitchFamily="34" charset="0"/>
              </a:rPr>
              <a:t>The pursuit of constant pleasure can lead to a lack of pleasure in anything.</a:t>
            </a:r>
          </a:p>
          <a:p>
            <a:pPr defTabSz="942289"/>
            <a:endParaRPr lang="en-US" b="0" i="0" dirty="0">
              <a:solidFill>
                <a:srgbClr val="181818"/>
              </a:solidFill>
              <a:effectLst/>
              <a:latin typeface="Helvetica" panose="020B0604020202020204" pitchFamily="34" charset="0"/>
            </a:endParaRPr>
          </a:p>
          <a:p>
            <a:r>
              <a:rPr lang="en-US" b="0" i="0" dirty="0">
                <a:solidFill>
                  <a:srgbClr val="181818"/>
                </a:solidFill>
                <a:effectLst/>
                <a:latin typeface="Helvetica" panose="020B0604020202020204" pitchFamily="34" charset="0"/>
              </a:rPr>
              <a:t>However, dopamine is not for rational thinking as it does not distinguish what habits are useful and what are not. When they are released because of wrong behavior, it could create a habit that could lead to addiction.</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812450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78049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Parents need to know that TikTok is a social network for sharing user-generated videos, many of which feature music and sound effects. The app involves a lot of songs, and you can expect swearing and sexual content in some. Though videos viewed during the review process contained only some tight/revealing clothing, depending on which accounts users follow and what content they like, it's possible to encounter sexually suggestive and explicit material. In 2019, in response to an FTC settlement, the app launched TikTok for Younger Users for users under 13, allowing them to view curated videos but not comment, search, or post their own videos (and their data isn't collected). But because full access to TikTok only requires users to enter a birth date, the app is still recommended for older teens. As of 2022, TikTok features a Family Pairing mode that lets parents link their account to their kids' and set daily time limits, place kids' accounts on Restricted mode, which limits their exposure to content that may not be appropriate, and disable direct messages</a:t>
            </a:r>
          </a:p>
          <a:p>
            <a:endParaRPr lang="en-US" b="1" dirty="0"/>
          </a:p>
          <a:p>
            <a:r>
              <a:rPr lang="en-US" b="1" dirty="0"/>
              <a:t>TikTok review by teen on https://www.commonsensemedia.org/app-reviews/tiktok</a:t>
            </a:r>
          </a:p>
          <a:p>
            <a:r>
              <a:rPr lang="en-US" dirty="0"/>
              <a:t>“TikTok is not a good app for younger people. Firstly, there is videos that contain sexual references, people in revealing clothing, and iffy stuff like boyfriends and girlfriends kissing. Second, a lot of the dares and stunts in the videos are actually dangerous and kids can see those people as role models. Third, a lot of the things you can see in TikTok are fake, misleading, or contain violence. The swearing is also a big problem, with people saying anything they want because there’s no rule that says you can’t swear.”</a:t>
            </a:r>
          </a:p>
          <a:p>
            <a:endParaRPr lang="en-US" dirty="0"/>
          </a:p>
          <a:p>
            <a:r>
              <a:rPr lang="en-US" dirty="0"/>
              <a:t>“Everyone is overreacting- you might get some weird stuff whenever you first download it but once the algorithm learns what you like then all the weird horny stuff goes away, if you find that </a:t>
            </a:r>
            <a:r>
              <a:rPr lang="en-US" dirty="0" err="1"/>
              <a:t>kinda</a:t>
            </a:r>
            <a:r>
              <a:rPr lang="en-US" dirty="0"/>
              <a:t> stuff on your kids FYP then they've been liking similar videos- there will be language- not really any violence”</a:t>
            </a:r>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35981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Discord:</a:t>
            </a:r>
          </a:p>
          <a:p>
            <a:r>
              <a:rPr lang="en-US" dirty="0"/>
              <a:t>Parents need to know that Discord is a voice- and text-chat tool with a significant gamer presence. Its developers created it to replace other voice-over-internet protocol (VOIP) apps that gamers use to talk to each other in real time while they play games, especially MMOs (massively multiplayer online games). People with other interests now use the app, too. Users can log in with a username, and they can add friends, join a server, and chat by logging in with a code provided from an email invitation or from a real-life friend. People can send direct messages to each other, chat, and talk or listen in larger group chats. Using a feature that scans for people you know when adding friends (with location features turned on) lets you find users who are near you. In recent years, Discord has made some moves to reduce the amount of adult content -- including settings that allow all direct messages kids receive to automatically be scanned and deleted if they contain explicit content, and friend requests that can be limited to people they share a server with and presumably would know. Users who are under 18 also can't view NSFW communities -- although if kids enter an older age when registering, that won't apply. </a:t>
            </a:r>
          </a:p>
          <a:p>
            <a:endParaRPr lang="en-US" dirty="0"/>
          </a:p>
          <a:p>
            <a:r>
              <a:rPr lang="en-US" dirty="0"/>
              <a:t>Ratings from kids on https://www.commonsensemedia.org/app-reviews/discord/user-reviews/adult</a:t>
            </a:r>
          </a:p>
          <a:p>
            <a:r>
              <a:rPr lang="en-US" dirty="0"/>
              <a:t>“so </a:t>
            </a:r>
            <a:r>
              <a:rPr lang="en-US" dirty="0" err="1"/>
              <a:t>i'll</a:t>
            </a:r>
            <a:r>
              <a:rPr lang="en-US" dirty="0"/>
              <a:t> be honest , as a person that is under 15, </a:t>
            </a:r>
            <a:r>
              <a:rPr lang="en-US" dirty="0" err="1"/>
              <a:t>i'll</a:t>
            </a:r>
            <a:r>
              <a:rPr lang="en-US" dirty="0"/>
              <a:t> give my honest review on how my experience on using discord for less then a year was like. its time consuming, exhausting and gets draining after a bit, you have your fun for a bit and then just spend all day in your room doing nothing, that is unless you're able to balance your in real life and online life, which was something </a:t>
            </a:r>
            <a:r>
              <a:rPr lang="en-US" dirty="0" err="1"/>
              <a:t>i</a:t>
            </a:r>
            <a:r>
              <a:rPr lang="en-US" dirty="0"/>
              <a:t> failed to for around a month or two, before </a:t>
            </a:r>
            <a:r>
              <a:rPr lang="en-US" dirty="0" err="1"/>
              <a:t>i</a:t>
            </a:r>
            <a:r>
              <a:rPr lang="en-US" dirty="0"/>
              <a:t> later ended what was left of my online life (</a:t>
            </a:r>
            <a:r>
              <a:rPr lang="en-US" dirty="0" err="1"/>
              <a:t>pheww</a:t>
            </a:r>
            <a:r>
              <a:rPr lang="en-US" dirty="0"/>
              <a:t>) </a:t>
            </a:r>
            <a:r>
              <a:rPr lang="en-US" dirty="0" err="1"/>
              <a:t>dont</a:t>
            </a:r>
            <a:r>
              <a:rPr lang="en-US" dirty="0"/>
              <a:t> let your kids get it, </a:t>
            </a:r>
            <a:r>
              <a:rPr lang="en-US" dirty="0" err="1"/>
              <a:t>i</a:t>
            </a:r>
            <a:r>
              <a:rPr lang="en-US" dirty="0"/>
              <a:t> mean </a:t>
            </a:r>
            <a:r>
              <a:rPr lang="en-US" dirty="0" err="1"/>
              <a:t>i</a:t>
            </a:r>
            <a:r>
              <a:rPr lang="en-US" dirty="0"/>
              <a:t> get it, it's your choice and it just depends on how they use the app in general, but it's not really worth it and if you do let them, give them a few months on the app and they'll get bored. BUT, depending on what side of discord you're on, they'll be bound to run into </a:t>
            </a:r>
            <a:r>
              <a:rPr lang="en-US" dirty="0" err="1"/>
              <a:t>pedos</a:t>
            </a:r>
            <a:r>
              <a:rPr lang="en-US" dirty="0"/>
              <a:t>, racists and genuinely people that aren't at their best, resulting in manipulation, guilt tripping, grooming and more</a:t>
            </a:r>
          </a:p>
          <a:p>
            <a:endParaRPr lang="en-US" dirty="0"/>
          </a:p>
          <a:p>
            <a:r>
              <a:rPr lang="en-US" dirty="0"/>
              <a:t>“This is pretty much just a chatting app. Here is kind of a summary if you don’t know too much about it. Discord is a chatting app for computer, IOS and android. It is pretty much a buffed up apple messenger. You can use a lot of “cool” features like custom emojis, stickers, voice call, etc. However it isn't only for your friends. You can join different servers, and </a:t>
            </a:r>
            <a:r>
              <a:rPr lang="en-US" dirty="0" err="1"/>
              <a:t>im</a:t>
            </a:r>
            <a:r>
              <a:rPr lang="en-US" dirty="0"/>
              <a:t> assuming your kid will want to join their favorite online creator if they have a server. It is pretty much a giant group chat, where fans can chat, post memes, and stuff like that. Even though it is advertised for gaming, a majority of it </a:t>
            </a:r>
            <a:r>
              <a:rPr lang="en-US" dirty="0" err="1"/>
              <a:t>isnt</a:t>
            </a:r>
            <a:r>
              <a:rPr lang="en-US" dirty="0"/>
              <a:t> gaming. I would say 50/50 gaming and other. Usually memes or funny videos. But, as you would expect from an app with teens chatting, people do curse. But, if you join big creators servers, most times you cant curse or you will get banned. So bad words is probably the worst. Also v </a:t>
            </a:r>
            <a:r>
              <a:rPr lang="en-US" dirty="0" err="1"/>
              <a:t>dont</a:t>
            </a:r>
            <a:r>
              <a:rPr lang="en-US" dirty="0"/>
              <a:t> seem to be checked, but </a:t>
            </a:r>
            <a:r>
              <a:rPr lang="en-US" dirty="0" err="1"/>
              <a:t>i</a:t>
            </a:r>
            <a:r>
              <a:rPr lang="en-US" dirty="0"/>
              <a:t> </a:t>
            </a:r>
            <a:r>
              <a:rPr lang="en-US" dirty="0" err="1"/>
              <a:t>havnt</a:t>
            </a:r>
            <a:r>
              <a:rPr lang="en-US" dirty="0"/>
              <a:t> seen anything too bad. Nothing worse than some bad words. I would say anyone 11+ can handle this, but use common sense and </a:t>
            </a:r>
            <a:r>
              <a:rPr lang="en-US" dirty="0" err="1"/>
              <a:t>dont</a:t>
            </a:r>
            <a:r>
              <a:rPr lang="en-US" dirty="0"/>
              <a:t> talk to random strangers.”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285113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B1F27"/>
              </a:solidFill>
              <a:effectLst/>
              <a:latin typeface="Alegreya Sans"/>
            </a:endParaRPr>
          </a:p>
          <a:p>
            <a:r>
              <a:rPr lang="en-US" b="0" i="0" dirty="0">
                <a:solidFill>
                  <a:srgbClr val="1B1F27"/>
                </a:solidFill>
                <a:effectLst/>
                <a:latin typeface="Alegreya Sans"/>
              </a:rPr>
              <a:t>Twitch streamers provided their names (47%) and stated their location 50% of the time. 38% provided detailed schedules of when they would be live, and 64% linked and encouraged viewers to follow their other public social media. Viewers were able to donate money to 37% of streamers</a:t>
            </a:r>
          </a:p>
          <a:p>
            <a:r>
              <a:rPr lang="en-US" dirty="0"/>
              <a:t>https://www.netnanny.com/blog/the-hidden-dangers-of-twitch/</a:t>
            </a:r>
          </a:p>
          <a:p>
            <a:endParaRPr lang="en-US" dirty="0"/>
          </a:p>
          <a:p>
            <a:r>
              <a:rPr lang="en-US" dirty="0"/>
              <a:t>https://www.commonsensemedia.org/website-reviews/twitch/user-reviews/child</a:t>
            </a:r>
          </a:p>
          <a:p>
            <a:endParaRPr lang="en-US" dirty="0"/>
          </a:p>
          <a:p>
            <a:r>
              <a:rPr lang="en-US" dirty="0"/>
              <a:t>Parents need to know that Twitch is an online streaming site that covers both gaming and non-gaming content. It has many settings that can help restrict kids' contact with other users, such as options that block private chat-room invites. The site also makes a concerted effort to keep sexual content from being shared, putting temporary or permanent bans on users who break these rules. But even with these standards, kids may encounter iffy stuff. Language is often a free-for-all during live feeds, with "f--k" and other swear words frequently used, even though channel streamers are supposed to indicate whether they'll use mature language during a stream. Many users and streamers make drug and alcohol references during broadcasts, too. Plus, a number of games feature a significant amount of shooting and violence, </a:t>
            </a:r>
          </a:p>
          <a:p>
            <a:endParaRPr lang="en-US" dirty="0"/>
          </a:p>
          <a:p>
            <a:r>
              <a:rPr lang="en-US" dirty="0"/>
              <a:t>Kid Reviews:</a:t>
            </a:r>
          </a:p>
          <a:p>
            <a:r>
              <a:rPr lang="en-US" dirty="0"/>
              <a:t>“Don’t go on twitch much, but I find it perfectly fine just as YouTube. Say there are some bad stuff that are on it like “ Hot tub streaming” where almost naked women/men go on and stream themselves.”</a:t>
            </a:r>
          </a:p>
          <a:p>
            <a:endParaRPr lang="en-US" dirty="0"/>
          </a:p>
          <a:p>
            <a:r>
              <a:rPr lang="en-US" dirty="0"/>
              <a:t>“...Swearing, drinking/drugs, sex, etc. but again, THIS COMPLETELY DEPENDS ON THE CHANNEL! Even then, a lot of these channels provide warnings before hand. Hot tub streams can easily be blocked and there is a very clear report button. Overall, you can easily use this site without fault despite all the negatives.”</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72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87057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https://www.commonsensemedia.org/app-reviews/yubo</a:t>
            </a:r>
          </a:p>
          <a:p>
            <a:endParaRPr lang="en-US" dirty="0"/>
          </a:p>
          <a:p>
            <a:r>
              <a:rPr lang="en-US" dirty="0" err="1"/>
              <a:t>Yubo</a:t>
            </a:r>
            <a:r>
              <a:rPr lang="en-US" dirty="0"/>
              <a:t> lets users create a profile, share their location, and flip through images of other users in their area. You can either scroll through the current livestreams or browse individual profiles by swiping Tinder-style -- right on profiles you like and left on profiles you don't. Terms state that users must be over 13, but it's easy to fudge the date. Upon registration, the app presents users with a teen safety guide; it also sends the information to users via text message and reminds users frequently about posting appropriate content. Still, during the time of review, it was easy to find substance use, profanity, racial slurs, and scantily clad people. </a:t>
            </a:r>
          </a:p>
          <a:p>
            <a:endParaRPr lang="en-US" dirty="0"/>
          </a:p>
          <a:p>
            <a:r>
              <a:rPr lang="en-US" dirty="0"/>
              <a:t>“I was on the app and met this good looking guy and we were talking and so we added each other’s snap chat and he was sending me pics of him shirtless and one thing leaded to another and he was black mailing me with my “nudes” and threatens to post them on the web, SO NO DONT ADD THIS APP THERE ARE TOO MANY PEOPLE THAT WILL TAKE ADVANTAGE OF YOUNG GIRLS AND THINK ITS OKAY AND I DONT WANT THIS TO HAPPEN TO YOU!! “</a:t>
            </a:r>
          </a:p>
          <a:p>
            <a:endParaRPr lang="en-US" dirty="0"/>
          </a:p>
          <a:p>
            <a:r>
              <a:rPr lang="en-US" dirty="0"/>
              <a:t>“</a:t>
            </a:r>
            <a:r>
              <a:rPr lang="en-US" dirty="0" err="1"/>
              <a:t>Yubo</a:t>
            </a:r>
            <a:r>
              <a:rPr lang="en-US" dirty="0"/>
              <a:t> is 'friends' app. I think that this app could defiantly be a good thing however in my experience it's being used as a dating app or sexting. Many people ask for nudes, and if you give them your Snap-chat you better be ready to receive pictures you didn't ask for. I've found a friend on there that is lovely but more often than not it's just been ' send me nudes or where do you live </a:t>
            </a:r>
            <a:r>
              <a:rPr lang="en-US" dirty="0" err="1"/>
              <a:t>wanna</a:t>
            </a:r>
            <a:r>
              <a:rPr lang="en-US" dirty="0"/>
              <a:t> chat '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346829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https://www.commonsensemedia.org/app-reviews/monkey</a:t>
            </a:r>
          </a:p>
          <a:p>
            <a:r>
              <a:rPr lang="en-US" dirty="0"/>
              <a:t>Parents need to know that Monkey randomly connects teens with other Snapchat users for a 10-second video chat. They can add more time or add the person on Snapchat to continue the connection. Before connecting, teens will see the age and gender of the potential friend, and they can accept the video chat or not. The terms of service allow users ages 13 and older, but there's no verification of age. </a:t>
            </a:r>
          </a:p>
          <a:p>
            <a:endParaRPr lang="en-US" dirty="0"/>
          </a:p>
          <a:p>
            <a:r>
              <a:rPr lang="en-US" dirty="0"/>
              <a:t>“Nearly all my friends have it and </a:t>
            </a:r>
            <a:r>
              <a:rPr lang="en-US" dirty="0" err="1"/>
              <a:t>i</a:t>
            </a:r>
            <a:r>
              <a:rPr lang="en-US" dirty="0"/>
              <a:t> hate it they try to message them and then the boys start asking for nudes and then they hate them all of a sudden and its stupid anyway why cant you just go out and about and meet people?”</a:t>
            </a:r>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202324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CONTROL, COMPULSION, CONSEQUENCES</a:t>
            </a:r>
          </a:p>
          <a:p>
            <a:pPr defTabSz="942289"/>
            <a:r>
              <a:rPr lang="en-US" dirty="0"/>
              <a:t>Indicators of problematic social media use include a) a tendency to use social media even when adolescents want to stop, or realize it is interfering with necessary tasks; b) spending excessive effort to ensure continuous access to social media; c) strong cravings to use social media, or disruptions in other activities from missing social media use too much; d) repeatedly spending more time on social media than intended; e) lying or deceptive behavior to retain access to social media use; f) loss or disruption of significant relationships or educational opportunities because of media use.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391875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343578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time off- A small, randomized controlled trial in college-aged youth found that limiting social media use to 30 minutes daily over three weeks led to significant improvements in depression severity. This effect was particularly large for those with high baseline levels of depression who saw an improvement in depression scores by more than 35%. Another randomized controlled trial among young adults and adults found that deactivation of a social media platform for four weeks improved subjective well-being (i.e., self-reported happiness, life satisfaction, depression, and anxiety) by about 25–40% of the effect of psychological interventions like self-help therapy, group training, and individual therapy.</a:t>
            </a:r>
          </a:p>
          <a:p>
            <a:endParaRPr lang="en-US" dirty="0"/>
          </a:p>
          <a:p>
            <a:r>
              <a:rPr lang="en-US" b="1" dirty="0"/>
              <a:t>Findings reveal that adolescents with higher daily TSSM had a 59.6% increase in terms of the risk of depression when compared with the reference group. Furthermore, the risk of depression increased by 13% for each hour increase in social media use, and these associations were stronger for adolescent girls than boys; however, boys still demonstrated a significant increase in depression risk.</a:t>
            </a:r>
          </a:p>
          <a:p>
            <a:r>
              <a:rPr lang="en-US" b="1" dirty="0"/>
              <a:t>Liu M, </a:t>
            </a:r>
            <a:r>
              <a:rPr lang="en-US" b="1" dirty="0" err="1"/>
              <a:t>Kamper</a:t>
            </a:r>
            <a:r>
              <a:rPr lang="en-US" b="1" dirty="0"/>
              <a:t>-DeMarco KE, Zhang J, Xiao J, Dong D, Xue P. Time Spent on Social Media and Risk of Depression in Adolescents: A Dose-Response Meta-Analysis. Int J Environ Res Public Health. 2022 Apr 24;19(9):5164. </a:t>
            </a:r>
            <a:r>
              <a:rPr lang="en-US" b="1" dirty="0" err="1"/>
              <a:t>doi</a:t>
            </a:r>
            <a:r>
              <a:rPr lang="en-US" b="1" dirty="0"/>
              <a:t>: 10.3390/ijerph19095164. PMID: 35564559; PMCID: PMC9103874.</a:t>
            </a:r>
          </a:p>
          <a:p>
            <a:endParaRPr lang="en-US" dirty="0"/>
          </a:p>
          <a:p>
            <a:endParaRPr lang="en-US" dirty="0"/>
          </a:p>
          <a:p>
            <a:r>
              <a:rPr lang="en-US" dirty="0"/>
              <a:t>Setting limits and boundaries combined with coaching from adults is the best way to promote positive outcomes-</a:t>
            </a:r>
            <a:r>
              <a:rPr lang="en-US" b="0" i="0" u="sng" dirty="0" err="1">
                <a:solidFill>
                  <a:srgbClr val="FFFFFF"/>
                </a:solidFill>
                <a:effectLst/>
                <a:latin typeface="Whitney"/>
                <a:hlinkClick r:id="rId3"/>
              </a:rPr>
              <a:t>Wachs</a:t>
            </a:r>
            <a:r>
              <a:rPr lang="en-US" b="0" i="0" u="sng" dirty="0">
                <a:solidFill>
                  <a:srgbClr val="FFFFFF"/>
                </a:solidFill>
                <a:effectLst/>
                <a:latin typeface="Whitney"/>
                <a:hlinkClick r:id="rId3"/>
              </a:rPr>
              <a:t>, S., et al., </a:t>
            </a:r>
            <a:r>
              <a:rPr lang="en-US" b="0" i="1" u="sng" dirty="0">
                <a:solidFill>
                  <a:srgbClr val="FFFFFF"/>
                </a:solidFill>
                <a:effectLst/>
                <a:latin typeface="Whitney"/>
                <a:hlinkClick r:id="rId3"/>
              </a:rPr>
              <a:t>Computers &amp; Education</a:t>
            </a:r>
            <a:r>
              <a:rPr lang="en-US" b="0" i="0" u="sng" dirty="0">
                <a:solidFill>
                  <a:srgbClr val="FFFFFF"/>
                </a:solidFill>
                <a:effectLst/>
                <a:latin typeface="Whitney"/>
                <a:hlinkClick r:id="rId3"/>
              </a:rPr>
              <a:t>, Vol. 160, No. 1, 2021</a:t>
            </a:r>
            <a:r>
              <a:rPr lang="en-US" b="0" i="0" dirty="0">
                <a:solidFill>
                  <a:srgbClr val="000000"/>
                </a:solidFill>
                <a:effectLst/>
                <a:latin typeface="Whitney"/>
              </a:rPr>
              <a:t>)</a:t>
            </a:r>
          </a:p>
          <a:p>
            <a:endParaRPr lang="en-US" b="0" i="0" dirty="0">
              <a:solidFill>
                <a:srgbClr val="000000"/>
              </a:solidFill>
              <a:effectLst/>
              <a:latin typeface="Whitney"/>
            </a:endParaRPr>
          </a:p>
          <a:p>
            <a:r>
              <a:rPr lang="en-US" b="0" i="0" dirty="0">
                <a:solidFill>
                  <a:srgbClr val="000000"/>
                </a:solidFill>
                <a:effectLst/>
                <a:latin typeface="Whitney"/>
              </a:rPr>
              <a:t>Health Literacy: https://health.gov/healthliteracyonline/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133729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81818"/>
                </a:solidFill>
                <a:effectLst/>
                <a:latin typeface="Helvetica" panose="020B0604020202020204" pitchFamily="34" charset="0"/>
              </a:rPr>
              <a:t>Social media apps are designed to capture the attention of their users as long and as frequently as possible. This trick is borrowed from casinos and slot machines in which they manipulate the brain chemistry, which causes social media addiction.</a:t>
            </a:r>
          </a:p>
          <a:p>
            <a:r>
              <a:rPr lang="en-US" b="0" i="0" dirty="0">
                <a:solidFill>
                  <a:srgbClr val="181818"/>
                </a:solidFill>
                <a:effectLst/>
                <a:latin typeface="Helvetica" panose="020B0604020202020204" pitchFamily="34" charset="0"/>
              </a:rPr>
              <a:t>The act of dragging down the screen to refresh is the same as pulling the lever on a slot machine. According to psychology, these </a:t>
            </a:r>
            <a:r>
              <a:rPr lang="en-US" b="0" i="0" u="sng" dirty="0">
                <a:solidFill>
                  <a:srgbClr val="005FAE"/>
                </a:solidFill>
                <a:effectLst/>
                <a:latin typeface="Helvetica" panose="020B0604020202020204" pitchFamily="34" charset="0"/>
                <a:hlinkClick r:id="rId3"/>
              </a:rPr>
              <a:t>intermittent reinforcements</a:t>
            </a:r>
            <a:r>
              <a:rPr lang="en-US" b="0" i="0" dirty="0">
                <a:solidFill>
                  <a:srgbClr val="181818"/>
                </a:solidFill>
                <a:effectLst/>
                <a:latin typeface="Helvetica" panose="020B0604020202020204" pitchFamily="34" charset="0"/>
              </a:rPr>
              <a:t> is what hooks people in using social media. People would hope to see something exciting waiting (reward) as they continue to scroll down, but that reward is unpredictable, which keeps the person coming back for more, just as how addiction works.</a:t>
            </a:r>
          </a:p>
          <a:p>
            <a:endParaRPr lang="en-US" dirty="0"/>
          </a:p>
          <a:p>
            <a:r>
              <a:rPr lang="en-US" dirty="0"/>
              <a:t>Social media platforms are often designed to maximize user engagement, which has the potential to encourage excessive use and behavioral dysregulation.  Push notifications, autoplay, infinite scroll, quantifying and displaying popularity (i.e., ‘likes’), and algorithms that leverage user data to serve content recommendations are some examples of these features that maximize engagement. According to one recent model, nearly a third (31%) of social media use may be attributable to self-control challenges magnified by habit formation. Further, some researchers believe that social media exposure can overstimulate the reward center in the brain and, when the stimulation becomes excessive, can trigger pathways comparable to addiction.</a:t>
            </a:r>
            <a:r>
              <a:rPr lang="en-US" b="0" i="0" dirty="0">
                <a:solidFill>
                  <a:srgbClr val="181818"/>
                </a:solidFill>
                <a:effectLst/>
                <a:latin typeface="Helvetica" panose="020B0604020202020204" pitchFamily="34" charset="0"/>
              </a:rPr>
              <a:t> (US Surgeon General Advisory, 2023).  </a:t>
            </a:r>
          </a:p>
          <a:p>
            <a:r>
              <a:rPr lang="en-US" b="1" i="0" dirty="0">
                <a:solidFill>
                  <a:srgbClr val="181818"/>
                </a:solidFill>
                <a:effectLst/>
                <a:latin typeface="Helvetica" panose="020B0604020202020204" pitchFamily="34" charset="0"/>
              </a:rPr>
              <a:t>CONTROL, COMPULSION, CONSEQUENCES</a:t>
            </a:r>
          </a:p>
          <a:p>
            <a:endParaRPr lang="en-US" b="0" i="0" dirty="0">
              <a:solidFill>
                <a:srgbClr val="181818"/>
              </a:solidFill>
              <a:effectLst/>
              <a:latin typeface="Helvetica" panose="020B0604020202020204" pitchFamily="34" charset="0"/>
            </a:endParaRPr>
          </a:p>
          <a:p>
            <a:pPr algn="just"/>
            <a:r>
              <a:rPr lang="en-US" b="0" i="0" dirty="0">
                <a:solidFill>
                  <a:srgbClr val="222222"/>
                </a:solidFill>
                <a:effectLst/>
                <a:latin typeface="Arial" panose="020B0604020202020204" pitchFamily="34" charset="0"/>
              </a:rPr>
              <a:t>The problematic use of video games was incorporated as a research diagnosis (Internet gaming disorder, IGD) in the appendix of the DSM-5.</a:t>
            </a:r>
          </a:p>
          <a:p>
            <a:pPr algn="just"/>
            <a:r>
              <a:rPr lang="en-US" b="0" i="0" dirty="0">
                <a:solidFill>
                  <a:srgbClr val="222222"/>
                </a:solidFill>
                <a:effectLst/>
                <a:latin typeface="Arial" panose="020B0604020202020204" pitchFamily="34" charset="0"/>
              </a:rPr>
              <a:t>The nine DSM-5 criteria for IGD are mental preoccupation, withdrawal symptoms, the development of tolerance, a loss of control, a loss of interest in other activities, continuation despite psychosocial consequences, the deception of others, dysfunctional coping, and risks or losses (all related to or caused by video games).</a:t>
            </a:r>
          </a:p>
          <a:p>
            <a:pPr algn="just"/>
            <a:r>
              <a:rPr lang="en-US" b="0" i="0" dirty="0">
                <a:solidFill>
                  <a:srgbClr val="222222"/>
                </a:solidFill>
                <a:effectLst/>
                <a:latin typeface="Arial" panose="020B0604020202020204" pitchFamily="34" charset="0"/>
              </a:rPr>
              <a:t>These criteria must be checked for their occurrence in the previous 12 months, and at least five of the nine criteria must be met for a diagnosis of IGD.</a:t>
            </a:r>
          </a:p>
          <a:p>
            <a:pPr algn="just"/>
            <a:endParaRPr lang="en-US" b="0" i="0" dirty="0">
              <a:solidFill>
                <a:srgbClr val="222222"/>
              </a:solidFill>
              <a:effectLst/>
              <a:latin typeface="Arial" panose="020B0604020202020204" pitchFamily="34" charset="0"/>
            </a:endParaRPr>
          </a:p>
          <a:p>
            <a:pPr algn="just"/>
            <a:r>
              <a:rPr lang="en-US" b="0" i="0" dirty="0">
                <a:solidFill>
                  <a:srgbClr val="222222"/>
                </a:solidFill>
                <a:effectLst/>
                <a:latin typeface="Arial" panose="020B0604020202020204" pitchFamily="34" charset="0"/>
              </a:rPr>
              <a:t>The current International Statistical Classification of Diseases and Related Health Problems of the World Health Organization (WHO), the ICD-11, contains a category termed “Disorders due to addictive behaviors”. This includes the problematic use of video games, classified as gaming disorder (GD), and gambling, classified as gambling disorder (e.g., [</a:t>
            </a:r>
            <a:r>
              <a:rPr lang="en-US" b="1" i="0" u="none" strike="noStrike" dirty="0">
                <a:solidFill>
                  <a:srgbClr val="4F5671"/>
                </a:solidFill>
                <a:effectLst/>
                <a:latin typeface="Arial" panose="020B0604020202020204" pitchFamily="34" charset="0"/>
                <a:hlinkClick r:id="rId4"/>
              </a:rPr>
              <a:t>6</a:t>
            </a:r>
            <a:r>
              <a:rPr lang="en-US" b="0" i="0" dirty="0">
                <a:solidFill>
                  <a:srgbClr val="222222"/>
                </a:solidFill>
                <a:effectLst/>
                <a:latin typeface="Arial" panose="020B0604020202020204" pitchFamily="34" charset="0"/>
              </a:rPr>
              <a:t>]), based on very similar criteria. </a:t>
            </a:r>
          </a:p>
          <a:p>
            <a:pPr algn="just"/>
            <a:r>
              <a:rPr lang="en-US" b="0" i="0" dirty="0">
                <a:solidFill>
                  <a:srgbClr val="222222"/>
                </a:solidFill>
                <a:effectLst/>
                <a:latin typeface="Arial" panose="020B0604020202020204" pitchFamily="34" charset="0"/>
              </a:rPr>
              <a:t>These criteria (for gaming) are (I) impaired control over gaming; (II) increasing priority given to gaming, to the extent that gaming takes precedence over other life interests and daily activities; and (III) the continuation or escalation of gaming despite the occurrence of negative consequences. Furthermore, the gaming behavior results in marked distress or a significant impairment in personal, family, social, educational, occupational, or other important areas of functioning . For gambling disorder, the formulated ICD-11 criteria are almost identical</a:t>
            </a:r>
          </a:p>
          <a:p>
            <a:pPr algn="just"/>
            <a:endParaRPr lang="en-US" b="0" i="0" dirty="0">
              <a:solidFill>
                <a:srgbClr val="222222"/>
              </a:solidFill>
              <a:effectLst/>
              <a:latin typeface="Arial" panose="020B0604020202020204" pitchFamily="34" charset="0"/>
            </a:endParaRPr>
          </a:p>
          <a:p>
            <a:r>
              <a:rPr lang="en-US" dirty="0"/>
              <a:t>https://nccd.cdc.gov/Youthonline/App/Results.aspx?TT=A&amp;OUT=0&amp;SID=HS&amp;QID=QQ&amp;LID=XX&amp;YID=2021&amp;LID2=&amp;YID2=&amp;COL=S&amp;ROW1=N&amp;ROW2=N&amp;HT=QQ&amp;LCT=LL&amp;FS=S1&amp;FR=R1&amp;FG=G1&amp;FA=A1&amp;FI=I1&amp;FP=P1&amp;FSL=S1&amp;FRL=R1&amp;FGL=G1&amp;FAL=A1&amp;FIL=I1&amp;FPL=P1&amp;PV=&amp;TST=False&amp;C1=&amp;C2=&amp;QP=G&amp;DP=1&amp;VA=CI&amp;CS=Y&amp;SYID=&amp;EYID=&amp;SC=DEFAULT&amp;SO=ASC</a:t>
            </a:r>
          </a:p>
          <a:p>
            <a:endParaRPr lang="en-US" dirty="0"/>
          </a:p>
          <a:p>
            <a:r>
              <a:rPr lang="en-US" dirty="0">
                <a:hlinkClick r:id="rId5"/>
              </a:rPr>
              <a:t>https://www.youtube.com/watch?v=P629TojpvDU</a:t>
            </a:r>
            <a:endParaRPr lang="en-US" dirty="0"/>
          </a:p>
          <a:p>
            <a:r>
              <a:rPr lang="en-US" dirty="0">
                <a:hlinkClick r:id="rId6"/>
              </a:rPr>
              <a:t>https://www.youtube.com/watch?v=0O1u5OEc5eY</a:t>
            </a:r>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1364002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Slabo 27px"/>
              </a:rPr>
              <a:t>1. Parental control is a set of features and tools designed to help parents manage and supervise their children’s internet activities via </a:t>
            </a:r>
            <a:r>
              <a:rPr lang="en-US" b="1" i="0" u="sng" dirty="0">
                <a:solidFill>
                  <a:srgbClr val="666666"/>
                </a:solidFill>
                <a:effectLst/>
                <a:latin typeface="Slabo 27px"/>
                <a:hlinkClick r:id="rId3"/>
              </a:rPr>
              <a:t>wireless internet</a:t>
            </a:r>
            <a:r>
              <a:rPr lang="en-US" b="0" i="0" dirty="0">
                <a:solidFill>
                  <a:srgbClr val="666666"/>
                </a:solidFill>
                <a:effectLst/>
                <a:latin typeface="Slabo 27px"/>
              </a:rPr>
              <a:t>. These controls are typically integrated into Wi-Fi routers, operating systems, or dedicated software applications. ‘The primary goal of parental control is to protect children from inappropriate or harmful content, control their screen time, and prevent potential online dangers such as cyberbullying, phishing, and exposure to explicit material.</a:t>
            </a:r>
          </a:p>
          <a:p>
            <a:r>
              <a:rPr lang="en-US" b="0" i="0" dirty="0">
                <a:solidFill>
                  <a:srgbClr val="666666"/>
                </a:solidFill>
                <a:effectLst/>
                <a:latin typeface="Slabo 27px"/>
              </a:rPr>
              <a:t>2.  </a:t>
            </a:r>
            <a:r>
              <a:rPr lang="en-US" b="0" i="0" dirty="0" err="1">
                <a:solidFill>
                  <a:srgbClr val="666666"/>
                </a:solidFill>
                <a:effectLst/>
                <a:latin typeface="Slabo 27px"/>
              </a:rPr>
              <a:t>SafeSearch</a:t>
            </a:r>
            <a:r>
              <a:rPr lang="en-US" b="0" i="0" dirty="0">
                <a:solidFill>
                  <a:srgbClr val="666666"/>
                </a:solidFill>
                <a:effectLst/>
                <a:latin typeface="Slabo 27px"/>
              </a:rPr>
              <a:t> helps you manage explicit content in your search results, like sexual activity and graphic violence</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1096781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program: Scans texts, emails, and Apps for concerning behavior.  Allow you to block sites, set time limits, switch to turn off devices.  Does not allow you to see all of the content- only the most concerning.  It will send alerts with screen . Location check-ins. </a:t>
            </a:r>
          </a:p>
          <a:p>
            <a:r>
              <a:rPr lang="en-US" dirty="0"/>
              <a:t>Bark Plans range from $5-14/month.  Premium Plans</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2111531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2070813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1305997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E-cigarettes produce an aerosol by heating a liquid that usually contains nicotine, flavorings, and other chemicals that help to make the aerosol.</a:t>
            </a:r>
          </a:p>
          <a:p>
            <a:r>
              <a:rPr lang="en-US" dirty="0"/>
              <a:t>The liquid used in e-cigarettes often contains nicotine and flavorings. This liquid is sometimes called “e-juice,” “e-liquid,” “vape juice,” or “vape liquid.”</a:t>
            </a:r>
          </a:p>
          <a:p>
            <a:r>
              <a:rPr lang="en-US" dirty="0"/>
              <a:t>Users inhale e-cigarette aerosol into their lungs. Bystanders can also breathe in this aerosol when the user exhales it into the air.</a:t>
            </a:r>
          </a:p>
          <a:p>
            <a:r>
              <a:rPr lang="en-US" dirty="0"/>
              <a:t>E-cigarette devices can be used to deliver marijuana and other drugs.</a:t>
            </a:r>
          </a:p>
          <a:p>
            <a:r>
              <a:rPr lang="en-US" dirty="0"/>
              <a:t>JUUL is a brand of e-cigarette that is shaped like a USB flash drive. Like other e-cigarettes, JUUL is a battery-powered device that heats a nicotine-containing liquid to produce an aerosol that is inhaled.</a:t>
            </a:r>
          </a:p>
          <a:p>
            <a:r>
              <a:rPr lang="en-US" dirty="0"/>
              <a:t>All JUUL e-cigarettes have a high level of nicotine. According to the manufacturer, a single JUUL pod contains as much nicotine as a pack of 20 regular cigarettes.</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1045716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strike="noStrike" dirty="0">
                <a:solidFill>
                  <a:srgbClr val="0563C1"/>
                </a:solidFill>
                <a:effectLst/>
                <a:hlinkClick r:id="rId3">
                  <a:extLst>
                    <a:ext uri="{A12FA001-AC4F-418D-AE19-62706E023703}">
                      <ahyp:hlinkClr xmlns:ahyp="http://schemas.microsoft.com/office/drawing/2018/hyperlinkcolor" val="tx"/>
                    </a:ext>
                  </a:extLst>
                </a:hlinkClick>
              </a:rPr>
              <a:t>18% Currently used electronic vapor products</a:t>
            </a:r>
            <a:br>
              <a:rPr lang="en-US" b="0" u="none" strike="noStrike" dirty="0">
                <a:solidFill>
                  <a:srgbClr val="0563C1"/>
                </a:solidFill>
                <a:effectLst/>
                <a:hlinkClick r:id="rId3">
                  <a:extLst>
                    <a:ext uri="{A12FA001-AC4F-418D-AE19-62706E023703}">
                      <ahyp:hlinkClr xmlns:ahyp="http://schemas.microsoft.com/office/drawing/2018/hyperlinkcolor" val="tx"/>
                    </a:ext>
                  </a:extLst>
                </a:hlinkClick>
              </a:rPr>
            </a:br>
            <a:r>
              <a:rPr lang="en-US" b="0" u="none" strike="noStrike" dirty="0">
                <a:solidFill>
                  <a:srgbClr val="0563C1"/>
                </a:solidFill>
                <a:effectLst/>
                <a:hlinkClick r:id="rId3">
                  <a:extLst>
                    <a:ext uri="{A12FA001-AC4F-418D-AE19-62706E023703}">
                      <ahyp:hlinkClr xmlns:ahyp="http://schemas.microsoft.com/office/drawing/2018/hyperlinkcolor" val="tx"/>
                    </a:ext>
                  </a:extLst>
                </a:hlinkClick>
              </a:rPr>
              <a:t>(including e-cigarettes, vapes, vape pens, e-cigars, e-hookahs, hookah pens, and mods, such as JUUL, SMOK, </a:t>
            </a:r>
            <a:r>
              <a:rPr lang="en-US" b="0" u="none" strike="noStrike" dirty="0" err="1">
                <a:solidFill>
                  <a:srgbClr val="0563C1"/>
                </a:solidFill>
                <a:effectLst/>
                <a:hlinkClick r:id="rId3">
                  <a:extLst>
                    <a:ext uri="{A12FA001-AC4F-418D-AE19-62706E023703}">
                      <ahyp:hlinkClr xmlns:ahyp="http://schemas.microsoft.com/office/drawing/2018/hyperlinkcolor" val="tx"/>
                    </a:ext>
                  </a:extLst>
                </a:hlinkClick>
              </a:rPr>
              <a:t>Suorin</a:t>
            </a:r>
            <a:r>
              <a:rPr lang="en-US" b="0" u="none" strike="noStrike" dirty="0">
                <a:solidFill>
                  <a:srgbClr val="0563C1"/>
                </a:solidFill>
                <a:effectLst/>
                <a:hlinkClick r:id="rId3">
                  <a:extLst>
                    <a:ext uri="{A12FA001-AC4F-418D-AE19-62706E023703}">
                      <ahyp:hlinkClr xmlns:ahyp="http://schemas.microsoft.com/office/drawing/2018/hyperlinkcolor" val="tx"/>
                    </a:ext>
                  </a:extLst>
                </a:hlinkClick>
              </a:rPr>
              <a:t>, </a:t>
            </a:r>
            <a:r>
              <a:rPr lang="en-US" b="0" u="none" strike="noStrike" dirty="0" err="1">
                <a:solidFill>
                  <a:srgbClr val="0563C1"/>
                </a:solidFill>
                <a:effectLst/>
                <a:hlinkClick r:id="rId3">
                  <a:extLst>
                    <a:ext uri="{A12FA001-AC4F-418D-AE19-62706E023703}">
                      <ahyp:hlinkClr xmlns:ahyp="http://schemas.microsoft.com/office/drawing/2018/hyperlinkcolor" val="tx"/>
                    </a:ext>
                  </a:extLst>
                </a:hlinkClick>
              </a:rPr>
              <a:t>Vuse</a:t>
            </a:r>
            <a:r>
              <a:rPr lang="en-US" b="0" u="none" strike="noStrike" dirty="0">
                <a:solidFill>
                  <a:srgbClr val="0563C1"/>
                </a:solidFill>
                <a:effectLst/>
                <a:hlinkClick r:id="rId3">
                  <a:extLst>
                    <a:ext uri="{A12FA001-AC4F-418D-AE19-62706E023703}">
                      <ahyp:hlinkClr xmlns:ahyp="http://schemas.microsoft.com/office/drawing/2018/hyperlinkcolor" val="tx"/>
                    </a:ext>
                  </a:extLst>
                </a:hlinkClick>
              </a:rPr>
              <a:t>, and </a:t>
            </a:r>
            <a:r>
              <a:rPr lang="en-US" b="0" u="none" strike="noStrike" dirty="0" err="1">
                <a:solidFill>
                  <a:srgbClr val="0563C1"/>
                </a:solidFill>
                <a:effectLst/>
                <a:hlinkClick r:id="rId3">
                  <a:extLst>
                    <a:ext uri="{A12FA001-AC4F-418D-AE19-62706E023703}">
                      <ahyp:hlinkClr xmlns:ahyp="http://schemas.microsoft.com/office/drawing/2018/hyperlinkcolor" val="tx"/>
                    </a:ext>
                  </a:extLst>
                </a:hlinkClick>
              </a:rPr>
              <a:t>blu</a:t>
            </a:r>
            <a:r>
              <a:rPr lang="en-US" b="0" u="none" strike="noStrike" dirty="0">
                <a:solidFill>
                  <a:schemeClr val="bg1"/>
                </a:solidFill>
                <a:effectLst/>
                <a:hlinkClick r:id="rId3">
                  <a:extLst>
                    <a:ext uri="{A12FA001-AC4F-418D-AE19-62706E023703}">
                      <ahyp:hlinkClr xmlns:ahyp="http://schemas.microsoft.com/office/drawing/2018/hyperlinkcolor" val="tx"/>
                    </a:ext>
                  </a:extLst>
                </a:hlinkClick>
              </a:rPr>
              <a:t>, on at least 1 day during the 30 days before the survey)</a:t>
            </a:r>
            <a:br>
              <a:rPr lang="en-US" sz="1900" dirty="0">
                <a:solidFill>
                  <a:schemeClr val="bg1"/>
                </a:solidFill>
              </a:rPr>
            </a:br>
            <a:endParaRPr lang="en-US" sz="1900" dirty="0">
              <a:solidFill>
                <a:schemeClr val="bg1"/>
              </a:solidFill>
            </a:endParaRPr>
          </a:p>
          <a:p>
            <a:r>
              <a:rPr lang="en-US" b="0" u="none" strike="noStrike" dirty="0">
                <a:solidFill>
                  <a:srgbClr val="0563C1"/>
                </a:solidFill>
                <a:effectLst/>
                <a:hlinkClick r:id="rId4">
                  <a:extLst>
                    <a:ext uri="{A12FA001-AC4F-418D-AE19-62706E023703}">
                      <ahyp:hlinkClr xmlns:ahyp="http://schemas.microsoft.com/office/drawing/2018/hyperlinkcolor" val="tx"/>
                    </a:ext>
                  </a:extLst>
                </a:hlinkClick>
              </a:rPr>
              <a:t>7.3% Currently used electronic vapor products frequently</a:t>
            </a:r>
            <a:br>
              <a:rPr lang="en-US" b="0" u="none" strike="noStrike" dirty="0">
                <a:solidFill>
                  <a:srgbClr val="0563C1"/>
                </a:solidFill>
                <a:effectLst/>
                <a:hlinkClick r:id="rId4">
                  <a:extLst>
                    <a:ext uri="{A12FA001-AC4F-418D-AE19-62706E023703}">
                      <ahyp:hlinkClr xmlns:ahyp="http://schemas.microsoft.com/office/drawing/2018/hyperlinkcolor" val="tx"/>
                    </a:ext>
                  </a:extLst>
                </a:hlinkClick>
              </a:rPr>
            </a:br>
            <a:r>
              <a:rPr lang="en-US" b="0" u="none" strike="noStrike" dirty="0">
                <a:solidFill>
                  <a:srgbClr val="0563C1"/>
                </a:solidFill>
                <a:effectLst/>
                <a:hlinkClick r:id="rId4">
                  <a:extLst>
                    <a:ext uri="{A12FA001-AC4F-418D-AE19-62706E023703}">
                      <ahyp:hlinkClr xmlns:ahyp="http://schemas.microsoft.com/office/drawing/2018/hyperlinkcolor" val="tx"/>
                    </a:ext>
                  </a:extLst>
                </a:hlinkClick>
              </a:rPr>
              <a:t>(including e-cigarettes, vapes, vape pens, e-cigars, e-hookahs, hookah pens, and mods, such as JUUL, SMOK, </a:t>
            </a:r>
            <a:r>
              <a:rPr lang="en-US" b="0" u="none" strike="noStrike" dirty="0" err="1">
                <a:solidFill>
                  <a:srgbClr val="0563C1"/>
                </a:solidFill>
                <a:effectLst/>
                <a:hlinkClick r:id="rId4">
                  <a:extLst>
                    <a:ext uri="{A12FA001-AC4F-418D-AE19-62706E023703}">
                      <ahyp:hlinkClr xmlns:ahyp="http://schemas.microsoft.com/office/drawing/2018/hyperlinkcolor" val="tx"/>
                    </a:ext>
                  </a:extLst>
                </a:hlinkClick>
              </a:rPr>
              <a:t>Suorin</a:t>
            </a:r>
            <a:r>
              <a:rPr lang="en-US" b="0" u="none" strike="noStrike" dirty="0">
                <a:solidFill>
                  <a:srgbClr val="0563C1"/>
                </a:solidFill>
                <a:effectLst/>
                <a:hlinkClick r:id="rId4">
                  <a:extLst>
                    <a:ext uri="{A12FA001-AC4F-418D-AE19-62706E023703}">
                      <ahyp:hlinkClr xmlns:ahyp="http://schemas.microsoft.com/office/drawing/2018/hyperlinkcolor" val="tx"/>
                    </a:ext>
                  </a:extLst>
                </a:hlinkClick>
              </a:rPr>
              <a:t>, </a:t>
            </a:r>
            <a:r>
              <a:rPr lang="en-US" b="0" u="none" strike="noStrike" dirty="0" err="1">
                <a:solidFill>
                  <a:srgbClr val="0563C1"/>
                </a:solidFill>
                <a:effectLst/>
                <a:hlinkClick r:id="rId4">
                  <a:extLst>
                    <a:ext uri="{A12FA001-AC4F-418D-AE19-62706E023703}">
                      <ahyp:hlinkClr xmlns:ahyp="http://schemas.microsoft.com/office/drawing/2018/hyperlinkcolor" val="tx"/>
                    </a:ext>
                  </a:extLst>
                </a:hlinkClick>
              </a:rPr>
              <a:t>Vuse</a:t>
            </a:r>
            <a:r>
              <a:rPr lang="en-US" b="0" u="none" strike="noStrike" dirty="0">
                <a:solidFill>
                  <a:srgbClr val="0563C1"/>
                </a:solidFill>
                <a:effectLst/>
                <a:hlinkClick r:id="rId4">
                  <a:extLst>
                    <a:ext uri="{A12FA001-AC4F-418D-AE19-62706E023703}">
                      <ahyp:hlinkClr xmlns:ahyp="http://schemas.microsoft.com/office/drawing/2018/hyperlinkcolor" val="tx"/>
                    </a:ext>
                  </a:extLst>
                </a:hlinkClick>
              </a:rPr>
              <a:t>, and </a:t>
            </a:r>
            <a:r>
              <a:rPr lang="en-US" b="0" u="none" strike="noStrike" dirty="0" err="1">
                <a:solidFill>
                  <a:srgbClr val="0563C1"/>
                </a:solidFill>
                <a:effectLst/>
                <a:hlinkClick r:id="rId4">
                  <a:extLst>
                    <a:ext uri="{A12FA001-AC4F-418D-AE19-62706E023703}">
                      <ahyp:hlinkClr xmlns:ahyp="http://schemas.microsoft.com/office/drawing/2018/hyperlinkcolor" val="tx"/>
                    </a:ext>
                  </a:extLst>
                </a:hlinkClick>
              </a:rPr>
              <a:t>blu</a:t>
            </a:r>
            <a:r>
              <a:rPr lang="en-US" b="0" u="none" strike="noStrike" dirty="0">
                <a:solidFill>
                  <a:schemeClr val="bg1"/>
                </a:solidFill>
                <a:effectLst/>
                <a:hlinkClick r:id="rId4">
                  <a:extLst>
                    <a:ext uri="{A12FA001-AC4F-418D-AE19-62706E023703}">
                      <ahyp:hlinkClr xmlns:ahyp="http://schemas.microsoft.com/office/drawing/2018/hyperlinkcolor" val="tx"/>
                    </a:ext>
                  </a:extLst>
                </a:hlinkClick>
              </a:rPr>
              <a:t>, on 20 or more days during the 30 days before the survey)</a:t>
            </a:r>
            <a:endParaRPr lang="en-US" b="0" u="none" strike="noStrike" dirty="0">
              <a:solidFill>
                <a:schemeClr val="bg1"/>
              </a:solidFill>
              <a:effectLst/>
            </a:endParaRPr>
          </a:p>
          <a:p>
            <a:endParaRPr lang="en-US" sz="1900" dirty="0">
              <a:solidFill>
                <a:schemeClr val="bg1"/>
              </a:solidFill>
            </a:endParaRPr>
          </a:p>
          <a:p>
            <a:r>
              <a:rPr lang="en-US" sz="1900" dirty="0">
                <a:solidFill>
                  <a:schemeClr val="bg1"/>
                </a:solidFill>
              </a:rPr>
              <a:t>5.0 C</a:t>
            </a:r>
            <a:r>
              <a:rPr lang="en-US" b="0" u="none" dirty="0">
                <a:solidFill>
                  <a:srgbClr val="0563C1"/>
                </a:solidFill>
                <a:effectLst/>
                <a:hlinkClick r:id="rId5">
                  <a:extLst>
                    <a:ext uri="{A12FA001-AC4F-418D-AE19-62706E023703}">
                      <ahyp:hlinkClr xmlns:ahyp="http://schemas.microsoft.com/office/drawing/2018/hyperlinkcolor" val="tx"/>
                    </a:ext>
                  </a:extLst>
                </a:hlinkClick>
              </a:rPr>
              <a:t>urrently used electronic vapor products daily</a:t>
            </a:r>
            <a:br>
              <a:rPr lang="en-US" b="0" u="none" dirty="0">
                <a:solidFill>
                  <a:srgbClr val="0563C1"/>
                </a:solidFill>
                <a:effectLst/>
                <a:hlinkClick r:id="rId5">
                  <a:extLst>
                    <a:ext uri="{A12FA001-AC4F-418D-AE19-62706E023703}">
                      <ahyp:hlinkClr xmlns:ahyp="http://schemas.microsoft.com/office/drawing/2018/hyperlinkcolor" val="tx"/>
                    </a:ext>
                  </a:extLst>
                </a:hlinkClick>
              </a:rPr>
            </a:br>
            <a:r>
              <a:rPr lang="en-US" b="0" u="none" dirty="0">
                <a:solidFill>
                  <a:srgbClr val="0563C1"/>
                </a:solidFill>
                <a:effectLst/>
                <a:hlinkClick r:id="rId5">
                  <a:extLst>
                    <a:ext uri="{A12FA001-AC4F-418D-AE19-62706E023703}">
                      <ahyp:hlinkClr xmlns:ahyp="http://schemas.microsoft.com/office/drawing/2018/hyperlinkcolor" val="tx"/>
                    </a:ext>
                  </a:extLst>
                </a:hlinkClick>
              </a:rPr>
              <a:t>(including e-cigarettes, vapes, vape pens, e-cigars, e-hookahs, hookah pens, and mods, such as JUUL, SMOK, </a:t>
            </a:r>
            <a:r>
              <a:rPr lang="en-US" b="0" u="none" dirty="0" err="1">
                <a:solidFill>
                  <a:srgbClr val="0563C1"/>
                </a:solidFill>
                <a:effectLst/>
                <a:hlinkClick r:id="rId5">
                  <a:extLst>
                    <a:ext uri="{A12FA001-AC4F-418D-AE19-62706E023703}">
                      <ahyp:hlinkClr xmlns:ahyp="http://schemas.microsoft.com/office/drawing/2018/hyperlinkcolor" val="tx"/>
                    </a:ext>
                  </a:extLst>
                </a:hlinkClick>
              </a:rPr>
              <a:t>Suorin</a:t>
            </a:r>
            <a:r>
              <a:rPr lang="en-US" b="0" u="none" dirty="0">
                <a:solidFill>
                  <a:srgbClr val="0563C1"/>
                </a:solidFill>
                <a:effectLst/>
                <a:hlinkClick r:id="rId5">
                  <a:extLst>
                    <a:ext uri="{A12FA001-AC4F-418D-AE19-62706E023703}">
                      <ahyp:hlinkClr xmlns:ahyp="http://schemas.microsoft.com/office/drawing/2018/hyperlinkcolor" val="tx"/>
                    </a:ext>
                  </a:extLst>
                </a:hlinkClick>
              </a:rPr>
              <a:t>, </a:t>
            </a:r>
            <a:r>
              <a:rPr lang="en-US" b="0" u="none" dirty="0" err="1">
                <a:solidFill>
                  <a:srgbClr val="0563C1"/>
                </a:solidFill>
                <a:effectLst/>
                <a:hlinkClick r:id="rId5">
                  <a:extLst>
                    <a:ext uri="{A12FA001-AC4F-418D-AE19-62706E023703}">
                      <ahyp:hlinkClr xmlns:ahyp="http://schemas.microsoft.com/office/drawing/2018/hyperlinkcolor" val="tx"/>
                    </a:ext>
                  </a:extLst>
                </a:hlinkClick>
              </a:rPr>
              <a:t>Vuse</a:t>
            </a:r>
            <a:r>
              <a:rPr lang="en-US" b="0" u="none" dirty="0">
                <a:solidFill>
                  <a:srgbClr val="0563C1"/>
                </a:solidFill>
                <a:effectLst/>
                <a:hlinkClick r:id="rId5">
                  <a:extLst>
                    <a:ext uri="{A12FA001-AC4F-418D-AE19-62706E023703}">
                      <ahyp:hlinkClr xmlns:ahyp="http://schemas.microsoft.com/office/drawing/2018/hyperlinkcolor" val="tx"/>
                    </a:ext>
                  </a:extLst>
                </a:hlinkClick>
              </a:rPr>
              <a:t>, and </a:t>
            </a:r>
            <a:r>
              <a:rPr lang="en-US" b="0" u="none" dirty="0" err="1">
                <a:solidFill>
                  <a:srgbClr val="0563C1"/>
                </a:solidFill>
                <a:effectLst/>
                <a:hlinkClick r:id="rId5">
                  <a:extLst>
                    <a:ext uri="{A12FA001-AC4F-418D-AE19-62706E023703}">
                      <ahyp:hlinkClr xmlns:ahyp="http://schemas.microsoft.com/office/drawing/2018/hyperlinkcolor" val="tx"/>
                    </a:ext>
                  </a:extLst>
                </a:hlinkClick>
              </a:rPr>
              <a:t>blu</a:t>
            </a:r>
            <a:r>
              <a:rPr lang="en-US" b="0" u="none" dirty="0">
                <a:solidFill>
                  <a:schemeClr val="bg1"/>
                </a:solidFill>
                <a:effectLst/>
                <a:hlinkClick r:id="rId5">
                  <a:extLst>
                    <a:ext uri="{A12FA001-AC4F-418D-AE19-62706E023703}">
                      <ahyp:hlinkClr xmlns:ahyp="http://schemas.microsoft.com/office/drawing/2018/hyperlinkcolor" val="tx"/>
                    </a:ext>
                  </a:extLst>
                </a:hlinkClick>
              </a:rPr>
              <a:t>, on all 30 days during the 30 days before the survey)</a:t>
            </a:r>
            <a:endParaRPr lang="en-US" sz="1900" dirty="0">
              <a:solidFill>
                <a:schemeClr val="bg1"/>
              </a:solidFill>
            </a:endParaRPr>
          </a:p>
          <a:p>
            <a:endParaRPr lang="en-US" sz="1900" dirty="0">
              <a:solidFill>
                <a:schemeClr val="bg1"/>
              </a:solidFill>
            </a:endParaRPr>
          </a:p>
          <a:p>
            <a:r>
              <a:rPr lang="en-US" sz="1900" dirty="0">
                <a:solidFill>
                  <a:schemeClr val="bg1"/>
                </a:solidFill>
              </a:rPr>
              <a:t>In contrast- only 3.8% of respondents are currently smoking </a:t>
            </a:r>
          </a:p>
          <a:p>
            <a:r>
              <a:rPr lang="en-US" sz="1900" dirty="0">
                <a:solidFill>
                  <a:schemeClr val="bg1"/>
                </a:solidFill>
              </a:rPr>
              <a:t>High School YRBS 2021 (https://nccd.cdc.gov/Youthonline/App/Results.aspx?TT=C&amp;SID=HS&amp;QID=H48&amp;LID=XX&amp;LID2=SL&amp;YID=2021&amp;YID2=SY&amp;SYID=&amp;EYID=&amp;HT=C03&amp;LCT=LL&amp;COL=S&amp;ROW1=N&amp;ROW2=N&amp;TST=false&amp;C1=&amp;C2=&amp;SC=DEFAULT&amp;SO=ASC&amp;VA=CI&amp;CS=Y&amp;DP=1&amp;QP=G&amp;FG=G1&amp;FA=A1&amp;FR=R1&amp;FS=S1&amp;FSC=P1&amp;FSI=I1)</a:t>
            </a:r>
          </a:p>
          <a:p>
            <a:endParaRPr lang="en-US" b="0" u="none" dirty="0">
              <a:solidFill>
                <a:schemeClr val="bg1"/>
              </a:solidFill>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352279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Open Sans" panose="020B0606030504020204" pitchFamily="34" charset="0"/>
              </a:rPr>
              <a:t>https://www.cdc.gov/tobacco/basic_information/e-cigarettes/Quick-Facts-on-the-Risks-of-E-cigarettes-for-Kids-Teens-and-Young-Adults.html</a:t>
            </a: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1F1F1F"/>
                </a:solidFill>
                <a:effectLst/>
                <a:latin typeface="ElsevierGulliver"/>
              </a:rPr>
              <a:t>Although most parents (96.2%) had seen or heard of e-cigarettes, only 55.9% had seen or heard of JUUL, and only 44.2% accurately identified an image of JUUL as a </a:t>
            </a:r>
            <a:r>
              <a:rPr lang="en-US" b="0" i="0" dirty="0">
                <a:solidFill>
                  <a:srgbClr val="1F1F1F"/>
                </a:solidFill>
                <a:effectLst/>
                <a:latin typeface="ElsevierGulliver"/>
                <a:hlinkClick r:id="rId3" tooltip="Learn more about vaping from ScienceDirect's AI-generated Topic Pages"/>
              </a:rPr>
              <a:t>vaping</a:t>
            </a:r>
            <a:r>
              <a:rPr lang="en-US" b="0" i="0" dirty="0">
                <a:solidFill>
                  <a:srgbClr val="1F1F1F"/>
                </a:solidFill>
                <a:effectLst/>
                <a:latin typeface="ElsevierGulliver"/>
              </a:rPr>
              <a:t> device.</a:t>
            </a: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184716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0" i="0" dirty="0">
                <a:solidFill>
                  <a:srgbClr val="222328"/>
                </a:solidFill>
                <a:effectLst/>
                <a:latin typeface="Montserrat" panose="00000500000000000000" pitchFamily="2" charset="0"/>
              </a:rPr>
              <a:t>A study of more than 2,500 people ages 13-24 found that nicotine-only vapers, THC-only vapers and dual vapers (of nicotine and THC) were more likely to report anxiety symptoms, depressive symptoms and suicidal thoughts when compared with their peers who did not use electronic cigarettes or vape THC.</a:t>
            </a:r>
          </a:p>
          <a:p>
            <a:pPr algn="l"/>
            <a:r>
              <a:rPr lang="en-US" b="0" i="0" dirty="0">
                <a:solidFill>
                  <a:srgbClr val="222328"/>
                </a:solidFill>
                <a:effectLst/>
                <a:latin typeface="Montserrat" panose="00000500000000000000" pitchFamily="2" charset="0"/>
              </a:rPr>
              <a:t>https://newsroom.heart.org/news/depression-anxiety-symptoms-linked-to-vaping-nicotine-and-thc-in-teens-and-young-adults#:~:text=Approximately%2060%25%20of%20the%20nicotine,reported%20among%20THC%2Donly%20vapers.</a:t>
            </a:r>
          </a:p>
          <a:p>
            <a:pPr algn="l"/>
            <a:endParaRPr lang="en-US" b="0" i="0" dirty="0">
              <a:solidFill>
                <a:srgbClr val="222328"/>
              </a:solidFill>
              <a:effectLst/>
              <a:latin typeface="Montserrat" panose="00000500000000000000" pitchFamily="2" charset="0"/>
            </a:endParaRPr>
          </a:p>
          <a:p>
            <a:pPr algn="l"/>
            <a:endParaRPr lang="en-US" b="0" i="0" dirty="0">
              <a:solidFill>
                <a:srgbClr val="222328"/>
              </a:solidFill>
              <a:effectLst/>
              <a:latin typeface="Montserrat" panose="00000500000000000000" pitchFamily="2" charset="0"/>
            </a:endParaRPr>
          </a:p>
          <a:p>
            <a:pPr algn="l"/>
            <a:r>
              <a:rPr lang="en-US" b="0" i="0" dirty="0">
                <a:solidFill>
                  <a:srgbClr val="222328"/>
                </a:solidFill>
                <a:effectLst/>
                <a:latin typeface="Montserrat" panose="00000500000000000000" pitchFamily="2" charset="0"/>
              </a:rPr>
              <a:t>The analysis of the participants’ survey responses found:</a:t>
            </a:r>
          </a:p>
          <a:p>
            <a:pPr algn="l">
              <a:buFont typeface="Arial" panose="020B0604020202020204" pitchFamily="34" charset="0"/>
              <a:buChar char="•"/>
            </a:pPr>
            <a:r>
              <a:rPr lang="en-US" b="0" i="0" dirty="0">
                <a:solidFill>
                  <a:srgbClr val="222328"/>
                </a:solidFill>
                <a:effectLst/>
                <a:latin typeface="Montserrat" panose="00000500000000000000" pitchFamily="2" charset="0"/>
              </a:rPr>
              <a:t>Approximately 70% of the THC-only vapers and 60% of the nicotine-only vapers and dual vapers reported experiencing anxiety symptoms — such as worries, flashbacks, panic attacks and situational anxieties— within the past week, compared to about 40% of participants who had never vaped.</a:t>
            </a:r>
          </a:p>
          <a:p>
            <a:pPr algn="l">
              <a:buFont typeface="Arial" panose="020B0604020202020204" pitchFamily="34" charset="0"/>
              <a:buChar char="•"/>
            </a:pPr>
            <a:r>
              <a:rPr lang="en-US" b="0" i="0" dirty="0">
                <a:solidFill>
                  <a:srgbClr val="222328"/>
                </a:solidFill>
                <a:effectLst/>
                <a:latin typeface="Montserrat" panose="00000500000000000000" pitchFamily="2" charset="0"/>
              </a:rPr>
              <a:t>Over half of the nicotine-only vapers, THC-only vapers and dual vapers reported experiencing symptoms of depression — such as difficulty engaging in or being interested in activities normally enjoyed, whether they felt that depression interfered with their ability to do the things they needed to do at work, at school or at home and whether depression interfered with their social life and relationships — within the past week, compared to 25% of non-vapers.</a:t>
            </a:r>
          </a:p>
          <a:p>
            <a:pPr algn="l">
              <a:buFont typeface="Arial" panose="020B0604020202020204" pitchFamily="34" charset="0"/>
              <a:buChar char="•"/>
            </a:pPr>
            <a:r>
              <a:rPr lang="en-US" b="0" i="0" dirty="0">
                <a:solidFill>
                  <a:srgbClr val="222328"/>
                </a:solidFill>
                <a:effectLst/>
                <a:latin typeface="Montserrat" panose="00000500000000000000" pitchFamily="2" charset="0"/>
              </a:rPr>
              <a:t>More than 50% of people in all vaping groups reported having suicidal thoughts within the past 12 months, compared to only one-third of the non-users.</a:t>
            </a:r>
          </a:p>
          <a:p>
            <a:pPr algn="l">
              <a:buFont typeface="Arial" panose="020B0604020202020204" pitchFamily="34" charset="0"/>
              <a:buChar char="•"/>
            </a:pPr>
            <a:r>
              <a:rPr lang="en-US" b="0" i="0" dirty="0">
                <a:solidFill>
                  <a:srgbClr val="222328"/>
                </a:solidFill>
                <a:effectLst/>
                <a:latin typeface="Montserrat" panose="00000500000000000000" pitchFamily="2" charset="0"/>
              </a:rPr>
              <a:t>About a quarter of the dual vapers and nicotine-only vapers started vaping nicotine to calm down or feel less stressed, and one-third of participants in both groups reported that they currently vaped nicotine to cope with feelings of anxiety. In contrast, about half of THC-only vapers started vaping THC and currently vaped THC to relieve anxiety symptoms.</a:t>
            </a:r>
          </a:p>
          <a:p>
            <a:pPr algn="l">
              <a:buFont typeface="Arial" panose="020B0604020202020204" pitchFamily="34" charset="0"/>
              <a:buChar char="•"/>
            </a:pPr>
            <a:r>
              <a:rPr lang="en-US" b="0" i="0" dirty="0">
                <a:solidFill>
                  <a:srgbClr val="222328"/>
                </a:solidFill>
                <a:effectLst/>
                <a:latin typeface="Montserrat" panose="00000500000000000000" pitchFamily="2" charset="0"/>
              </a:rPr>
              <a:t>Around 20% of nicotine-only vapers and dual vapers started vaping to help feel less depressed and currently vaped for this reason. About one-third of THC-only vapers started vaping THC and nearly half currently vaped TCH to feel less depressed</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559352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2708126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12529"/>
                </a:solidFill>
                <a:effectLst/>
                <a:latin typeface="Rubik"/>
              </a:rPr>
              <a:t>Headspace</a:t>
            </a:r>
          </a:p>
          <a:p>
            <a:r>
              <a:rPr lang="en-US" b="0" i="0" dirty="0">
                <a:solidFill>
                  <a:srgbClr val="212529"/>
                </a:solidFill>
                <a:effectLst/>
                <a:latin typeface="Rubik"/>
              </a:rPr>
              <a:t>This is one of the more recognized mindfulness apps available. It focuses on teaching meditation and mindfulness skills from world-class experts. There are hundreds of guided meditations focusing on everything from sleep to anxiety and mind-body health.</a:t>
            </a:r>
            <a:endParaRPr lang="en-US" dirty="0"/>
          </a:p>
          <a:p>
            <a:endParaRPr lang="en-US" b="1" dirty="0"/>
          </a:p>
          <a:p>
            <a:pPr algn="l"/>
            <a:r>
              <a:rPr lang="en-US" b="1" i="0" dirty="0">
                <a:solidFill>
                  <a:srgbClr val="212529"/>
                </a:solidFill>
                <a:effectLst/>
                <a:latin typeface="Rubik"/>
              </a:rPr>
              <a:t>Calm</a:t>
            </a:r>
          </a:p>
          <a:p>
            <a:pPr algn="l"/>
            <a:r>
              <a:rPr lang="en-US" b="0" i="0" dirty="0">
                <a:solidFill>
                  <a:srgbClr val="212529"/>
                </a:solidFill>
                <a:effectLst/>
                <a:latin typeface="Rubik"/>
              </a:rPr>
              <a:t>This is a popular app for sleep, meditation, relaxation, and sleep stories. Soothing bedtime stories, some narrated by celebrities, help users relax and fall asleep naturally.</a:t>
            </a:r>
          </a:p>
          <a:p>
            <a:endParaRPr lang="en-US" dirty="0"/>
          </a:p>
          <a:p>
            <a:pPr defTabSz="942289">
              <a:defRPr/>
            </a:pPr>
            <a:r>
              <a:rPr lang="en-US" b="1" dirty="0"/>
              <a:t>One sec </a:t>
            </a:r>
            <a:r>
              <a:rPr lang="en-US" dirty="0"/>
              <a:t>app asks you to 'take a breath' before checking social media.</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242458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855"/>
              </a:spcAft>
            </a:pPr>
            <a:r>
              <a:rPr lang="en-US"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Algorithms on YouTube, TikTok, Spotify, Snapchat, and more risk putting kids into a spiral of videos and podcasts that negatively impacts their mental well-being. They are also vectors for depressive thoughts.</a:t>
            </a:r>
          </a:p>
          <a:p>
            <a:pPr>
              <a:lnSpc>
                <a:spcPct val="107000"/>
              </a:lnSpc>
              <a:spcAft>
                <a:spcPts val="1855"/>
              </a:spcAft>
            </a:pPr>
            <a:r>
              <a:rPr lang="en-US" sz="1900"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YouTube’s video suggestions have been shown to subtly guide users to hateful or highly inappropriate sexual material</a:t>
            </a:r>
            <a:r>
              <a:rPr lang="en-US"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a:t>
            </a:r>
          </a:p>
          <a:p>
            <a:pPr>
              <a:spcAft>
                <a:spcPts val="1855"/>
              </a:spcAft>
            </a:pPr>
            <a:r>
              <a:rPr lang="en-US" sz="1900" dirty="0">
                <a:solidFill>
                  <a:srgbClr val="222222"/>
                </a:solidFill>
                <a:latin typeface="Roboto" panose="02000000000000000000" pitchFamily="2" charset="0"/>
                <a:ea typeface="Times New Roman" panose="02020603050405020304" pitchFamily="18" charset="0"/>
              </a:rPr>
              <a:t>many other ad-supported apps risks falling into a harmful cycle that further exposes them to unrealistic body expectations or risky products like vape pens. </a:t>
            </a:r>
            <a:endParaRPr lang="en-US" sz="1900" dirty="0">
              <a:latin typeface="Times New Roman" panose="02020603050405020304" pitchFamily="18" charset="0"/>
              <a:ea typeface="Times New Roman" panose="02020603050405020304" pitchFamily="18" charset="0"/>
            </a:endParaRPr>
          </a:p>
          <a:p>
            <a:pPr>
              <a:spcAft>
                <a:spcPts val="1855"/>
              </a:spcAft>
            </a:pPr>
            <a:r>
              <a:rPr lang="en-US" sz="1900" dirty="0">
                <a:solidFill>
                  <a:srgbClr val="222222"/>
                </a:solidFill>
                <a:latin typeface="Roboto" panose="02000000000000000000" pitchFamily="2" charset="0"/>
                <a:ea typeface="Times New Roman" panose="02020603050405020304" pitchFamily="18" charset="0"/>
              </a:rPr>
              <a:t>Even apps like Words with Friends, ESPN, and Kaspersky security apps fall into this category because they consume unusually high amounts of user data they re-sell to third-party ad networks that appear across the web. These ad networks work like this:</a:t>
            </a:r>
            <a:endParaRPr lang="en-US" sz="1900" dirty="0">
              <a:latin typeface="Times New Roman" panose="02020603050405020304" pitchFamily="18" charset="0"/>
              <a:ea typeface="Times New Roman" panose="02020603050405020304" pitchFamily="18" charset="0"/>
            </a:endParaRPr>
          </a:p>
          <a:p>
            <a:pPr marL="353358" indent="-353358">
              <a:lnSpc>
                <a:spcPct val="107000"/>
              </a:lnSpc>
              <a:buFont typeface="+mj-lt"/>
              <a:buAutoNum type="arabicPeriod"/>
              <a:tabLst>
                <a:tab pos="471145" algn="l"/>
              </a:tabLst>
            </a:pPr>
            <a:r>
              <a:rPr lang="en-US" sz="1900" kern="100" dirty="0">
                <a:solidFill>
                  <a:srgbClr val="222222"/>
                </a:solidFill>
                <a:latin typeface="Roboto" panose="02000000000000000000" pitchFamily="2" charset="0"/>
                <a:ea typeface="Aptos" panose="020B0004020202020204" pitchFamily="34" charset="0"/>
                <a:cs typeface="Times New Roman" panose="02020603050405020304" pitchFamily="18" charset="0"/>
              </a:rPr>
              <a:t>A young girl interested in makeup, fashion, or glamour likely watches related YouTube videos, reels, or feeds.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53358" indent="-353358">
              <a:lnSpc>
                <a:spcPct val="107000"/>
              </a:lnSpc>
              <a:buFont typeface="+mj-lt"/>
              <a:buAutoNum type="arabicPeriod"/>
              <a:tabLst>
                <a:tab pos="471145" algn="l"/>
              </a:tabLst>
            </a:pPr>
            <a:r>
              <a:rPr lang="en-US" sz="1900" kern="100" dirty="0">
                <a:solidFill>
                  <a:srgbClr val="222222"/>
                </a:solidFill>
                <a:latin typeface="Roboto" panose="02000000000000000000" pitchFamily="2" charset="0"/>
                <a:ea typeface="Aptos" panose="020B0004020202020204" pitchFamily="34" charset="0"/>
                <a:cs typeface="Times New Roman" panose="02020603050405020304" pitchFamily="18" charset="0"/>
              </a:rPr>
              <a:t>Sensing the girl consumes these feeds and videos, ads begin appearing, offering new channels, feeds, videos, and products.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53358" indent="-353358">
              <a:lnSpc>
                <a:spcPct val="107000"/>
              </a:lnSpc>
              <a:buFont typeface="+mj-lt"/>
              <a:buAutoNum type="arabicPeriod"/>
              <a:tabLst>
                <a:tab pos="471145" algn="l"/>
              </a:tabLst>
            </a:pPr>
            <a:r>
              <a:rPr lang="en-US" sz="1900" kern="100" dirty="0">
                <a:solidFill>
                  <a:srgbClr val="222222"/>
                </a:solidFill>
                <a:latin typeface="Roboto" panose="02000000000000000000" pitchFamily="2" charset="0"/>
                <a:ea typeface="Aptos" panose="020B0004020202020204" pitchFamily="34" charset="0"/>
                <a:cs typeface="Times New Roman" panose="02020603050405020304" pitchFamily="18" charset="0"/>
              </a:rPr>
              <a:t>These ads can be so well-targeted they’re impossible to ignore, even if they’re never tapped on.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spcAft>
                <a:spcPts val="1855"/>
              </a:spcAft>
            </a:pPr>
            <a:r>
              <a:rPr lang="en-US" sz="1900" dirty="0">
                <a:solidFill>
                  <a:srgbClr val="222222"/>
                </a:solidFill>
                <a:latin typeface="Roboto" panose="02000000000000000000" pitchFamily="2" charset="0"/>
                <a:ea typeface="Times New Roman" panose="02020603050405020304" pitchFamily="18" charset="0"/>
              </a:rPr>
              <a:t>Ads, by extension of the algorithm that presented them, can encourage viewers to believe in or pursue unachievable body standards and unrealistic expectations of beauty and self-worth. </a:t>
            </a:r>
            <a:endParaRPr lang="en-US" sz="1900" dirty="0">
              <a:latin typeface="Times New Roman" panose="02020603050405020304" pitchFamily="18" charset="0"/>
              <a:ea typeface="Times New Roman" panose="02020603050405020304" pitchFamily="18" charset="0"/>
            </a:endParaRPr>
          </a:p>
          <a:p>
            <a:pPr>
              <a:lnSpc>
                <a:spcPct val="107000"/>
              </a:lnSpc>
              <a:spcAft>
                <a:spcPts val="1855"/>
              </a:spcAft>
            </a:pPr>
            <a:endParaRPr lang="en-US" sz="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855"/>
              </a:spcAft>
            </a:pPr>
            <a:r>
              <a:rPr lang="en-US"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Teens may inadvertently expose where they live or frequently bike, run, or skateboard when posted to fitness tracking apps.</a:t>
            </a:r>
            <a:endParaRPr lang="en-US" sz="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855"/>
              </a:spcAft>
            </a:pPr>
            <a:r>
              <a:rPr lang="en-US"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Apps like Strava, All Trails, Map My Ride, Nike Run Club, and others are great ways to share activity with friends and family. They can encourage healthy competition and offer accountability for completing daily or weekly fitness goals.</a:t>
            </a:r>
            <a:endParaRPr lang="en-US" sz="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855"/>
              </a:spcAft>
            </a:pPr>
            <a:r>
              <a:rPr lang="en-US"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But they also show maps of runs, rides, walks, and other outdoor distance activities. This can inadvertently expose patterns — like every Tuesday after school, they go for a </a:t>
            </a:r>
            <a:r>
              <a:rPr lang="en-US" kern="0">
                <a:solidFill>
                  <a:srgbClr val="222222"/>
                </a:solidFill>
                <a:latin typeface="Roboto" panose="02000000000000000000" pitchFamily="2" charset="0"/>
                <a:ea typeface="Times New Roman" panose="02020603050405020304" pitchFamily="18" charset="0"/>
                <a:cs typeface="Times New Roman" panose="02020603050405020304" pitchFamily="18" charset="0"/>
              </a:rPr>
              <a:t>runon</a:t>
            </a:r>
            <a:r>
              <a:rPr lang="en-US"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 a nearby trail — or where you live by showing consistent start and finish points.</a:t>
            </a:r>
          </a:p>
          <a:p>
            <a:pPr>
              <a:lnSpc>
                <a:spcPct val="107000"/>
              </a:lnSpc>
              <a:spcAft>
                <a:spcPts val="1855"/>
              </a:spcAft>
            </a:pPr>
            <a:endParaRPr lang="en-US" kern="0" dirty="0">
              <a:solidFill>
                <a:srgbClr val="222222"/>
              </a:solidFill>
              <a:latin typeface="Roboto" panose="02000000000000000000" pitchFamily="2" charset="0"/>
              <a:ea typeface="Aptos" panose="020B0004020202020204" pitchFamily="34" charset="0"/>
              <a:cs typeface="Times New Roman" panose="02020603050405020304" pitchFamily="18" charset="0"/>
            </a:endParaRPr>
          </a:p>
          <a:p>
            <a:pPr>
              <a:lnSpc>
                <a:spcPct val="107000"/>
              </a:lnSpc>
              <a:spcAft>
                <a:spcPts val="1855"/>
              </a:spcAft>
            </a:pPr>
            <a:r>
              <a:rPr lang="en-US" sz="1900"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While most dating apps have systems in place to spot users under 18 to protect their own interests, they’re not immediate, and 16 or 17-year-old kids frequently lie about their age and may be able to pass as 18. Know that just because they don’t have an app installed on their phone doesn’t mean they’re not using websites directly, too.</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855"/>
              </a:spcAft>
            </a:pPr>
            <a:r>
              <a:rPr lang="en-US" sz="1900" kern="0" dirty="0">
                <a:solidFill>
                  <a:srgbClr val="222222"/>
                </a:solidFill>
                <a:latin typeface="Roboto" panose="02000000000000000000" pitchFamily="2" charset="0"/>
                <a:ea typeface="Times New Roman" panose="02020603050405020304" pitchFamily="18" charset="0"/>
                <a:cs typeface="Times New Roman" panose="02020603050405020304" pitchFamily="18" charset="0"/>
              </a:rPr>
              <a:t>The biggest risk is a young teenager who gets tricked or purposefully falls for someone much older than them.</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1855"/>
              </a:spcAft>
            </a:pPr>
            <a:endParaRPr lang="en-US" sz="9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4002464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D07F29"/>
                </a:solidFill>
                <a:effectLst/>
                <a:latin typeface="barlow" panose="00000500000000000000" pitchFamily="2" charset="0"/>
              </a:rPr>
              <a:t>Calm Harm ($1.99)</a:t>
            </a:r>
          </a:p>
          <a:p>
            <a:r>
              <a:rPr lang="en-US" b="0" i="0" dirty="0">
                <a:solidFill>
                  <a:srgbClr val="666666"/>
                </a:solidFill>
                <a:effectLst/>
                <a:latin typeface="barlow" panose="00000500000000000000" pitchFamily="2" charset="0"/>
              </a:rPr>
              <a:t>This app provides tasks to the client to help them in resisting the urge to self-harm. The client can also add their own tasks and coping skills into the app. Activity types vary from comfort, distraction, release, and expressing yourself. The client can track their triggers, trends, and progress to help “ride the wave.”</a:t>
            </a:r>
            <a:endParaRPr lang="en-US" dirty="0"/>
          </a:p>
          <a:p>
            <a:r>
              <a:rPr lang="en-US" b="1" dirty="0"/>
              <a:t>Insight</a:t>
            </a:r>
          </a:p>
          <a:p>
            <a:r>
              <a:rPr lang="en-US" b="0" i="0" dirty="0">
                <a:solidFill>
                  <a:srgbClr val="212529"/>
                </a:solidFill>
                <a:effectLst/>
                <a:latin typeface="Rubik"/>
              </a:rPr>
              <a:t>This app has received many awards as a meditation aid. It offers guided meditations and talks by top mindfulness experts, neuroscientists, psychologists, and teachers to help calm the mind, reduce anxiety, manage stress, sleep deeply and improve happiness.</a:t>
            </a:r>
          </a:p>
          <a:p>
            <a:pPr algn="l"/>
            <a:r>
              <a:rPr lang="en-US" b="1" i="0" dirty="0">
                <a:solidFill>
                  <a:srgbClr val="212529"/>
                </a:solidFill>
                <a:effectLst/>
                <a:latin typeface="Rubik"/>
              </a:rPr>
              <a:t>Mindshift CBT</a:t>
            </a:r>
            <a:endParaRPr lang="en-US" b="0" i="0" dirty="0">
              <a:solidFill>
                <a:srgbClr val="212529"/>
              </a:solidFill>
              <a:effectLst/>
              <a:latin typeface="Rubik"/>
            </a:endParaRPr>
          </a:p>
          <a:p>
            <a:pPr algn="l"/>
            <a:r>
              <a:rPr lang="en-US" b="0" i="0" dirty="0">
                <a:solidFill>
                  <a:srgbClr val="212529"/>
                </a:solidFill>
                <a:effectLst/>
                <a:latin typeface="Rubik"/>
              </a:rPr>
              <a:t>This app uses scientifically proven strategies based on Cognitive Behavioral Therapy (CBT) to “help you learn to relax and be mindful, develop more effective ways of thinking, and use active steps to take charge of your anxiety.” Focuses on challenging negativity and developing effective ways of thinking.</a:t>
            </a:r>
          </a:p>
          <a:p>
            <a:pPr defTabSz="942289">
              <a:defRPr/>
            </a:pPr>
            <a:r>
              <a:rPr lang="en-US" b="1" dirty="0" err="1"/>
              <a:t>Breathwrk</a:t>
            </a:r>
            <a:r>
              <a:rPr lang="en-US" b="1" dirty="0"/>
              <a:t>: </a:t>
            </a:r>
            <a:r>
              <a:rPr lang="en-US" b="0" i="0" u="none" dirty="0">
                <a:solidFill>
                  <a:schemeClr val="bg1"/>
                </a:solidFill>
                <a:effectLst/>
                <a:latin typeface="Merriweather" panose="00000500000000000000" pitchFamily="2" charset="0"/>
              </a:rPr>
              <a:t>This app aims to teach you hundreds of breathing techniques to help you </a:t>
            </a:r>
            <a:r>
              <a:rPr lang="en-US" b="0" i="0" u="none" dirty="0">
                <a:solidFill>
                  <a:schemeClr val="bg1"/>
                </a:solidFill>
                <a:effectLst/>
                <a:latin typeface="Merriweather" panose="00000500000000000000" pitchFamily="2" charset="0"/>
                <a:hlinkClick r:id="rId3">
                  <a:extLst>
                    <a:ext uri="{A12FA001-AC4F-418D-AE19-62706E023703}">
                      <ahyp:hlinkClr xmlns:ahyp="http://schemas.microsoft.com/office/drawing/2018/hyperlinkcolor" val="tx"/>
                    </a:ext>
                  </a:extLst>
                </a:hlinkClick>
              </a:rPr>
              <a:t>sleep</a:t>
            </a:r>
            <a:r>
              <a:rPr lang="en-US" b="0" i="0" u="none" dirty="0">
                <a:solidFill>
                  <a:schemeClr val="bg1"/>
                </a:solidFill>
                <a:effectLst/>
                <a:latin typeface="Merriweather" panose="00000500000000000000" pitchFamily="2" charset="0"/>
              </a:rPr>
              <a:t>, learn </a:t>
            </a:r>
            <a:r>
              <a:rPr lang="en-US" b="0" i="0" u="none" dirty="0">
                <a:solidFill>
                  <a:schemeClr val="bg1"/>
                </a:solidFill>
                <a:effectLst/>
                <a:latin typeface="Merriweather" panose="00000500000000000000" pitchFamily="2" charset="0"/>
                <a:hlinkClick r:id="rId4">
                  <a:extLst>
                    <a:ext uri="{A12FA001-AC4F-418D-AE19-62706E023703}">
                      <ahyp:hlinkClr xmlns:ahyp="http://schemas.microsoft.com/office/drawing/2018/hyperlinkcolor" val="tx"/>
                    </a:ext>
                  </a:extLst>
                </a:hlinkClick>
              </a:rPr>
              <a:t>meditation</a:t>
            </a:r>
            <a:r>
              <a:rPr lang="en-US" b="0" i="0" u="none" dirty="0">
                <a:solidFill>
                  <a:schemeClr val="bg1"/>
                </a:solidFill>
                <a:effectLst/>
                <a:latin typeface="Merriweather" panose="00000500000000000000" pitchFamily="2" charset="0"/>
              </a:rPr>
              <a:t> and </a:t>
            </a:r>
            <a:r>
              <a:rPr lang="en-US" b="0" i="0" u="none" dirty="0">
                <a:solidFill>
                  <a:schemeClr val="bg1"/>
                </a:solidFill>
                <a:effectLst/>
                <a:latin typeface="Merriweather" panose="00000500000000000000" pitchFamily="2" charset="0"/>
                <a:hlinkClick r:id="rId5">
                  <a:extLst>
                    <a:ext uri="{A12FA001-AC4F-418D-AE19-62706E023703}">
                      <ahyp:hlinkClr xmlns:ahyp="http://schemas.microsoft.com/office/drawing/2018/hyperlinkcolor" val="tx"/>
                    </a:ext>
                  </a:extLst>
                </a:hlinkClick>
              </a:rPr>
              <a:t>mindfulness</a:t>
            </a:r>
            <a:r>
              <a:rPr lang="en-US" b="0" i="0" u="none" dirty="0">
                <a:solidFill>
                  <a:schemeClr val="bg1"/>
                </a:solidFill>
                <a:effectLst/>
                <a:latin typeface="Merriweather" panose="00000500000000000000" pitchFamily="2" charset="0"/>
              </a:rPr>
              <a:t>, improve your </a:t>
            </a:r>
            <a:r>
              <a:rPr lang="en-US" b="0" i="0" u="none" dirty="0">
                <a:solidFill>
                  <a:schemeClr val="bg1"/>
                </a:solidFill>
                <a:effectLst/>
                <a:latin typeface="Merriweather" panose="00000500000000000000" pitchFamily="2" charset="0"/>
                <a:hlinkClick r:id="rId6">
                  <a:extLst>
                    <a:ext uri="{A12FA001-AC4F-418D-AE19-62706E023703}">
                      <ahyp:hlinkClr xmlns:ahyp="http://schemas.microsoft.com/office/drawing/2018/hyperlinkcolor" val="tx"/>
                    </a:ext>
                  </a:extLst>
                </a:hlinkClick>
              </a:rPr>
              <a:t>athletic performance</a:t>
            </a:r>
            <a:r>
              <a:rPr lang="en-US" b="0" i="0" u="none" dirty="0">
                <a:solidFill>
                  <a:schemeClr val="bg1"/>
                </a:solidFill>
                <a:effectLst/>
                <a:latin typeface="Merriweather" panose="00000500000000000000" pitchFamily="2" charset="0"/>
              </a:rPr>
              <a:t>, and even reduce your </a:t>
            </a:r>
            <a:r>
              <a:rPr lang="en-US" b="0" i="0" u="none" dirty="0">
                <a:solidFill>
                  <a:schemeClr val="bg1"/>
                </a:solidFill>
                <a:effectLst/>
                <a:latin typeface="Merriweather" panose="00000500000000000000" pitchFamily="2" charset="0"/>
                <a:hlinkClick r:id="rId7">
                  <a:extLst>
                    <a:ext uri="{A12FA001-AC4F-418D-AE19-62706E023703}">
                      <ahyp:hlinkClr xmlns:ahyp="http://schemas.microsoft.com/office/drawing/2018/hyperlinkcolor" val="tx"/>
                    </a:ext>
                  </a:extLst>
                </a:hlinkClick>
              </a:rPr>
              <a:t>addiction</a:t>
            </a:r>
            <a:r>
              <a:rPr lang="en-US" b="0" i="0" u="none" dirty="0">
                <a:solidFill>
                  <a:schemeClr val="bg1"/>
                </a:solidFill>
                <a:effectLst/>
                <a:latin typeface="Merriweather" panose="00000500000000000000" pitchFamily="2" charset="0"/>
              </a:rPr>
              <a:t> cravings.</a:t>
            </a:r>
          </a:p>
          <a:p>
            <a:endParaRPr lang="en-US"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236039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a:solidFill>
                  <a:schemeClr val="bg1"/>
                </a:solidFill>
                <a:effectLst/>
                <a:latin typeface="Merriweather" panose="00000500000000000000" pitchFamily="2" charset="0"/>
              </a:rPr>
              <a:t>Mental Health is Health:</a:t>
            </a:r>
            <a:r>
              <a:rPr lang="en-US" b="1" i="0" dirty="0">
                <a:solidFill>
                  <a:srgbClr val="333333"/>
                </a:solidFill>
                <a:effectLst/>
                <a:latin typeface="Source Sans Pro" panose="020B0503030403020204" pitchFamily="34" charset="0"/>
              </a:rPr>
              <a:t> </a:t>
            </a:r>
            <a:r>
              <a:rPr lang="en-US" b="0" i="0" dirty="0">
                <a:solidFill>
                  <a:srgbClr val="333333"/>
                </a:solidFill>
                <a:effectLst/>
                <a:latin typeface="Source Sans Pro" panose="020B0503030403020204" pitchFamily="34" charset="0"/>
              </a:rPr>
              <a:t>MTV Entertainment Group’s online resource designed to start conversations, encourage help-seeking, and share tools to help us take care of ourselves and the people we know and love. The site gives us access to tips, tools, and support — including articles and videos — by helping us explore how we’re feeling (lonely, sad, angry), what we’re experiencing (break-ups, discrimination), or conditions (depression, eating disorders) we need to manage.</a:t>
            </a:r>
          </a:p>
          <a:p>
            <a:endParaRPr lang="en-US" b="0" i="0" u="none" dirty="0">
              <a:solidFill>
                <a:srgbClr val="333333"/>
              </a:solidFill>
              <a:effectLst/>
              <a:latin typeface="Source Sans Pro" panose="020B0503030403020204" pitchFamily="34" charset="0"/>
            </a:endParaRPr>
          </a:p>
          <a:p>
            <a:pPr algn="l">
              <a:buFont typeface="+mj-lt"/>
              <a:buNone/>
            </a:pPr>
            <a:r>
              <a:rPr lang="en-US" b="1" i="0" u="none" dirty="0">
                <a:solidFill>
                  <a:srgbClr val="333333"/>
                </a:solidFill>
                <a:effectLst/>
                <a:latin typeface="Source Sans Pro" panose="020B0503030403020204" pitchFamily="34" charset="0"/>
              </a:rPr>
              <a:t>Cope Notes: </a:t>
            </a:r>
            <a:r>
              <a:rPr lang="en-US" b="0" i="0" dirty="0">
                <a:solidFill>
                  <a:srgbClr val="70706F"/>
                </a:solidFill>
                <a:effectLst/>
                <a:latin typeface="Lato" panose="020F0502020204030203" pitchFamily="34" charset="0"/>
              </a:rPr>
              <a:t>Subscribers sign up to receive daily text messages from Cope Notes. Cope Notes interrupts negative thought patterns by injecting positivity at random points throughout the day. Subscribers are  encouraged to read, internalize, and interpret these messages based on their current feelings and situation in life. They are also encouraged to interact with the messages by writing back their feelings and thoughts - allowing them to speak freely without judgment.</a:t>
            </a:r>
          </a:p>
          <a:p>
            <a:pPr algn="l"/>
            <a:r>
              <a:rPr lang="en-US" b="0" i="0" dirty="0">
                <a:solidFill>
                  <a:srgbClr val="70706F"/>
                </a:solidFill>
                <a:effectLst/>
                <a:latin typeface="Lato" panose="020F0502020204030203" pitchFamily="34" charset="0"/>
              </a:rPr>
              <a:t> </a:t>
            </a:r>
          </a:p>
          <a:p>
            <a:endParaRPr lang="en-US" u="none" dirty="0">
              <a:solidFill>
                <a:schemeClr val="bg1"/>
              </a:solidFill>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9656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MyLifeMyQuit</a:t>
            </a:r>
            <a:r>
              <a:rPr lang="en-US" b="1" dirty="0"/>
              <a:t> : </a:t>
            </a:r>
            <a:r>
              <a:rPr lang="en-US" b="0" dirty="0"/>
              <a:t>The My Life, My Quit specially trained coaches listen and understand teens, provide personalized support, and build relationships that promote quitting tobacco.</a:t>
            </a:r>
          </a:p>
          <a:p>
            <a:endParaRPr lang="en-US" dirty="0"/>
          </a:p>
          <a:p>
            <a:r>
              <a:rPr lang="en-US" b="1" i="0" dirty="0">
                <a:solidFill>
                  <a:srgbClr val="3C3934"/>
                </a:solidFill>
                <a:effectLst/>
                <a:latin typeface="Din"/>
              </a:rPr>
              <a:t>This is Quitting by the Truth Initiative: </a:t>
            </a:r>
            <a:r>
              <a:rPr lang="en-US" b="0" i="0" dirty="0">
                <a:solidFill>
                  <a:srgbClr val="3C3934"/>
                </a:solidFill>
                <a:effectLst/>
                <a:latin typeface="Din"/>
              </a:rPr>
              <a:t>This is Quitting is a free and anonymous text messaging program from Truth Initiative designed to help young people quit vaping. The first-of-its-kind quit program incorporates messages from other young people like them who have attempted to, or successfully quit, e-cigarettes.</a:t>
            </a:r>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3700464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ambria" panose="02040503050406030204" pitchFamily="18" charset="0"/>
              </a:rPr>
              <a:t>https://www.cdc.gov/healthyschools/features/students-sleep.htm</a:t>
            </a:r>
          </a:p>
          <a:p>
            <a:endParaRPr lang="en-US" b="0" i="0" dirty="0">
              <a:solidFill>
                <a:srgbClr val="333333"/>
              </a:solidFill>
              <a:effectLst/>
              <a:latin typeface="Cambria" panose="02040503050406030204" pitchFamily="18" charset="0"/>
            </a:endParaRPr>
          </a:p>
          <a:p>
            <a:r>
              <a:rPr lang="en-US" b="0" i="0" dirty="0">
                <a:solidFill>
                  <a:srgbClr val="333333"/>
                </a:solidFill>
                <a:effectLst/>
                <a:latin typeface="Cambria" panose="02040503050406030204" pitchFamily="18" charset="0"/>
              </a:rPr>
              <a:t>Sleep disorders can drive/worsen emotional dysregulation, which in turn may contribute to the onset and/or maintenance of sleep disturbances. Moreover, sleep disorders may increase the risk of psychological problems and psychiatric disorders, which in turn may induce and/or maintain sleep disturbances (APA, 2023). </a:t>
            </a:r>
          </a:p>
          <a:p>
            <a:endParaRPr lang="en-US" b="0" i="0" dirty="0">
              <a:solidFill>
                <a:srgbClr val="333333"/>
              </a:solidFill>
              <a:effectLst/>
              <a:latin typeface="Cambria" panose="02040503050406030204" pitchFamily="18" charset="0"/>
            </a:endParaRPr>
          </a:p>
          <a:p>
            <a:r>
              <a:rPr lang="en-US" b="0" i="0" dirty="0">
                <a:solidFill>
                  <a:srgbClr val="333333"/>
                </a:solidFill>
                <a:effectLst/>
                <a:latin typeface="Crimson Text"/>
              </a:rPr>
              <a:t>As their sleep time decreases, their use of tobacco and drugs increases, including drugs that could help them stay awake. They tell us that getting one less hour of sleep a day leaves them feeling hopeless and, sometimes, suicidal. Research has shown that suicide risk in children increases during the school year, and sleep deprivation could be a contributing factor.</a:t>
            </a:r>
          </a:p>
          <a:p>
            <a:endParaRPr lang="en-US" b="0" i="0" dirty="0">
              <a:solidFill>
                <a:srgbClr val="333333"/>
              </a:solidFill>
              <a:effectLst/>
              <a:latin typeface="Crimson Text"/>
            </a:endParaRPr>
          </a:p>
          <a:p>
            <a:r>
              <a:rPr lang="en-US" b="0" i="0" dirty="0">
                <a:solidFill>
                  <a:srgbClr val="333333"/>
                </a:solidFill>
                <a:effectLst/>
                <a:latin typeface="Crimson Text"/>
              </a:rPr>
              <a:t>Researchers have told us that sleepy teens are more prone to car crashes and that even 30 minutes of extra sleep would help alleviate some mental health concerns.</a:t>
            </a:r>
          </a:p>
          <a:p>
            <a:r>
              <a:rPr lang="en-US" dirty="0"/>
              <a:t>https://www.scientificamerican.com/article/let-teenagers-sleep/ </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1597059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3680994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of teens have access to a smartphone, 90% use desktop/laptop computer</a:t>
            </a:r>
          </a:p>
          <a:p>
            <a:r>
              <a:rPr lang="en-US" dirty="0"/>
              <a:t>9 out of 10 say they used YouTube</a:t>
            </a:r>
          </a:p>
          <a:p>
            <a:r>
              <a:rPr lang="en-US" dirty="0"/>
              <a:t>Majorities of teens ages 13 to 17 say they use TikTok (63%), Snapchat (60%) and Instagram (59%). For older teens ages 15 to 17, these shares are about seven-in-ten.</a:t>
            </a:r>
          </a:p>
          <a:p>
            <a:r>
              <a:rPr lang="en-US" dirty="0"/>
              <a:t>https://www.pewresearch.org/internet/2023/12/11/teens-social-media-and-technology-2023/</a:t>
            </a:r>
          </a:p>
          <a:p>
            <a:endParaRPr lang="en-US" dirty="0"/>
          </a:p>
          <a:p>
            <a:r>
              <a:rPr lang="en-US" dirty="0"/>
              <a:t>According to a 2013 UN study, more people on earth have access to cell phones than toilets.</a:t>
            </a:r>
          </a:p>
          <a:p>
            <a:r>
              <a:rPr lang="en-US" dirty="0"/>
              <a:t>Out of the world’s estimated 7 billion people, 6 billion have access to mobile phones. Far fewer — only 4.5 billion people — have access to working toilets. Of the 2.5 billion who don’t have proper sanitation, 1.1 billion defecate in the open, according to the study.</a:t>
            </a: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62035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half of teens say they use the internet “almost constantly.</a:t>
            </a:r>
          </a:p>
          <a:p>
            <a:r>
              <a:rPr lang="en-US" dirty="0"/>
              <a:t>https://www.pewresearch.org/internet/2023/12/11/teens-social-media-and-technology-2023/</a:t>
            </a:r>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362681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Whitney"/>
              </a:rPr>
              <a:t>For youth who have anxiety or struggle in social situations, practicing conversations over social media can be an important step toward feeling more comfortable interacting with peers in person. Social media can also help kids stay in touch with their support networks. That can be especially important for kids from marginalized groups, such as LGBTQ+ adolescents who may be reluctant or unable to discuss their identity with caregivers (</a:t>
            </a:r>
            <a:r>
              <a:rPr lang="en-US" b="0" i="0" u="sng" dirty="0">
                <a:solidFill>
                  <a:srgbClr val="000000"/>
                </a:solidFill>
                <a:effectLst/>
                <a:latin typeface="Whitney"/>
                <a:hlinkClick r:id="rId3"/>
              </a:rPr>
              <a:t>Craig, S. L., et al., </a:t>
            </a:r>
            <a:r>
              <a:rPr lang="en-US" b="0" i="1" u="sng" dirty="0">
                <a:solidFill>
                  <a:srgbClr val="000000"/>
                </a:solidFill>
                <a:effectLst/>
                <a:latin typeface="Whitney"/>
                <a:hlinkClick r:id="rId3"/>
              </a:rPr>
              <a:t>Social Media + Society</a:t>
            </a:r>
            <a:r>
              <a:rPr lang="en-US" b="0" i="0" u="sng" dirty="0">
                <a:solidFill>
                  <a:srgbClr val="000000"/>
                </a:solidFill>
                <a:effectLst/>
                <a:latin typeface="Whitney"/>
                <a:hlinkClick r:id="rId3"/>
              </a:rPr>
              <a:t>, Vol. 7, No. 1, 2021</a:t>
            </a:r>
            <a:r>
              <a:rPr lang="en-US" b="0" i="0" dirty="0">
                <a:solidFill>
                  <a:srgbClr val="000000"/>
                </a:solidFill>
                <a:effectLst/>
                <a:latin typeface="Whitney"/>
              </a:rPr>
              <a:t>). In such cases, online support can be a lifeline.</a:t>
            </a:r>
          </a:p>
          <a:p>
            <a:endParaRPr lang="en-US" b="0" i="0" dirty="0">
              <a:solidFill>
                <a:srgbClr val="000000"/>
              </a:solidFill>
              <a:effectLst/>
              <a:latin typeface="Whitney"/>
            </a:endParaRPr>
          </a:p>
          <a:p>
            <a:r>
              <a:rPr lang="en-US" b="0" i="0" dirty="0">
                <a:solidFill>
                  <a:srgbClr val="000000"/>
                </a:solidFill>
                <a:effectLst/>
                <a:latin typeface="cnn_sans_display"/>
              </a:rPr>
              <a:t>80% said social media gives them some level of connection to what is going on in their friends’ lives, 71% said it’s a place where they can show their creativity, 67% said social media reassures them that they have people to support them through tough times, and 58% said it makes them feel more accepted, according to the survey.</a:t>
            </a:r>
          </a:p>
          <a:p>
            <a:r>
              <a:rPr lang="en-US" dirty="0"/>
              <a:t>https://www.cnn.com/2022/11/16/health/teens-social-media-pew-survey-wellness/index.html</a:t>
            </a:r>
            <a:endParaRPr lang="en-US" b="0" i="0" dirty="0">
              <a:solidFill>
                <a:srgbClr val="000000"/>
              </a:solidFill>
              <a:effectLst/>
              <a:latin typeface="cnn_sans_display"/>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61474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https://www.forbes.com/advisor/business/social-media-statistics/</a:t>
            </a:r>
          </a:p>
          <a:p>
            <a:r>
              <a:rPr lang="en-US" dirty="0"/>
              <a:t>https://www.pewresearch.org/internet/2022/12/15/teens-and-cyberbullying-2022/pi_2022-12-13_teens-cyberbullying_0-01/</a:t>
            </a:r>
          </a:p>
          <a:p>
            <a:endParaRPr lang="en-US" dirty="0"/>
          </a:p>
          <a:p>
            <a:r>
              <a:rPr lang="en-US" dirty="0"/>
              <a:t>Nearly half of U.S. teens ages 13 to 17 (46%) report ever experiencing at least one of six cyberbullying behaviors (offensive name calling, spreading of false rumors, receiving explicit images they didn’t ask for, constantly being asked where they are, physical threats, having explicit images of them shared without their permission. conducted April 14-May 4, 2022.</a:t>
            </a:r>
          </a:p>
          <a:p>
            <a:endParaRPr lang="en-US" dirty="0"/>
          </a:p>
          <a:p>
            <a:r>
              <a:rPr lang="en-US" dirty="0"/>
              <a:t>Females most likely to experience bullying.  Black teens more likely than white or Hispanic teens to say online harassment and bullying are a problem for people their age.</a:t>
            </a:r>
          </a:p>
          <a:p>
            <a:endParaRPr lang="en-US" dirty="0"/>
          </a:p>
          <a:p>
            <a:r>
              <a:rPr lang="en-US" b="1" dirty="0">
                <a:solidFill>
                  <a:schemeClr val="accent3">
                    <a:lumMod val="50000"/>
                  </a:schemeClr>
                </a:solidFill>
              </a:rPr>
              <a:t>67% </a:t>
            </a:r>
            <a:r>
              <a:rPr lang="en-US" b="0" dirty="0">
                <a:solidFill>
                  <a:schemeClr val="accent3">
                    <a:lumMod val="50000"/>
                  </a:schemeClr>
                </a:solidFill>
              </a:rPr>
              <a:t>of adolescents feel worse about their lives </a:t>
            </a:r>
            <a:r>
              <a:rPr lang="en-US" dirty="0">
                <a:solidFill>
                  <a:schemeClr val="accent3">
                    <a:lumMod val="50000"/>
                  </a:schemeClr>
                </a:solidFill>
              </a:rPr>
              <a:t>as a result of social media use</a:t>
            </a:r>
          </a:p>
          <a:p>
            <a:r>
              <a:rPr lang="en-US" b="1" i="0" dirty="0">
                <a:solidFill>
                  <a:schemeClr val="accent3">
                    <a:lumMod val="50000"/>
                  </a:schemeClr>
                </a:solidFill>
                <a:effectLst/>
                <a:latin typeface="Lato" panose="020F0502020204030203" pitchFamily="34" charset="0"/>
              </a:rPr>
              <a:t>29.3% </a:t>
            </a:r>
            <a:r>
              <a:rPr lang="en-US" b="0" i="0" dirty="0">
                <a:solidFill>
                  <a:schemeClr val="accent3">
                    <a:lumMod val="50000"/>
                  </a:schemeClr>
                </a:solidFill>
                <a:effectLst/>
                <a:latin typeface="Lato" panose="020F0502020204030203" pitchFamily="34" charset="0"/>
              </a:rPr>
              <a:t>reported that their mental health was most of the time or always not good </a:t>
            </a:r>
          </a:p>
          <a:p>
            <a:r>
              <a:rPr lang="en-US" b="1" i="0" dirty="0">
                <a:solidFill>
                  <a:schemeClr val="accent3">
                    <a:lumMod val="50000"/>
                  </a:schemeClr>
                </a:solidFill>
                <a:effectLst/>
                <a:latin typeface="Lato" panose="020F0502020204030203" pitchFamily="34" charset="0"/>
              </a:rPr>
              <a:t>42.3% felt sad or hopeless </a:t>
            </a:r>
            <a:r>
              <a:rPr lang="en-US" b="0" i="0" dirty="0">
                <a:solidFill>
                  <a:schemeClr val="accent3">
                    <a:lumMod val="50000"/>
                  </a:schemeClr>
                </a:solidFill>
                <a:effectLst/>
                <a:latin typeface="Lato" panose="020F0502020204030203" pitchFamily="34" charset="0"/>
              </a:rPr>
              <a:t>(almost every day for 2 or more weeks in a row so that they stopped doing some usual activities, during the 12 months before the survey)</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351741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24530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Females- twice as likely as males to have actually attempted suicide</a:t>
            </a:r>
          </a:p>
          <a:p>
            <a:r>
              <a:rPr lang="en-US" b="0" i="0" dirty="0">
                <a:solidFill>
                  <a:srgbClr val="000000"/>
                </a:solidFill>
                <a:effectLst/>
                <a:latin typeface="Open Sans" panose="020B0606030504020204" pitchFamily="34" charset="0"/>
              </a:rPr>
              <a:t>Approximately one third (30.0%) of female students in 2021 reported that they had seriously considered attempting suicide during the 12 months before the survey.</a:t>
            </a:r>
          </a:p>
          <a:p>
            <a:r>
              <a:rPr lang="en-US" b="0" i="0" dirty="0">
                <a:solidFill>
                  <a:srgbClr val="000000"/>
                </a:solidFill>
                <a:effectLst/>
                <a:latin typeface="Open Sans" panose="020B0606030504020204" pitchFamily="34" charset="0"/>
              </a:rPr>
              <a:t>2021, 9th- and 10th- grade female students were significantly more likely than 12th-grade students to seriously consider attempting suicide, make a suicide plan and report a suicide attempt</a:t>
            </a:r>
          </a:p>
          <a:p>
            <a:endParaRPr lang="en-US" sz="1000" dirty="0"/>
          </a:p>
          <a:p>
            <a:r>
              <a:rPr lang="en-US" sz="1000" dirty="0" err="1"/>
              <a:t>Gaylor</a:t>
            </a:r>
            <a:r>
              <a:rPr lang="en-US" sz="1000" dirty="0"/>
              <a:t> EM, Krause KH, Welder LE, et al. Suicidal Thoughts and Behaviors Among High School Students — Youth Risk Behavior Survey, United States, 2021. MMWR Suppl 2023;72(Suppl-1):45–54. DOI: http://dx.doi.org/10.15585/mmwr.su7201a6.</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172299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flickr.com/photos/53272102@N06/27648314436"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s://clipset.com/microsoft-confirma-interes-comprar-tikto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creativecommons.org/licenses/by/3.0/" TargetMode="External"/><Relationship Id="rId4" Type="http://schemas.openxmlformats.org/officeDocument/2006/relationships/hyperlink" Target="https://www.zonafree2play.com/2018/08/ya-es-oficial-discord-empezara-vende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164576407@N06/4895690538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fr.wikipedia.org/wiki/Yub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pxhere.com/da/photo/92662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thelinuxuser.com/vpn-clients-for-linu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hyperlink" Target="https://www.tiktok.com/safety/en/reporting/" TargetMode="External"/><Relationship Id="rId3" Type="http://schemas.openxmlformats.org/officeDocument/2006/relationships/hyperlink" Target="https://www.facebook.com/help/181495968648557" TargetMode="External"/><Relationship Id="rId7" Type="http://schemas.openxmlformats.org/officeDocument/2006/relationships/hyperlink" Target="https://www.youtube.com/howyoutubeworks/policies/community-guideline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safety.twitch.tv/s/article/Filing-a-Report?language=en_US" TargetMode="External"/><Relationship Id="rId11" Type="http://schemas.openxmlformats.org/officeDocument/2006/relationships/hyperlink" Target="https://discord.com/safety/360044103651-reporting-abusive-behavior-to-discord" TargetMode="External"/><Relationship Id="rId5" Type="http://schemas.openxmlformats.org/officeDocument/2006/relationships/hyperlink" Target="https://help.instagram.com/165828726894770/" TargetMode="External"/><Relationship Id="rId10" Type="http://schemas.openxmlformats.org/officeDocument/2006/relationships/hyperlink" Target="https://faq.whatsapp.com/1313491802751163/?locale=en_US" TargetMode="External"/><Relationship Id="rId4" Type="http://schemas.openxmlformats.org/officeDocument/2006/relationships/hyperlink" Target="https://help.twitter.com/en/safety-and-security/report-abusive-behavior" TargetMode="External"/><Relationship Id="rId9" Type="http://schemas.openxmlformats.org/officeDocument/2006/relationships/hyperlink" Target="https://help.snapchat.com/hc/en-us/articles/7012399221652-How-do-I-report-abuse-or-illegal-content-on-Snapcha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3.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technofaq.org/posts/2015/12/the-facts-behind-electronic-cigarettes/" TargetMode="External"/><Relationship Id="rId5" Type="http://schemas.openxmlformats.org/officeDocument/2006/relationships/image" Target="../media/image24.jpg"/><Relationship Id="rId4" Type="http://schemas.openxmlformats.org/officeDocument/2006/relationships/hyperlink" Target="https://blogs.comillas.edu/informefamilia/2019/01/17/juul-la-epidemia-del-cigarrillo-usb-que-engancha-a-los-adolescentes-llega-a-espan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hyperlink" Target="https://www.nimh.nih.gov/health/topics/child-and-adolescent-mental-health" TargetMode="External"/><Relationship Id="rId3" Type="http://schemas.openxmlformats.org/officeDocument/2006/relationships/hyperlink" Target="https://healthvine.cincinnatichildrens.org/provider-tools-resources/#1660931884187-eb9867aa-0800" TargetMode="External"/><Relationship Id="rId7" Type="http://schemas.openxmlformats.org/officeDocument/2006/relationships/hyperlink" Target="https://med.stanford.edu/tobaccopreventiontoolkit.html"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sleep101.info/" TargetMode="External"/><Relationship Id="rId5" Type="http://schemas.openxmlformats.org/officeDocument/2006/relationships/hyperlink" Target="https://www.apa.org/topics/social-media-internet/health-advisory-adolescent-social-media-use" TargetMode="External"/><Relationship Id="rId4" Type="http://schemas.openxmlformats.org/officeDocument/2006/relationships/hyperlink" Target="https://www.aap.org/en/patient-care/media-and-children/center-of-excellence-on-social-media-and-youth-mental-health/" TargetMode="Externa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AC2A41-4973-914B-5F20-38301CC1F452}"/>
              </a:ext>
            </a:extLst>
          </p:cNvPr>
          <p:cNvSpPr>
            <a:spLocks noGrp="1"/>
          </p:cNvSpPr>
          <p:nvPr>
            <p:ph type="ctrTitle"/>
          </p:nvPr>
        </p:nvSpPr>
        <p:spPr>
          <a:xfrm>
            <a:off x="6096000" y="153437"/>
            <a:ext cx="5995015" cy="3587289"/>
          </a:xfrm>
        </p:spPr>
        <p:txBody>
          <a:bodyPr anchor="b">
            <a:normAutofit/>
          </a:bodyPr>
          <a:lstStyle/>
          <a:p>
            <a:r>
              <a:rPr lang="en-US" sz="4200" dirty="0"/>
              <a:t>Addressing Adolescent </a:t>
            </a:r>
            <a:br>
              <a:rPr lang="en-US" sz="4200" dirty="0"/>
            </a:br>
            <a:r>
              <a:rPr lang="en-US" sz="4200" dirty="0"/>
              <a:t>Mental Health Issues and High-Risk Behaviors in Primary Care</a:t>
            </a:r>
          </a:p>
        </p:txBody>
      </p:sp>
      <p:pic>
        <p:nvPicPr>
          <p:cNvPr id="25" name="Content Placeholder 24" descr="A drawing of a person's head">
            <a:extLst>
              <a:ext uri="{FF2B5EF4-FFF2-40B4-BE49-F238E27FC236}">
                <a16:creationId xmlns:a16="http://schemas.microsoft.com/office/drawing/2014/main" id="{978F0FA9-4F28-5B8B-117D-8CBF78A9C44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645" r="21853" b="1"/>
          <a:stretch/>
        </p:blipFill>
        <p:spPr>
          <a:xfrm>
            <a:off x="20" y="-11113"/>
            <a:ext cx="5791180" cy="6880226"/>
          </a:xfrm>
          <a:noFill/>
        </p:spPr>
      </p:pic>
      <p:sp>
        <p:nvSpPr>
          <p:cNvPr id="31" name="Text Placeholder 3">
            <a:extLst>
              <a:ext uri="{FF2B5EF4-FFF2-40B4-BE49-F238E27FC236}">
                <a16:creationId xmlns:a16="http://schemas.microsoft.com/office/drawing/2014/main" id="{CDD7279D-3B0E-E62F-4FC1-4923A2D6C7D5}"/>
              </a:ext>
            </a:extLst>
          </p:cNvPr>
          <p:cNvSpPr>
            <a:spLocks noGrp="1"/>
          </p:cNvSpPr>
          <p:nvPr>
            <p:ph type="body" sz="quarter" idx="11"/>
          </p:nvPr>
        </p:nvSpPr>
        <p:spPr>
          <a:xfrm>
            <a:off x="6299835" y="4568602"/>
            <a:ext cx="5486400" cy="1645920"/>
          </a:xfrm>
        </p:spPr>
        <p:txBody>
          <a:bodyPr/>
          <a:lstStyle/>
          <a:p>
            <a:r>
              <a:rPr lang="en-US" dirty="0"/>
              <a:t>Molly Johnson, DNP, APRN, CPNP-PC</a:t>
            </a:r>
          </a:p>
        </p:txBody>
      </p:sp>
      <p:sp>
        <p:nvSpPr>
          <p:cNvPr id="26" name="TextBox 25">
            <a:extLst>
              <a:ext uri="{FF2B5EF4-FFF2-40B4-BE49-F238E27FC236}">
                <a16:creationId xmlns:a16="http://schemas.microsoft.com/office/drawing/2014/main" id="{9D062C9F-FFDC-20DB-048A-E42416F95EE8}"/>
              </a:ext>
            </a:extLst>
          </p:cNvPr>
          <p:cNvSpPr txBox="1"/>
          <p:nvPr/>
        </p:nvSpPr>
        <p:spPr>
          <a:xfrm>
            <a:off x="3551484" y="6669058"/>
            <a:ext cx="22397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53272102@N06/2764831443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4271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B6D3D561-DCA3-2121-7304-3907B452A1BC}"/>
              </a:ext>
            </a:extLst>
          </p:cNvPr>
          <p:cNvGraphicFramePr>
            <a:graphicFrameLocks noGrp="1"/>
          </p:cNvGraphicFramePr>
          <p:nvPr>
            <p:ph type="pic" sz="quarter" idx="13"/>
            <p:extLst>
              <p:ext uri="{D42A27DB-BD31-4B8C-83A1-F6EECF244321}">
                <p14:modId xmlns:p14="http://schemas.microsoft.com/office/powerpoint/2010/main" val="3459095694"/>
              </p:ext>
            </p:extLst>
          </p:nvPr>
        </p:nvGraphicFramePr>
        <p:xfrm>
          <a:off x="13855" y="-2"/>
          <a:ext cx="12178144" cy="6858002"/>
        </p:xfrm>
        <a:graphic>
          <a:graphicData uri="http://schemas.openxmlformats.org/drawingml/2006/table">
            <a:tbl>
              <a:tblPr firstRow="1" bandRow="1">
                <a:tableStyleId>{0660B408-B3CF-4A94-85FC-2B1E0A45F4A2}</a:tableStyleId>
              </a:tblPr>
              <a:tblGrid>
                <a:gridCol w="2164569">
                  <a:extLst>
                    <a:ext uri="{9D8B030D-6E8A-4147-A177-3AD203B41FA5}">
                      <a16:colId xmlns:a16="http://schemas.microsoft.com/office/drawing/2014/main" val="2311017350"/>
                    </a:ext>
                  </a:extLst>
                </a:gridCol>
                <a:gridCol w="10013575">
                  <a:extLst>
                    <a:ext uri="{9D8B030D-6E8A-4147-A177-3AD203B41FA5}">
                      <a16:colId xmlns:a16="http://schemas.microsoft.com/office/drawing/2014/main" val="2511528648"/>
                    </a:ext>
                  </a:extLst>
                </a:gridCol>
              </a:tblGrid>
              <a:tr h="761060">
                <a:tc>
                  <a:txBody>
                    <a:bodyPr/>
                    <a:lstStyle/>
                    <a:p>
                      <a:r>
                        <a:rPr lang="en-US" sz="4000" dirty="0">
                          <a:solidFill>
                            <a:schemeClr val="accent1">
                              <a:lumMod val="50000"/>
                            </a:schemeClr>
                          </a:solidFill>
                        </a:rPr>
                        <a:t>Platform</a:t>
                      </a:r>
                    </a:p>
                  </a:txBody>
                  <a:tcPr>
                    <a:lnB w="12700" cap="flat" cmpd="sng" algn="ctr">
                      <a:solidFill>
                        <a:schemeClr val="tx1"/>
                      </a:solidFill>
                      <a:prstDash val="solid"/>
                      <a:round/>
                      <a:headEnd type="none" w="med" len="med"/>
                      <a:tailEnd type="none" w="med" len="med"/>
                    </a:lnB>
                  </a:tcPr>
                </a:tc>
                <a:tc>
                  <a:txBody>
                    <a:bodyPr/>
                    <a:lstStyle/>
                    <a:p>
                      <a:r>
                        <a:rPr lang="en-US" sz="4000" dirty="0">
                          <a:solidFill>
                            <a:schemeClr val="accent1">
                              <a:lumMod val="50000"/>
                            </a:schemeClr>
                          </a:solidFill>
                        </a:rPr>
                        <a:t>Specific Dangers</a:t>
                      </a:r>
                    </a:p>
                  </a:txBody>
                  <a:tcPr/>
                </a:tc>
                <a:extLst>
                  <a:ext uri="{0D108BD9-81ED-4DB2-BD59-A6C34878D82A}">
                    <a16:rowId xmlns:a16="http://schemas.microsoft.com/office/drawing/2014/main" val="3972604654"/>
                  </a:ext>
                </a:extLst>
              </a:tr>
              <a:tr h="1239609">
                <a:tc>
                  <a:txBody>
                    <a:bodyPr/>
                    <a:lstStyle/>
                    <a:p>
                      <a:r>
                        <a:rPr lang="en-US" sz="2400" b="1" dirty="0"/>
                        <a:t>YouTube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a:t>Potential exposure to inappropriate content, data collection on users, algorithm can direct children to inappropriate content, fake information, targeted ads</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8268971"/>
                  </a:ext>
                </a:extLst>
              </a:tr>
              <a:tr h="1012794">
                <a:tc>
                  <a:txBody>
                    <a:bodyPr/>
                    <a:lstStyle/>
                    <a:p>
                      <a:r>
                        <a:rPr lang="en-US" sz="2400" b="1" dirty="0"/>
                        <a:t>Snapchat</a:t>
                      </a:r>
                    </a:p>
                  </a:txBody>
                  <a:tcPr>
                    <a:lnT w="12700" cap="flat" cmpd="sng" algn="ctr">
                      <a:solidFill>
                        <a:schemeClr val="tx1"/>
                      </a:solidFill>
                      <a:prstDash val="solid"/>
                      <a:round/>
                      <a:headEnd type="none" w="med" len="med"/>
                      <a:tailEnd type="none" w="med" len="med"/>
                    </a:lnT>
                  </a:tcPr>
                </a:tc>
                <a:tc>
                  <a:txBody>
                    <a:bodyPr/>
                    <a:lstStyle/>
                    <a:p>
                      <a:r>
                        <a:rPr lang="en-US" sz="2400" b="0" dirty="0"/>
                        <a:t>Disappearing messages, users may share explicit or inappropriate content- challenging for parents to monitor</a:t>
                      </a:r>
                    </a:p>
                  </a:txBody>
                  <a:tcPr/>
                </a:tc>
                <a:extLst>
                  <a:ext uri="{0D108BD9-81ED-4DB2-BD59-A6C34878D82A}">
                    <a16:rowId xmlns:a16="http://schemas.microsoft.com/office/drawing/2014/main" val="2214907430"/>
                  </a:ext>
                </a:extLst>
              </a:tr>
              <a:tr h="1012794">
                <a:tc>
                  <a:txBody>
                    <a:bodyPr/>
                    <a:lstStyle/>
                    <a:p>
                      <a:r>
                        <a:rPr lang="en-US" sz="2400" b="1" dirty="0"/>
                        <a:t>Instagram</a:t>
                      </a:r>
                    </a:p>
                  </a:txBody>
                  <a:tcPr/>
                </a:tc>
                <a:tc>
                  <a:txBody>
                    <a:bodyPr/>
                    <a:lstStyle/>
                    <a:p>
                      <a:r>
                        <a:rPr lang="en-US" sz="2400" b="0" dirty="0"/>
                        <a:t>Exposure to inappropriate content and focus on appearance that may impact self-esteem- Direct messaging feature</a:t>
                      </a:r>
                    </a:p>
                  </a:txBody>
                  <a:tcPr/>
                </a:tc>
                <a:extLst>
                  <a:ext uri="{0D108BD9-81ED-4DB2-BD59-A6C34878D82A}">
                    <a16:rowId xmlns:a16="http://schemas.microsoft.com/office/drawing/2014/main" val="889092786"/>
                  </a:ext>
                </a:extLst>
              </a:tr>
              <a:tr h="858191">
                <a:tc>
                  <a:txBody>
                    <a:bodyPr/>
                    <a:lstStyle/>
                    <a:p>
                      <a:r>
                        <a:rPr lang="en-US" sz="2400" b="1" dirty="0"/>
                        <a:t>TikTok</a:t>
                      </a:r>
                    </a:p>
                  </a:txBody>
                  <a:tcPr/>
                </a:tc>
                <a:tc>
                  <a:txBody>
                    <a:bodyPr/>
                    <a:lstStyle/>
                    <a:p>
                      <a:r>
                        <a:rPr lang="en-US" sz="2400" b="0" dirty="0"/>
                        <a:t>Inappropriate material and potential privacy concerns, may encounter content that is not suitable for their age group</a:t>
                      </a:r>
                    </a:p>
                  </a:txBody>
                  <a:tcPr/>
                </a:tc>
                <a:extLst>
                  <a:ext uri="{0D108BD9-81ED-4DB2-BD59-A6C34878D82A}">
                    <a16:rowId xmlns:a16="http://schemas.microsoft.com/office/drawing/2014/main" val="927223079"/>
                  </a:ext>
                </a:extLst>
              </a:tr>
              <a:tr h="733945">
                <a:tc>
                  <a:txBody>
                    <a:bodyPr/>
                    <a:lstStyle/>
                    <a:p>
                      <a:r>
                        <a:rPr lang="en-US" sz="2400" b="1" dirty="0"/>
                        <a:t>Discord</a:t>
                      </a:r>
                    </a:p>
                  </a:txBody>
                  <a:tcPr/>
                </a:tc>
                <a:tc>
                  <a:txBody>
                    <a:bodyPr/>
                    <a:lstStyle/>
                    <a:p>
                      <a:r>
                        <a:rPr lang="en-US" sz="2400" b="0" dirty="0"/>
                        <a:t>Bullying, exposure to explicit content (NSFW), malware and phishing scams</a:t>
                      </a:r>
                    </a:p>
                  </a:txBody>
                  <a:tcPr/>
                </a:tc>
                <a:extLst>
                  <a:ext uri="{0D108BD9-81ED-4DB2-BD59-A6C34878D82A}">
                    <a16:rowId xmlns:a16="http://schemas.microsoft.com/office/drawing/2014/main" val="2889667878"/>
                  </a:ext>
                </a:extLst>
              </a:tr>
              <a:tr h="1239609">
                <a:tc>
                  <a:txBody>
                    <a:bodyPr/>
                    <a:lstStyle/>
                    <a:p>
                      <a:r>
                        <a:rPr lang="en-US" sz="2400" b="1" dirty="0"/>
                        <a:t>Twitch </a:t>
                      </a:r>
                    </a:p>
                  </a:txBody>
                  <a:tcPr/>
                </a:tc>
                <a:tc>
                  <a:txBody>
                    <a:bodyPr/>
                    <a:lstStyle/>
                    <a:p>
                      <a:r>
                        <a:rPr lang="en-US" sz="2400" b="0" dirty="0"/>
                        <a:t>Interaction with adult strangers, live streaming- no way to take back information or regulate content to viewers, financial exploitation through “tips” to their favorite streamers</a:t>
                      </a:r>
                    </a:p>
                  </a:txBody>
                  <a:tcPr/>
                </a:tc>
                <a:extLst>
                  <a:ext uri="{0D108BD9-81ED-4DB2-BD59-A6C34878D82A}">
                    <a16:rowId xmlns:a16="http://schemas.microsoft.com/office/drawing/2014/main" val="1945931088"/>
                  </a:ext>
                </a:extLst>
              </a:tr>
            </a:tbl>
          </a:graphicData>
        </a:graphic>
      </p:graphicFrame>
    </p:spTree>
    <p:extLst>
      <p:ext uri="{BB962C8B-B14F-4D97-AF65-F5344CB8AC3E}">
        <p14:creationId xmlns:p14="http://schemas.microsoft.com/office/powerpoint/2010/main" val="422651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626EE3B-C083-74F1-929D-325E6B266EFA}"/>
              </a:ext>
            </a:extLst>
          </p:cNvPr>
          <p:cNvSpPr>
            <a:spLocks noGrp="1"/>
          </p:cNvSpPr>
          <p:nvPr>
            <p:ph type="title"/>
          </p:nvPr>
        </p:nvSpPr>
        <p:spPr>
          <a:xfrm>
            <a:off x="594360" y="102875"/>
            <a:ext cx="10873740" cy="1680205"/>
          </a:xfrm>
        </p:spPr>
        <p:txBody>
          <a:bodyPr/>
          <a:lstStyle/>
          <a:p>
            <a:r>
              <a:rPr lang="en-US" dirty="0"/>
              <a:t>TikTok</a:t>
            </a:r>
          </a:p>
        </p:txBody>
      </p:sp>
      <p:pic>
        <p:nvPicPr>
          <p:cNvPr id="7" name="Content Placeholder 6" descr="A hand holding a phone with a logo on it">
            <a:extLst>
              <a:ext uri="{FF2B5EF4-FFF2-40B4-BE49-F238E27FC236}">
                <a16:creationId xmlns:a16="http://schemas.microsoft.com/office/drawing/2014/main" id="{F8B3C21B-F6B7-B505-27F0-B197321920F7}"/>
              </a:ext>
            </a:extLst>
          </p:cNvPr>
          <p:cNvPicPr>
            <a:picLocks noGrp="1" noChangeAspect="1"/>
          </p:cNvPicPr>
          <p:nvPr>
            <p:ph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38480" y="2282007"/>
            <a:ext cx="6712095" cy="4245401"/>
          </a:xfrm>
          <a:noFill/>
        </p:spPr>
      </p:pic>
      <p:sp>
        <p:nvSpPr>
          <p:cNvPr id="8" name="TextBox 7">
            <a:extLst>
              <a:ext uri="{FF2B5EF4-FFF2-40B4-BE49-F238E27FC236}">
                <a16:creationId xmlns:a16="http://schemas.microsoft.com/office/drawing/2014/main" id="{D516CF4C-B7F9-CEF2-47FB-B9F1F877B519}"/>
              </a:ext>
            </a:extLst>
          </p:cNvPr>
          <p:cNvSpPr txBox="1"/>
          <p:nvPr/>
        </p:nvSpPr>
        <p:spPr>
          <a:xfrm>
            <a:off x="7992625" y="5781281"/>
            <a:ext cx="249459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lipset.com/microsoft-confirma-interes-comprar-tikto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20777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AFAE-43C9-91BA-4042-1B5E0B28782C}"/>
              </a:ext>
            </a:extLst>
          </p:cNvPr>
          <p:cNvSpPr>
            <a:spLocks noGrp="1"/>
          </p:cNvSpPr>
          <p:nvPr>
            <p:ph type="title"/>
          </p:nvPr>
        </p:nvSpPr>
        <p:spPr/>
        <p:txBody>
          <a:bodyPr/>
          <a:lstStyle/>
          <a:p>
            <a:r>
              <a:rPr lang="en-US" dirty="0"/>
              <a:t>Discord</a:t>
            </a:r>
          </a:p>
        </p:txBody>
      </p:sp>
      <p:pic>
        <p:nvPicPr>
          <p:cNvPr id="5" name="Content Placeholder 4" descr="A logo of a discord&#10;&#10;Description automatically generated">
            <a:extLst>
              <a:ext uri="{FF2B5EF4-FFF2-40B4-BE49-F238E27FC236}">
                <a16:creationId xmlns:a16="http://schemas.microsoft.com/office/drawing/2014/main" id="{F2D9C6C6-34D4-930D-3A63-7553DF7A3CB9}"/>
              </a:ext>
            </a:extLst>
          </p:cNvPr>
          <p:cNvPicPr>
            <a:picLocks noGrp="1" noChangeAspect="1"/>
          </p:cNvPicPr>
          <p:nvPr>
            <p:ph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71241" y="2281238"/>
            <a:ext cx="6583218" cy="3700462"/>
          </a:xfrm>
        </p:spPr>
      </p:pic>
      <p:sp>
        <p:nvSpPr>
          <p:cNvPr id="6" name="TextBox 5">
            <a:extLst>
              <a:ext uri="{FF2B5EF4-FFF2-40B4-BE49-F238E27FC236}">
                <a16:creationId xmlns:a16="http://schemas.microsoft.com/office/drawing/2014/main" id="{FC09614E-785D-4561-ECCB-B32BB078F27B}"/>
              </a:ext>
            </a:extLst>
          </p:cNvPr>
          <p:cNvSpPr txBox="1"/>
          <p:nvPr/>
        </p:nvSpPr>
        <p:spPr>
          <a:xfrm>
            <a:off x="4271241" y="5981700"/>
            <a:ext cx="6583218" cy="230832"/>
          </a:xfrm>
          <a:prstGeom prst="rect">
            <a:avLst/>
          </a:prstGeom>
          <a:noFill/>
        </p:spPr>
        <p:txBody>
          <a:bodyPr wrap="square" rtlCol="0">
            <a:spAutoFit/>
          </a:bodyPr>
          <a:lstStyle/>
          <a:p>
            <a:r>
              <a:rPr lang="en-US" sz="900">
                <a:hlinkClick r:id="rId4" tooltip="https://www.zonafree2play.com/2018/08/ya-es-oficial-discord-empezara-vender.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62974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5B8C-7A64-1C89-3621-9600B221D280}"/>
              </a:ext>
            </a:extLst>
          </p:cNvPr>
          <p:cNvSpPr>
            <a:spLocks noGrp="1"/>
          </p:cNvSpPr>
          <p:nvPr>
            <p:ph type="title"/>
          </p:nvPr>
        </p:nvSpPr>
        <p:spPr/>
        <p:txBody>
          <a:bodyPr/>
          <a:lstStyle/>
          <a:p>
            <a:r>
              <a:rPr lang="en-US" dirty="0"/>
              <a:t>Twitch</a:t>
            </a:r>
          </a:p>
        </p:txBody>
      </p:sp>
      <p:pic>
        <p:nvPicPr>
          <p:cNvPr id="5" name="Content Placeholder 4" descr="A purple and white logo&#10;&#10;Description automatically generated">
            <a:extLst>
              <a:ext uri="{FF2B5EF4-FFF2-40B4-BE49-F238E27FC236}">
                <a16:creationId xmlns:a16="http://schemas.microsoft.com/office/drawing/2014/main" id="{4E23AE60-0D71-A9A9-0C48-FEB654D3F99F}"/>
              </a:ext>
            </a:extLst>
          </p:cNvPr>
          <p:cNvPicPr>
            <a:picLocks noGrp="1" noChangeAspect="1"/>
          </p:cNvPicPr>
          <p:nvPr>
            <p:ph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76620" y="2281238"/>
            <a:ext cx="5572460" cy="3700462"/>
          </a:xfrm>
        </p:spPr>
      </p:pic>
      <p:sp>
        <p:nvSpPr>
          <p:cNvPr id="6" name="TextBox 5">
            <a:extLst>
              <a:ext uri="{FF2B5EF4-FFF2-40B4-BE49-F238E27FC236}">
                <a16:creationId xmlns:a16="http://schemas.microsoft.com/office/drawing/2014/main" id="{272ACB58-6368-7F35-F2C7-BFC4B4BCB420}"/>
              </a:ext>
            </a:extLst>
          </p:cNvPr>
          <p:cNvSpPr txBox="1"/>
          <p:nvPr/>
        </p:nvSpPr>
        <p:spPr>
          <a:xfrm>
            <a:off x="4776620" y="5981700"/>
            <a:ext cx="5572460" cy="230832"/>
          </a:xfrm>
          <a:prstGeom prst="rect">
            <a:avLst/>
          </a:prstGeom>
          <a:noFill/>
        </p:spPr>
        <p:txBody>
          <a:bodyPr wrap="square" rtlCol="0">
            <a:spAutoFit/>
          </a:bodyPr>
          <a:lstStyle/>
          <a:p>
            <a:r>
              <a:rPr lang="en-US" sz="900">
                <a:hlinkClick r:id="rId4" tooltip="https://www.flickr.com/photos/164576407@N06/48956905383"/>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85345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B6D3D561-DCA3-2121-7304-3907B452A1BC}"/>
              </a:ext>
            </a:extLst>
          </p:cNvPr>
          <p:cNvGraphicFramePr>
            <a:graphicFrameLocks noGrp="1"/>
          </p:cNvGraphicFramePr>
          <p:nvPr>
            <p:ph type="pic" sz="quarter" idx="13"/>
            <p:extLst>
              <p:ext uri="{D42A27DB-BD31-4B8C-83A1-F6EECF244321}">
                <p14:modId xmlns:p14="http://schemas.microsoft.com/office/powerpoint/2010/main" val="3372263119"/>
              </p:ext>
            </p:extLst>
          </p:nvPr>
        </p:nvGraphicFramePr>
        <p:xfrm>
          <a:off x="13855" y="0"/>
          <a:ext cx="12178144" cy="6858001"/>
        </p:xfrm>
        <a:graphic>
          <a:graphicData uri="http://schemas.openxmlformats.org/drawingml/2006/table">
            <a:tbl>
              <a:tblPr firstRow="1" bandRow="1">
                <a:tableStyleId>{0660B408-B3CF-4A94-85FC-2B1E0A45F4A2}</a:tableStyleId>
              </a:tblPr>
              <a:tblGrid>
                <a:gridCol w="2164569">
                  <a:extLst>
                    <a:ext uri="{9D8B030D-6E8A-4147-A177-3AD203B41FA5}">
                      <a16:colId xmlns:a16="http://schemas.microsoft.com/office/drawing/2014/main" val="2311017350"/>
                    </a:ext>
                  </a:extLst>
                </a:gridCol>
                <a:gridCol w="10013575">
                  <a:extLst>
                    <a:ext uri="{9D8B030D-6E8A-4147-A177-3AD203B41FA5}">
                      <a16:colId xmlns:a16="http://schemas.microsoft.com/office/drawing/2014/main" val="2511528648"/>
                    </a:ext>
                  </a:extLst>
                </a:gridCol>
              </a:tblGrid>
              <a:tr h="965993">
                <a:tc>
                  <a:txBody>
                    <a:bodyPr/>
                    <a:lstStyle/>
                    <a:p>
                      <a:r>
                        <a:rPr lang="en-US" sz="4000" dirty="0">
                          <a:solidFill>
                            <a:schemeClr val="accent1">
                              <a:lumMod val="50000"/>
                            </a:schemeClr>
                          </a:solidFill>
                        </a:rPr>
                        <a:t>Platform</a:t>
                      </a:r>
                    </a:p>
                  </a:txBody>
                  <a:tcPr>
                    <a:lnB w="12700" cap="flat" cmpd="sng" algn="ctr">
                      <a:solidFill>
                        <a:schemeClr val="tx1"/>
                      </a:solidFill>
                      <a:prstDash val="solid"/>
                      <a:round/>
                      <a:headEnd type="none" w="med" len="med"/>
                      <a:tailEnd type="none" w="med" len="med"/>
                    </a:lnB>
                  </a:tcPr>
                </a:tc>
                <a:tc>
                  <a:txBody>
                    <a:bodyPr/>
                    <a:lstStyle/>
                    <a:p>
                      <a:r>
                        <a:rPr lang="en-US" sz="4000" dirty="0">
                          <a:solidFill>
                            <a:schemeClr val="accent1">
                              <a:lumMod val="50000"/>
                            </a:schemeClr>
                          </a:solidFill>
                        </a:rPr>
                        <a:t>Specific Dangers</a:t>
                      </a:r>
                    </a:p>
                  </a:txBody>
                  <a:tcPr/>
                </a:tc>
                <a:extLst>
                  <a:ext uri="{0D108BD9-81ED-4DB2-BD59-A6C34878D82A}">
                    <a16:rowId xmlns:a16="http://schemas.microsoft.com/office/drawing/2014/main" val="3972604654"/>
                  </a:ext>
                </a:extLst>
              </a:tr>
              <a:tr h="1252907">
                <a:tc>
                  <a:txBody>
                    <a:bodyPr/>
                    <a:lstStyle/>
                    <a:p>
                      <a:r>
                        <a:rPr lang="en-US" sz="2400" b="1" dirty="0"/>
                        <a:t>Whisper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b="0" dirty="0"/>
                        <a:t>Users can share secrets anonymously, which can lead to cyberbullying, inappropriate conversations, or even predatory behavior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8268971"/>
                  </a:ext>
                </a:extLst>
              </a:tr>
              <a:tr h="1285510">
                <a:tc>
                  <a:txBody>
                    <a:bodyPr/>
                    <a:lstStyle/>
                    <a:p>
                      <a:r>
                        <a:rPr lang="en-US" sz="2400" b="1" dirty="0" err="1"/>
                        <a:t>Yubo</a:t>
                      </a:r>
                      <a:endParaRPr lang="en-US" sz="2400" b="1" dirty="0"/>
                    </a:p>
                  </a:txBody>
                  <a:tcPr>
                    <a:lnT w="12700" cap="flat" cmpd="sng" algn="ctr">
                      <a:solidFill>
                        <a:schemeClr val="tx1"/>
                      </a:solidFill>
                      <a:prstDash val="solid"/>
                      <a:round/>
                      <a:headEnd type="none" w="med" len="med"/>
                      <a:tailEnd type="none" w="med" len="med"/>
                    </a:lnT>
                  </a:tcPr>
                </a:tc>
                <a:tc>
                  <a:txBody>
                    <a:bodyPr/>
                    <a:lstStyle/>
                    <a:p>
                      <a:r>
                        <a:rPr lang="en-US" sz="2400" b="0" dirty="0"/>
                        <a:t>“Tinder for Teens”, users can create profiles without age verification, can livestream and engage in conversations with people in their area</a:t>
                      </a:r>
                    </a:p>
                  </a:txBody>
                  <a:tcPr/>
                </a:tc>
                <a:extLst>
                  <a:ext uri="{0D108BD9-81ED-4DB2-BD59-A6C34878D82A}">
                    <a16:rowId xmlns:a16="http://schemas.microsoft.com/office/drawing/2014/main" val="2214907430"/>
                  </a:ext>
                </a:extLst>
              </a:tr>
              <a:tr h="1795516">
                <a:tc>
                  <a:txBody>
                    <a:bodyPr/>
                    <a:lstStyle/>
                    <a:p>
                      <a:r>
                        <a:rPr lang="en-US" sz="2400" b="1" dirty="0"/>
                        <a:t>Hoop</a:t>
                      </a:r>
                    </a:p>
                  </a:txBody>
                  <a:tcPr/>
                </a:tc>
                <a:tc>
                  <a:txBody>
                    <a:bodyPr/>
                    <a:lstStyle/>
                    <a:p>
                      <a:r>
                        <a:rPr lang="en-US" sz="2400" b="0" dirty="0"/>
                        <a:t>HOOP connects with Snapchat, shows you Snap profiles of other users, and allows you connect with them or swipe away to the next Snap profile. Once they’ve exchanged Snap info inside of Hoop, the rest of the conversation happens in Snapchat.</a:t>
                      </a:r>
                    </a:p>
                  </a:txBody>
                  <a:tcPr/>
                </a:tc>
                <a:extLst>
                  <a:ext uri="{0D108BD9-81ED-4DB2-BD59-A6C34878D82A}">
                    <a16:rowId xmlns:a16="http://schemas.microsoft.com/office/drawing/2014/main" val="889092786"/>
                  </a:ext>
                </a:extLst>
              </a:tr>
              <a:tr h="1558075">
                <a:tc>
                  <a:txBody>
                    <a:bodyPr/>
                    <a:lstStyle/>
                    <a:p>
                      <a:r>
                        <a:rPr lang="en-US" sz="2400" b="1" dirty="0"/>
                        <a:t>Monkey</a:t>
                      </a:r>
                    </a:p>
                  </a:txBody>
                  <a:tcPr/>
                </a:tc>
                <a:tc>
                  <a:txBody>
                    <a:bodyPr/>
                    <a:lstStyle/>
                    <a:p>
                      <a:r>
                        <a:rPr lang="en-US" sz="2400" b="0" dirty="0"/>
                        <a:t>Monkey is a social networking app that allows users to video chat with other users randomly chosen by the app, no age verification (min. age 13), high risk for sexual content (removed from Apple app store but available on Web)</a:t>
                      </a:r>
                    </a:p>
                  </a:txBody>
                  <a:tcPr/>
                </a:tc>
                <a:extLst>
                  <a:ext uri="{0D108BD9-81ED-4DB2-BD59-A6C34878D82A}">
                    <a16:rowId xmlns:a16="http://schemas.microsoft.com/office/drawing/2014/main" val="2889667878"/>
                  </a:ext>
                </a:extLst>
              </a:tr>
            </a:tbl>
          </a:graphicData>
        </a:graphic>
      </p:graphicFrame>
    </p:spTree>
    <p:extLst>
      <p:ext uri="{BB962C8B-B14F-4D97-AF65-F5344CB8AC3E}">
        <p14:creationId xmlns:p14="http://schemas.microsoft.com/office/powerpoint/2010/main" val="198566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58466C-1B70-1CD9-60FD-1A68ACF7D9E3}"/>
              </a:ext>
            </a:extLst>
          </p:cNvPr>
          <p:cNvSpPr>
            <a:spLocks noGrp="1"/>
          </p:cNvSpPr>
          <p:nvPr>
            <p:ph type="title"/>
          </p:nvPr>
        </p:nvSpPr>
        <p:spPr/>
        <p:txBody>
          <a:bodyPr/>
          <a:lstStyle/>
          <a:p>
            <a:r>
              <a:rPr lang="en-US" dirty="0" err="1"/>
              <a:t>Yubo</a:t>
            </a:r>
            <a:endParaRPr lang="en-US" dirty="0"/>
          </a:p>
        </p:txBody>
      </p:sp>
      <p:pic>
        <p:nvPicPr>
          <p:cNvPr id="12" name="Content Placeholder 11" descr="A yellow square with a white face&#10;&#10;Description automatically generated">
            <a:extLst>
              <a:ext uri="{FF2B5EF4-FFF2-40B4-BE49-F238E27FC236}">
                <a16:creationId xmlns:a16="http://schemas.microsoft.com/office/drawing/2014/main" id="{913E0FB9-3F83-9938-0B3F-330480996FF9}"/>
              </a:ext>
            </a:extLst>
          </p:cNvPr>
          <p:cNvPicPr>
            <a:picLocks noGrp="1" noChangeAspect="1"/>
          </p:cNvPicPr>
          <p:nvPr>
            <p:ph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81675" y="2350294"/>
            <a:ext cx="3562350" cy="3562350"/>
          </a:xfrm>
        </p:spPr>
      </p:pic>
      <p:sp>
        <p:nvSpPr>
          <p:cNvPr id="13" name="TextBox 12">
            <a:extLst>
              <a:ext uri="{FF2B5EF4-FFF2-40B4-BE49-F238E27FC236}">
                <a16:creationId xmlns:a16="http://schemas.microsoft.com/office/drawing/2014/main" id="{8B961B13-CF84-82BD-3F0B-7CC0E8CF2837}"/>
              </a:ext>
            </a:extLst>
          </p:cNvPr>
          <p:cNvSpPr txBox="1"/>
          <p:nvPr/>
        </p:nvSpPr>
        <p:spPr>
          <a:xfrm>
            <a:off x="5781675" y="5912644"/>
            <a:ext cx="3562350" cy="230832"/>
          </a:xfrm>
          <a:prstGeom prst="rect">
            <a:avLst/>
          </a:prstGeom>
          <a:noFill/>
        </p:spPr>
        <p:txBody>
          <a:bodyPr wrap="square" rtlCol="0">
            <a:spAutoFit/>
          </a:bodyPr>
          <a:lstStyle/>
          <a:p>
            <a:r>
              <a:rPr lang="en-US" sz="900">
                <a:hlinkClick r:id="rId4" tooltip="https://fr.wikipedia.org/wiki/Yubo"/>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36910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4207-ED2F-5D04-7A30-D527120F5B1F}"/>
              </a:ext>
            </a:extLst>
          </p:cNvPr>
          <p:cNvSpPr>
            <a:spLocks noGrp="1"/>
          </p:cNvSpPr>
          <p:nvPr>
            <p:ph type="title"/>
          </p:nvPr>
        </p:nvSpPr>
        <p:spPr/>
        <p:txBody>
          <a:bodyPr/>
          <a:lstStyle/>
          <a:p>
            <a:r>
              <a:rPr lang="en-US" dirty="0"/>
              <a:t>Monkey</a:t>
            </a:r>
          </a:p>
        </p:txBody>
      </p:sp>
      <p:pic>
        <p:nvPicPr>
          <p:cNvPr id="5" name="Content Placeholder 4" descr="A cartoon face on a blue background&#10;&#10;Description automatically generated">
            <a:extLst>
              <a:ext uri="{FF2B5EF4-FFF2-40B4-BE49-F238E27FC236}">
                <a16:creationId xmlns:a16="http://schemas.microsoft.com/office/drawing/2014/main" id="{7235DF92-DB05-E423-B93D-BDA7463F83C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627077" y="876264"/>
            <a:ext cx="5190978" cy="5190978"/>
          </a:xfrm>
        </p:spPr>
      </p:pic>
    </p:spTree>
    <p:extLst>
      <p:ext uri="{BB962C8B-B14F-4D97-AF65-F5344CB8AC3E}">
        <p14:creationId xmlns:p14="http://schemas.microsoft.com/office/powerpoint/2010/main" val="78901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9CF3A-88C9-9BE8-2880-2C85D3551772}"/>
              </a:ext>
            </a:extLst>
          </p:cNvPr>
          <p:cNvSpPr>
            <a:spLocks noGrp="1"/>
          </p:cNvSpPr>
          <p:nvPr>
            <p:ph type="title"/>
          </p:nvPr>
        </p:nvSpPr>
        <p:spPr>
          <a:xfrm>
            <a:off x="594360" y="189572"/>
            <a:ext cx="6787747" cy="1593507"/>
          </a:xfrm>
        </p:spPr>
        <p:txBody>
          <a:bodyPr anchor="b">
            <a:normAutofit/>
          </a:bodyPr>
          <a:lstStyle/>
          <a:p>
            <a:r>
              <a:rPr lang="en-US" dirty="0"/>
              <a:t>Resources for Adolescent Primary Care</a:t>
            </a:r>
          </a:p>
        </p:txBody>
      </p:sp>
      <p:graphicFrame>
        <p:nvGraphicFramePr>
          <p:cNvPr id="5" name="Diagram 4">
            <a:extLst>
              <a:ext uri="{FF2B5EF4-FFF2-40B4-BE49-F238E27FC236}">
                <a16:creationId xmlns:a16="http://schemas.microsoft.com/office/drawing/2014/main" id="{A10462D4-5E8A-3BC5-A270-86A1FF408FB0}"/>
              </a:ext>
            </a:extLst>
          </p:cNvPr>
          <p:cNvGraphicFramePr/>
          <p:nvPr>
            <p:extLst>
              <p:ext uri="{D42A27DB-BD31-4B8C-83A1-F6EECF244321}">
                <p14:modId xmlns:p14="http://schemas.microsoft.com/office/powerpoint/2010/main" val="1232493249"/>
              </p:ext>
            </p:extLst>
          </p:nvPr>
        </p:nvGraphicFramePr>
        <p:xfrm>
          <a:off x="1076273" y="2799273"/>
          <a:ext cx="8364289" cy="3663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764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1DE995-C748-536B-4E06-1B0B602C0484}"/>
              </a:ext>
            </a:extLst>
          </p:cNvPr>
          <p:cNvSpPr>
            <a:spLocks noGrp="1"/>
          </p:cNvSpPr>
          <p:nvPr>
            <p:ph type="title"/>
          </p:nvPr>
        </p:nvSpPr>
        <p:spPr>
          <a:xfrm>
            <a:off x="593725" y="-333633"/>
            <a:ext cx="10972800" cy="1949129"/>
          </a:xfrm>
        </p:spPr>
        <p:txBody>
          <a:bodyPr/>
          <a:lstStyle/>
          <a:p>
            <a:r>
              <a:rPr lang="en-US" dirty="0"/>
              <a:t>Screen: If we don’t ask, they won’t tell</a:t>
            </a:r>
            <a:br>
              <a:rPr lang="en-US" dirty="0"/>
            </a:br>
            <a:endParaRPr lang="en-US" sz="3600" dirty="0"/>
          </a:p>
        </p:txBody>
      </p:sp>
      <p:graphicFrame>
        <p:nvGraphicFramePr>
          <p:cNvPr id="7" name="Table Placeholder 6">
            <a:extLst>
              <a:ext uri="{FF2B5EF4-FFF2-40B4-BE49-F238E27FC236}">
                <a16:creationId xmlns:a16="http://schemas.microsoft.com/office/drawing/2014/main" id="{1EC4EAC8-8704-3071-8E6E-E7B3E5946383}"/>
              </a:ext>
            </a:extLst>
          </p:cNvPr>
          <p:cNvGraphicFramePr>
            <a:graphicFrameLocks noGrp="1"/>
          </p:cNvGraphicFramePr>
          <p:nvPr>
            <p:ph type="tbl" sz="quarter" idx="10"/>
            <p:extLst>
              <p:ext uri="{D42A27DB-BD31-4B8C-83A1-F6EECF244321}">
                <p14:modId xmlns:p14="http://schemas.microsoft.com/office/powerpoint/2010/main" val="2436281428"/>
              </p:ext>
            </p:extLst>
          </p:nvPr>
        </p:nvGraphicFramePr>
        <p:xfrm>
          <a:off x="609599" y="1495169"/>
          <a:ext cx="11116963" cy="5140409"/>
        </p:xfrm>
        <a:graphic>
          <a:graphicData uri="http://schemas.openxmlformats.org/drawingml/2006/table">
            <a:tbl>
              <a:tblPr firstRow="1" bandRow="1">
                <a:tableStyleId>{6E25E649-3F16-4E02-A733-19D2CDBF48F0}</a:tableStyleId>
              </a:tblPr>
              <a:tblGrid>
                <a:gridCol w="2695416">
                  <a:extLst>
                    <a:ext uri="{9D8B030D-6E8A-4147-A177-3AD203B41FA5}">
                      <a16:colId xmlns:a16="http://schemas.microsoft.com/office/drawing/2014/main" val="1160307544"/>
                    </a:ext>
                  </a:extLst>
                </a:gridCol>
                <a:gridCol w="8421547">
                  <a:extLst>
                    <a:ext uri="{9D8B030D-6E8A-4147-A177-3AD203B41FA5}">
                      <a16:colId xmlns:a16="http://schemas.microsoft.com/office/drawing/2014/main" val="1313539877"/>
                    </a:ext>
                  </a:extLst>
                </a:gridCol>
              </a:tblGrid>
              <a:tr h="439738">
                <a:tc>
                  <a:txBody>
                    <a:bodyPr/>
                    <a:lstStyle/>
                    <a:p>
                      <a:r>
                        <a:rPr lang="en-US" dirty="0">
                          <a:solidFill>
                            <a:schemeClr val="bg1"/>
                          </a:solidFill>
                        </a:rPr>
                        <a:t>Problem</a:t>
                      </a:r>
                    </a:p>
                  </a:txBody>
                  <a:tcPr/>
                </a:tc>
                <a:tc>
                  <a:txBody>
                    <a:bodyPr/>
                    <a:lstStyle/>
                    <a:p>
                      <a:r>
                        <a:rPr lang="en-US" dirty="0">
                          <a:solidFill>
                            <a:schemeClr val="bg1"/>
                          </a:solidFill>
                        </a:rPr>
                        <a:t>Screening Tool</a:t>
                      </a:r>
                    </a:p>
                  </a:txBody>
                  <a:tcPr/>
                </a:tc>
                <a:extLst>
                  <a:ext uri="{0D108BD9-81ED-4DB2-BD59-A6C34878D82A}">
                    <a16:rowId xmlns:a16="http://schemas.microsoft.com/office/drawing/2014/main" val="4071999065"/>
                  </a:ext>
                </a:extLst>
              </a:tr>
              <a:tr h="2016742">
                <a:tc>
                  <a:txBody>
                    <a:bodyPr/>
                    <a:lstStyle/>
                    <a:p>
                      <a:r>
                        <a:rPr lang="en-US" b="1" dirty="0">
                          <a:solidFill>
                            <a:schemeClr val="accent3">
                              <a:lumMod val="50000"/>
                            </a:schemeClr>
                          </a:solidFill>
                        </a:rPr>
                        <a:t>Social Media/</a:t>
                      </a:r>
                    </a:p>
                    <a:p>
                      <a:r>
                        <a:rPr lang="en-US" b="1" dirty="0">
                          <a:solidFill>
                            <a:schemeClr val="accent3">
                              <a:lumMod val="50000"/>
                            </a:schemeClr>
                          </a:solidFill>
                        </a:rPr>
                        <a:t>Gaming Addiction</a:t>
                      </a:r>
                    </a:p>
                  </a:txBody>
                  <a:tcPr/>
                </a:tc>
                <a:tc>
                  <a:txBody>
                    <a:bodyPr/>
                    <a:lstStyle/>
                    <a:p>
                      <a:r>
                        <a:rPr lang="en-US" b="1" dirty="0"/>
                        <a:t>Problematic and Risky Internet Use Screening Scale (PRIUSS)</a:t>
                      </a:r>
                    </a:p>
                    <a:p>
                      <a:r>
                        <a:rPr lang="en-US" dirty="0"/>
                        <a:t>Internet Gaming Disorder Scale-Short Form; Video Game Addiction Questionnaire; </a:t>
                      </a:r>
                      <a:r>
                        <a:rPr lang="en-US" b="1" dirty="0"/>
                        <a:t>Social Media Disorder Test and Social Media Disorder Test for Parents</a:t>
                      </a:r>
                      <a:r>
                        <a:rPr lang="en-US" dirty="0"/>
                        <a:t>; Bergen Social Media Addiction Scale, Internet Addiction Test; Social Media Use Questionnaire; Problematic and Risky Internet Use Screening Scale (18-items) ; </a:t>
                      </a:r>
                      <a:r>
                        <a:rPr lang="en-US" b="1" dirty="0"/>
                        <a:t>Gaming and Social Media Questionnaire; Social Media Addiction Questionnaire</a:t>
                      </a:r>
                    </a:p>
                  </a:txBody>
                  <a:tcPr/>
                </a:tc>
                <a:extLst>
                  <a:ext uri="{0D108BD9-81ED-4DB2-BD59-A6C34878D82A}">
                    <a16:rowId xmlns:a16="http://schemas.microsoft.com/office/drawing/2014/main" val="1148148719"/>
                  </a:ext>
                </a:extLst>
              </a:tr>
              <a:tr h="439738">
                <a:tc>
                  <a:txBody>
                    <a:bodyPr/>
                    <a:lstStyle/>
                    <a:p>
                      <a:r>
                        <a:rPr lang="en-US" b="1" dirty="0">
                          <a:solidFill>
                            <a:schemeClr val="accent3">
                              <a:lumMod val="50000"/>
                            </a:schemeClr>
                          </a:solidFill>
                        </a:rPr>
                        <a:t>Depression</a:t>
                      </a:r>
                    </a:p>
                  </a:txBody>
                  <a:tcPr/>
                </a:tc>
                <a:tc>
                  <a:txBody>
                    <a:bodyPr/>
                    <a:lstStyle/>
                    <a:p>
                      <a:r>
                        <a:rPr lang="en-US" b="1" dirty="0"/>
                        <a:t>PHQ-2 and PHQ-9</a:t>
                      </a:r>
                    </a:p>
                  </a:txBody>
                  <a:tcPr/>
                </a:tc>
                <a:extLst>
                  <a:ext uri="{0D108BD9-81ED-4DB2-BD59-A6C34878D82A}">
                    <a16:rowId xmlns:a16="http://schemas.microsoft.com/office/drawing/2014/main" val="4130632293"/>
                  </a:ext>
                </a:extLst>
              </a:tr>
              <a:tr h="439738">
                <a:tc>
                  <a:txBody>
                    <a:bodyPr/>
                    <a:lstStyle/>
                    <a:p>
                      <a:r>
                        <a:rPr lang="en-US" b="1" dirty="0">
                          <a:solidFill>
                            <a:schemeClr val="accent3">
                              <a:lumMod val="50000"/>
                            </a:schemeClr>
                          </a:solidFill>
                        </a:rPr>
                        <a:t>Anxiety</a:t>
                      </a:r>
                    </a:p>
                  </a:txBody>
                  <a:tcPr/>
                </a:tc>
                <a:tc>
                  <a:txBody>
                    <a:bodyPr/>
                    <a:lstStyle/>
                    <a:p>
                      <a:r>
                        <a:rPr lang="en-US" b="1" dirty="0"/>
                        <a:t>GAD-7</a:t>
                      </a:r>
                    </a:p>
                  </a:txBody>
                  <a:tcPr/>
                </a:tc>
                <a:extLst>
                  <a:ext uri="{0D108BD9-81ED-4DB2-BD59-A6C34878D82A}">
                    <a16:rowId xmlns:a16="http://schemas.microsoft.com/office/drawing/2014/main" val="3278835758"/>
                  </a:ext>
                </a:extLst>
              </a:tr>
              <a:tr h="743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3">
                              <a:lumMod val="50000"/>
                            </a:schemeClr>
                          </a:solidFill>
                        </a:rPr>
                        <a:t>Sleep Cycle Disturbance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Single Item Sleep Quality Questionnaire; Pittsburgh Sleep Quality Index; </a:t>
                      </a:r>
                      <a:r>
                        <a:rPr lang="en-US" sz="1800" b="1" i="0" kern="1200" dirty="0">
                          <a:solidFill>
                            <a:schemeClr val="dk1"/>
                          </a:solidFill>
                          <a:effectLst/>
                          <a:latin typeface="+mn-lt"/>
                          <a:ea typeface="+mn-ea"/>
                          <a:cs typeface="+mn-cs"/>
                        </a:rPr>
                        <a:t>Childhood and Adolescent Sleep Evaluation Questionnaire (CASEQ</a:t>
                      </a:r>
                    </a:p>
                  </a:txBody>
                  <a:tcPr/>
                </a:tc>
                <a:extLst>
                  <a:ext uri="{0D108BD9-81ED-4DB2-BD59-A6C34878D82A}">
                    <a16:rowId xmlns:a16="http://schemas.microsoft.com/office/drawing/2014/main" val="3119902978"/>
                  </a:ext>
                </a:extLst>
              </a:tr>
              <a:tr h="1061443">
                <a:tc>
                  <a:txBody>
                    <a:bodyPr/>
                    <a:lstStyle/>
                    <a:p>
                      <a:r>
                        <a:rPr lang="en-US" b="1" dirty="0">
                          <a:solidFill>
                            <a:schemeClr val="accent3">
                              <a:lumMod val="50000"/>
                            </a:schemeClr>
                          </a:solidFill>
                        </a:rPr>
                        <a:t>Substance Abuse/Vaping/</a:t>
                      </a:r>
                    </a:p>
                    <a:p>
                      <a:r>
                        <a:rPr lang="en-US" b="1" dirty="0">
                          <a:solidFill>
                            <a:schemeClr val="accent3">
                              <a:lumMod val="50000"/>
                            </a:schemeClr>
                          </a:solidFill>
                        </a:rPr>
                        <a:t>Electronic Cigarettes</a:t>
                      </a:r>
                    </a:p>
                  </a:txBody>
                  <a:tcPr/>
                </a:tc>
                <a:tc>
                  <a:txBody>
                    <a:bodyPr/>
                    <a:lstStyle/>
                    <a:p>
                      <a:r>
                        <a:rPr lang="en-US" b="1" dirty="0"/>
                        <a:t>CRAFT 2.1+N</a:t>
                      </a:r>
                    </a:p>
                  </a:txBody>
                  <a:tcPr/>
                </a:tc>
                <a:extLst>
                  <a:ext uri="{0D108BD9-81ED-4DB2-BD59-A6C34878D82A}">
                    <a16:rowId xmlns:a16="http://schemas.microsoft.com/office/drawing/2014/main" val="3290149195"/>
                  </a:ext>
                </a:extLst>
              </a:tr>
            </a:tbl>
          </a:graphicData>
        </a:graphic>
      </p:graphicFrame>
    </p:spTree>
    <p:extLst>
      <p:ext uri="{BB962C8B-B14F-4D97-AF65-F5344CB8AC3E}">
        <p14:creationId xmlns:p14="http://schemas.microsoft.com/office/powerpoint/2010/main" val="2084281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5C0D19C-956D-7D3B-5A01-E98EC6AF9AA1}"/>
              </a:ext>
            </a:extLst>
          </p:cNvPr>
          <p:cNvSpPr>
            <a:spLocks noGrp="1"/>
          </p:cNvSpPr>
          <p:nvPr>
            <p:ph type="ctrTitle"/>
          </p:nvPr>
        </p:nvSpPr>
        <p:spPr>
          <a:xfrm>
            <a:off x="6299835" y="430529"/>
            <a:ext cx="5486400" cy="3291840"/>
          </a:xfrm>
        </p:spPr>
        <p:txBody>
          <a:bodyPr anchor="b">
            <a:normAutofit/>
          </a:bodyPr>
          <a:lstStyle/>
          <a:p>
            <a:r>
              <a:rPr lang="en-US" dirty="0"/>
              <a:t>Avoiding &amp; Combatting Social Media Addiction</a:t>
            </a:r>
          </a:p>
        </p:txBody>
      </p:sp>
      <p:pic>
        <p:nvPicPr>
          <p:cNvPr id="5" name="Picture 4" descr="Two women walking in a forest&#10;&#10;Description automatically generated">
            <a:extLst>
              <a:ext uri="{FF2B5EF4-FFF2-40B4-BE49-F238E27FC236}">
                <a16:creationId xmlns:a16="http://schemas.microsoft.com/office/drawing/2014/main" id="{02017CAE-77B2-835C-E0E5-59BC96C4804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889" r="27927" b="1"/>
          <a:stretch/>
        </p:blipFill>
        <p:spPr>
          <a:xfrm>
            <a:off x="20" y="-11113"/>
            <a:ext cx="5791180" cy="6880226"/>
          </a:xfrm>
          <a:prstGeom prst="rect">
            <a:avLst/>
          </a:prstGeom>
          <a:noFill/>
        </p:spPr>
      </p:pic>
      <p:sp>
        <p:nvSpPr>
          <p:cNvPr id="16" name="Content Placeholder 2">
            <a:extLst>
              <a:ext uri="{FF2B5EF4-FFF2-40B4-BE49-F238E27FC236}">
                <a16:creationId xmlns:a16="http://schemas.microsoft.com/office/drawing/2014/main" id="{94223BA5-9160-CA15-6407-7994821F8C86}"/>
              </a:ext>
            </a:extLst>
          </p:cNvPr>
          <p:cNvSpPr>
            <a:spLocks noGrp="1"/>
          </p:cNvSpPr>
          <p:nvPr>
            <p:ph type="body" sz="quarter" idx="11"/>
          </p:nvPr>
        </p:nvSpPr>
        <p:spPr>
          <a:xfrm>
            <a:off x="6299835" y="4208928"/>
            <a:ext cx="5385659" cy="2393577"/>
          </a:xfrm>
        </p:spPr>
        <p:txBody>
          <a:bodyPr>
            <a:normAutofit fontScale="92500" lnSpcReduction="10000"/>
          </a:bodyPr>
          <a:lstStyle/>
          <a:p>
            <a:r>
              <a:rPr lang="en-US" dirty="0"/>
              <a:t>Cognitive Behavioral approaches</a:t>
            </a:r>
          </a:p>
          <a:p>
            <a:r>
              <a:rPr lang="en-US" dirty="0"/>
              <a:t>Family Media Plan (technology boundaries at home)</a:t>
            </a:r>
          </a:p>
          <a:p>
            <a:r>
              <a:rPr lang="en-US" dirty="0"/>
              <a:t>Find Balance- “Breaks are not Punitive”</a:t>
            </a:r>
          </a:p>
          <a:p>
            <a:r>
              <a:rPr lang="en-US" dirty="0"/>
              <a:t>Open Communication</a:t>
            </a:r>
          </a:p>
          <a:p>
            <a:r>
              <a:rPr lang="en-US" dirty="0"/>
              <a:t>Digital Citizenship and Digital Literacy Education</a:t>
            </a:r>
          </a:p>
          <a:p>
            <a:endParaRPr lang="en-US" sz="1900" dirty="0"/>
          </a:p>
        </p:txBody>
      </p:sp>
    </p:spTree>
    <p:extLst>
      <p:ext uri="{BB962C8B-B14F-4D97-AF65-F5344CB8AC3E}">
        <p14:creationId xmlns:p14="http://schemas.microsoft.com/office/powerpoint/2010/main" val="253151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4E45CA2-007A-6807-1D9B-E9EDFF73831F}"/>
              </a:ext>
            </a:extLst>
          </p:cNvPr>
          <p:cNvSpPr>
            <a:spLocks noGrp="1"/>
          </p:cNvSpPr>
          <p:nvPr>
            <p:ph type="title"/>
          </p:nvPr>
        </p:nvSpPr>
        <p:spPr>
          <a:xfrm>
            <a:off x="594360" y="278129"/>
            <a:ext cx="9778365" cy="1494596"/>
          </a:xfrm>
        </p:spPr>
        <p:txBody>
          <a:bodyPr/>
          <a:lstStyle/>
          <a:p>
            <a:r>
              <a:rPr lang="en-US" dirty="0"/>
              <a:t>Dopamine and Reward System</a:t>
            </a:r>
          </a:p>
        </p:txBody>
      </p:sp>
      <p:pic>
        <p:nvPicPr>
          <p:cNvPr id="9" name="Content Placeholder 8" descr="A cartoon of a brain holding a phone&#10;&#10;Description automatically generated">
            <a:extLst>
              <a:ext uri="{FF2B5EF4-FFF2-40B4-BE49-F238E27FC236}">
                <a16:creationId xmlns:a16="http://schemas.microsoft.com/office/drawing/2014/main" id="{5E3808BF-A905-952A-2F60-DD59841F565E}"/>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881898" y="2900119"/>
            <a:ext cx="4490827" cy="3150281"/>
          </a:xfrm>
          <a:noFill/>
        </p:spPr>
      </p:pic>
      <p:pic>
        <p:nvPicPr>
          <p:cNvPr id="21" name="Content Placeholder 20" descr="A slot machine with three lucky symbols">
            <a:extLst>
              <a:ext uri="{FF2B5EF4-FFF2-40B4-BE49-F238E27FC236}">
                <a16:creationId xmlns:a16="http://schemas.microsoft.com/office/drawing/2014/main" id="{2CDCBACC-FB59-47B1-6FBB-017EB62CC022}"/>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764928" y="2810984"/>
            <a:ext cx="4443784" cy="3328549"/>
          </a:xfrm>
        </p:spPr>
      </p:pic>
    </p:spTree>
    <p:extLst>
      <p:ext uri="{BB962C8B-B14F-4D97-AF65-F5344CB8AC3E}">
        <p14:creationId xmlns:p14="http://schemas.microsoft.com/office/powerpoint/2010/main" val="398681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93A0-EC46-0483-43ED-76DC2C14E6D1}"/>
              </a:ext>
            </a:extLst>
          </p:cNvPr>
          <p:cNvSpPr>
            <a:spLocks noGrp="1"/>
          </p:cNvSpPr>
          <p:nvPr>
            <p:ph type="title"/>
          </p:nvPr>
        </p:nvSpPr>
        <p:spPr>
          <a:xfrm>
            <a:off x="594360" y="189572"/>
            <a:ext cx="6787747" cy="1593507"/>
          </a:xfrm>
        </p:spPr>
        <p:txBody>
          <a:bodyPr anchor="b">
            <a:normAutofit/>
          </a:bodyPr>
          <a:lstStyle/>
          <a:p>
            <a:r>
              <a:rPr lang="en-US" dirty="0"/>
              <a:t>Safeguarding Children in Online Environments</a:t>
            </a:r>
          </a:p>
        </p:txBody>
      </p:sp>
      <p:graphicFrame>
        <p:nvGraphicFramePr>
          <p:cNvPr id="8" name="Content Placeholder 5">
            <a:extLst>
              <a:ext uri="{FF2B5EF4-FFF2-40B4-BE49-F238E27FC236}">
                <a16:creationId xmlns:a16="http://schemas.microsoft.com/office/drawing/2014/main" id="{9B46E03F-72B5-DBFF-F15B-642A15823AC9}"/>
              </a:ext>
            </a:extLst>
          </p:cNvPr>
          <p:cNvGraphicFramePr>
            <a:graphicFrameLocks noGrp="1"/>
          </p:cNvGraphicFramePr>
          <p:nvPr>
            <p:ph sz="quarter" idx="13"/>
            <p:extLst>
              <p:ext uri="{D42A27DB-BD31-4B8C-83A1-F6EECF244321}">
                <p14:modId xmlns:p14="http://schemas.microsoft.com/office/powerpoint/2010/main" val="1794370551"/>
              </p:ext>
            </p:extLst>
          </p:nvPr>
        </p:nvGraphicFramePr>
        <p:xfrm>
          <a:off x="594359" y="2281918"/>
          <a:ext cx="6787747" cy="3708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drawing of a padlock and words&#10;&#10;Description automatically generated">
            <a:extLst>
              <a:ext uri="{FF2B5EF4-FFF2-40B4-BE49-F238E27FC236}">
                <a16:creationId xmlns:a16="http://schemas.microsoft.com/office/drawing/2014/main" id="{B662795B-71ED-70E2-2B8B-3EB8B142C70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456508" y="3474522"/>
            <a:ext cx="4472734" cy="2515913"/>
          </a:xfrm>
          <a:prstGeom prst="rect">
            <a:avLst/>
          </a:prstGeom>
        </p:spPr>
      </p:pic>
    </p:spTree>
    <p:extLst>
      <p:ext uri="{BB962C8B-B14F-4D97-AF65-F5344CB8AC3E}">
        <p14:creationId xmlns:p14="http://schemas.microsoft.com/office/powerpoint/2010/main" val="274722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944171-ED94-CC84-E8C3-A30E0B8AE2C0}"/>
              </a:ext>
            </a:extLst>
          </p:cNvPr>
          <p:cNvSpPr>
            <a:spLocks noGrp="1"/>
          </p:cNvSpPr>
          <p:nvPr>
            <p:ph type="title"/>
          </p:nvPr>
        </p:nvSpPr>
        <p:spPr>
          <a:xfrm>
            <a:off x="594360" y="102875"/>
            <a:ext cx="10873740" cy="1680205"/>
          </a:xfrm>
        </p:spPr>
        <p:txBody>
          <a:bodyPr/>
          <a:lstStyle/>
          <a:p>
            <a:r>
              <a:rPr lang="en-US" sz="5400" dirty="0"/>
              <a:t>Parental Control Apps</a:t>
            </a:r>
          </a:p>
        </p:txBody>
      </p:sp>
      <p:pic>
        <p:nvPicPr>
          <p:cNvPr id="5" name="Content Placeholder 4" descr="A black and blue hand and black text">
            <a:extLst>
              <a:ext uri="{FF2B5EF4-FFF2-40B4-BE49-F238E27FC236}">
                <a16:creationId xmlns:a16="http://schemas.microsoft.com/office/drawing/2014/main" id="{97304834-C074-E5FA-314C-B0198974ADB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131624" y="2038339"/>
            <a:ext cx="6265635" cy="3274300"/>
          </a:xfrm>
          <a:noFill/>
        </p:spPr>
      </p:pic>
    </p:spTree>
    <p:extLst>
      <p:ext uri="{BB962C8B-B14F-4D97-AF65-F5344CB8AC3E}">
        <p14:creationId xmlns:p14="http://schemas.microsoft.com/office/powerpoint/2010/main" val="289804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29A1-65C6-EDAE-73ED-382FCA1801C5}"/>
              </a:ext>
            </a:extLst>
          </p:cNvPr>
          <p:cNvSpPr>
            <a:spLocks noGrp="1"/>
          </p:cNvSpPr>
          <p:nvPr>
            <p:ph type="title"/>
          </p:nvPr>
        </p:nvSpPr>
        <p:spPr/>
        <p:txBody>
          <a:bodyPr/>
          <a:lstStyle/>
          <a:p>
            <a:r>
              <a:rPr lang="en-US" dirty="0"/>
              <a:t>Common Sense Media</a:t>
            </a:r>
            <a:br>
              <a:rPr lang="en-US" dirty="0"/>
            </a:br>
            <a:r>
              <a:rPr lang="en-US" dirty="0"/>
              <a:t>https://www.commonsense.org/</a:t>
            </a:r>
          </a:p>
        </p:txBody>
      </p:sp>
      <p:pic>
        <p:nvPicPr>
          <p:cNvPr id="5" name="Content Placeholder 4" descr="A logo with a green leaf and black text&#10;&#10;Description automatically generated">
            <a:extLst>
              <a:ext uri="{FF2B5EF4-FFF2-40B4-BE49-F238E27FC236}">
                <a16:creationId xmlns:a16="http://schemas.microsoft.com/office/drawing/2014/main" id="{8683154C-B3FC-91AC-E45A-1D5D521F274E}"/>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26125" y="2281238"/>
            <a:ext cx="7073449" cy="3700462"/>
          </a:xfrm>
        </p:spPr>
      </p:pic>
    </p:spTree>
    <p:extLst>
      <p:ext uri="{BB962C8B-B14F-4D97-AF65-F5344CB8AC3E}">
        <p14:creationId xmlns:p14="http://schemas.microsoft.com/office/powerpoint/2010/main" val="296605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C3D3E-67C6-7EAA-64D0-198964675C33}"/>
              </a:ext>
            </a:extLst>
          </p:cNvPr>
          <p:cNvSpPr>
            <a:spLocks noGrp="1"/>
          </p:cNvSpPr>
          <p:nvPr>
            <p:ph type="title"/>
          </p:nvPr>
        </p:nvSpPr>
        <p:spPr/>
        <p:txBody>
          <a:bodyPr/>
          <a:lstStyle/>
          <a:p>
            <a:r>
              <a:rPr lang="en-US" dirty="0"/>
              <a:t>How to Report Abusive Behavior on Commonly Used Platforms</a:t>
            </a:r>
          </a:p>
        </p:txBody>
      </p:sp>
      <p:graphicFrame>
        <p:nvGraphicFramePr>
          <p:cNvPr id="7" name="Table Placeholder 6">
            <a:extLst>
              <a:ext uri="{FF2B5EF4-FFF2-40B4-BE49-F238E27FC236}">
                <a16:creationId xmlns:a16="http://schemas.microsoft.com/office/drawing/2014/main" id="{66C5F130-EBAD-2222-2E8A-B74421A21F18}"/>
              </a:ext>
            </a:extLst>
          </p:cNvPr>
          <p:cNvGraphicFramePr>
            <a:graphicFrameLocks noGrp="1"/>
          </p:cNvGraphicFramePr>
          <p:nvPr>
            <p:ph type="tbl" sz="quarter" idx="10"/>
            <p:extLst>
              <p:ext uri="{D42A27DB-BD31-4B8C-83A1-F6EECF244321}">
                <p14:modId xmlns:p14="http://schemas.microsoft.com/office/powerpoint/2010/main" val="1802877242"/>
              </p:ext>
            </p:extLst>
          </p:nvPr>
        </p:nvGraphicFramePr>
        <p:xfrm>
          <a:off x="593725" y="2398143"/>
          <a:ext cx="10972800" cy="3613272"/>
        </p:xfrm>
        <a:graphic>
          <a:graphicData uri="http://schemas.openxmlformats.org/drawingml/2006/table">
            <a:tbl>
              <a:tblPr firstRow="1" bandRow="1">
                <a:tableStyleId>{69CF1AB2-1976-4502-BF36-3FF5EA218861}</a:tableStyleId>
              </a:tblPr>
              <a:tblGrid>
                <a:gridCol w="2201233">
                  <a:extLst>
                    <a:ext uri="{9D8B030D-6E8A-4147-A177-3AD203B41FA5}">
                      <a16:colId xmlns:a16="http://schemas.microsoft.com/office/drawing/2014/main" val="4057351662"/>
                    </a:ext>
                  </a:extLst>
                </a:gridCol>
                <a:gridCol w="8771567">
                  <a:extLst>
                    <a:ext uri="{9D8B030D-6E8A-4147-A177-3AD203B41FA5}">
                      <a16:colId xmlns:a16="http://schemas.microsoft.com/office/drawing/2014/main" val="3836010483"/>
                    </a:ext>
                  </a:extLst>
                </a:gridCol>
              </a:tblGrid>
              <a:tr h="371649">
                <a:tc>
                  <a:txBody>
                    <a:bodyPr/>
                    <a:lstStyle/>
                    <a:p>
                      <a:r>
                        <a:rPr lang="en-US" dirty="0"/>
                        <a:t>Facebook</a:t>
                      </a:r>
                    </a:p>
                  </a:txBody>
                  <a:tcPr/>
                </a:tc>
                <a:tc>
                  <a:txBody>
                    <a:bodyPr/>
                    <a:lstStyle/>
                    <a:p>
                      <a:r>
                        <a:rPr lang="en-US" b="0" dirty="0">
                          <a:hlinkClick r:id="rId3"/>
                        </a:rPr>
                        <a:t>https://www.facebook.com/help/181495968648557</a:t>
                      </a:r>
                      <a:endParaRPr lang="en-US" b="0" dirty="0"/>
                    </a:p>
                  </a:txBody>
                  <a:tcPr/>
                </a:tc>
                <a:extLst>
                  <a:ext uri="{0D108BD9-81ED-4DB2-BD59-A6C34878D82A}">
                    <a16:rowId xmlns:a16="http://schemas.microsoft.com/office/drawing/2014/main" val="4142535283"/>
                  </a:ext>
                </a:extLst>
              </a:tr>
              <a:tr h="371649">
                <a:tc>
                  <a:txBody>
                    <a:bodyPr/>
                    <a:lstStyle/>
                    <a:p>
                      <a:r>
                        <a:rPr lang="en-US" b="1" dirty="0"/>
                        <a:t>Twitter</a:t>
                      </a:r>
                    </a:p>
                  </a:txBody>
                  <a:tcPr/>
                </a:tc>
                <a:tc>
                  <a:txBody>
                    <a:bodyPr/>
                    <a:lstStyle/>
                    <a:p>
                      <a:r>
                        <a:rPr lang="en-US" dirty="0">
                          <a:hlinkClick r:id="rId4"/>
                        </a:rPr>
                        <a:t>https://help.twitter.com/en/safety-and-security/report-abusive-behavior</a:t>
                      </a:r>
                      <a:endParaRPr lang="en-US" dirty="0"/>
                    </a:p>
                  </a:txBody>
                  <a:tcPr/>
                </a:tc>
                <a:extLst>
                  <a:ext uri="{0D108BD9-81ED-4DB2-BD59-A6C34878D82A}">
                    <a16:rowId xmlns:a16="http://schemas.microsoft.com/office/drawing/2014/main" val="3506714823"/>
                  </a:ext>
                </a:extLst>
              </a:tr>
              <a:tr h="371649">
                <a:tc>
                  <a:txBody>
                    <a:bodyPr/>
                    <a:lstStyle/>
                    <a:p>
                      <a:r>
                        <a:rPr lang="en-US" b="1" dirty="0"/>
                        <a:t>Instagram</a:t>
                      </a:r>
                    </a:p>
                  </a:txBody>
                  <a:tcPr/>
                </a:tc>
                <a:tc>
                  <a:txBody>
                    <a:bodyPr/>
                    <a:lstStyle/>
                    <a:p>
                      <a:r>
                        <a:rPr lang="en-US" dirty="0">
                          <a:hlinkClick r:id="rId5"/>
                        </a:rPr>
                        <a:t>https://help.instagram.com/165828726894770/</a:t>
                      </a:r>
                      <a:endParaRPr lang="en-US" dirty="0"/>
                    </a:p>
                  </a:txBody>
                  <a:tcPr/>
                </a:tc>
                <a:extLst>
                  <a:ext uri="{0D108BD9-81ED-4DB2-BD59-A6C34878D82A}">
                    <a16:rowId xmlns:a16="http://schemas.microsoft.com/office/drawing/2014/main" val="1075111528"/>
                  </a:ext>
                </a:extLst>
              </a:tr>
              <a:tr h="371649">
                <a:tc>
                  <a:txBody>
                    <a:bodyPr/>
                    <a:lstStyle/>
                    <a:p>
                      <a:r>
                        <a:rPr lang="en-US" b="1" dirty="0"/>
                        <a:t>Twitch</a:t>
                      </a:r>
                    </a:p>
                  </a:txBody>
                  <a:tcPr/>
                </a:tc>
                <a:tc>
                  <a:txBody>
                    <a:bodyPr/>
                    <a:lstStyle/>
                    <a:p>
                      <a:r>
                        <a:rPr lang="en-US" dirty="0">
                          <a:hlinkClick r:id="rId6"/>
                        </a:rPr>
                        <a:t>https://safety.twitch.tv/s/article/Filing-a-Report?language=en_US</a:t>
                      </a:r>
                      <a:endParaRPr lang="en-US" dirty="0"/>
                    </a:p>
                  </a:txBody>
                  <a:tcPr/>
                </a:tc>
                <a:extLst>
                  <a:ext uri="{0D108BD9-81ED-4DB2-BD59-A6C34878D82A}">
                    <a16:rowId xmlns:a16="http://schemas.microsoft.com/office/drawing/2014/main" val="3082919906"/>
                  </a:ext>
                </a:extLst>
              </a:tr>
              <a:tr h="371649">
                <a:tc>
                  <a:txBody>
                    <a:bodyPr/>
                    <a:lstStyle/>
                    <a:p>
                      <a:r>
                        <a:rPr lang="en-US" b="1" dirty="0"/>
                        <a:t>YouTube</a:t>
                      </a:r>
                    </a:p>
                  </a:txBody>
                  <a:tcPr/>
                </a:tc>
                <a:tc>
                  <a:txBody>
                    <a:bodyPr/>
                    <a:lstStyle/>
                    <a:p>
                      <a:r>
                        <a:rPr lang="en-US" dirty="0">
                          <a:hlinkClick r:id="rId7"/>
                        </a:rPr>
                        <a:t>https://www.youtube.com/howyoutubeworks/policies/community-guidelines/</a:t>
                      </a:r>
                      <a:endParaRPr lang="en-US" dirty="0"/>
                    </a:p>
                  </a:txBody>
                  <a:tcPr/>
                </a:tc>
                <a:extLst>
                  <a:ext uri="{0D108BD9-81ED-4DB2-BD59-A6C34878D82A}">
                    <a16:rowId xmlns:a16="http://schemas.microsoft.com/office/drawing/2014/main" val="3177985018"/>
                  </a:ext>
                </a:extLst>
              </a:tr>
              <a:tr h="371649">
                <a:tc>
                  <a:txBody>
                    <a:bodyPr/>
                    <a:lstStyle/>
                    <a:p>
                      <a:r>
                        <a:rPr lang="en-US" b="1" dirty="0"/>
                        <a:t>TikTok</a:t>
                      </a:r>
                    </a:p>
                  </a:txBody>
                  <a:tcPr/>
                </a:tc>
                <a:tc>
                  <a:txBody>
                    <a:bodyPr/>
                    <a:lstStyle/>
                    <a:p>
                      <a:r>
                        <a:rPr lang="en-US" dirty="0">
                          <a:hlinkClick r:id="rId8"/>
                        </a:rPr>
                        <a:t>https://www.tiktok.com/safety/en/reporting/</a:t>
                      </a:r>
                      <a:endParaRPr lang="en-US" dirty="0"/>
                    </a:p>
                  </a:txBody>
                  <a:tcPr/>
                </a:tc>
                <a:extLst>
                  <a:ext uri="{0D108BD9-81ED-4DB2-BD59-A6C34878D82A}">
                    <a16:rowId xmlns:a16="http://schemas.microsoft.com/office/drawing/2014/main" val="1082705849"/>
                  </a:ext>
                </a:extLst>
              </a:tr>
              <a:tr h="371649">
                <a:tc>
                  <a:txBody>
                    <a:bodyPr/>
                    <a:lstStyle/>
                    <a:p>
                      <a:r>
                        <a:rPr lang="en-US" b="1" dirty="0" err="1"/>
                        <a:t>SnapChat</a:t>
                      </a:r>
                      <a:endParaRPr lang="en-US" b="1" dirty="0"/>
                    </a:p>
                  </a:txBody>
                  <a:tcPr/>
                </a:tc>
                <a:tc>
                  <a:txBody>
                    <a:bodyPr/>
                    <a:lstStyle/>
                    <a:p>
                      <a:r>
                        <a:rPr lang="en-US" dirty="0">
                          <a:hlinkClick r:id="rId9"/>
                        </a:rPr>
                        <a:t>https://help.snapchat.com/hc/en-us/articles/7012399221652-How-do-I-report-abuse-or-illegal-content-on-Snapchat</a:t>
                      </a:r>
                      <a:endParaRPr lang="en-US" dirty="0"/>
                    </a:p>
                  </a:txBody>
                  <a:tcPr/>
                </a:tc>
                <a:extLst>
                  <a:ext uri="{0D108BD9-81ED-4DB2-BD59-A6C34878D82A}">
                    <a16:rowId xmlns:a16="http://schemas.microsoft.com/office/drawing/2014/main" val="2867777542"/>
                  </a:ext>
                </a:extLst>
              </a:tr>
              <a:tr h="371649">
                <a:tc>
                  <a:txBody>
                    <a:bodyPr/>
                    <a:lstStyle/>
                    <a:p>
                      <a:r>
                        <a:rPr lang="en-US" b="1" dirty="0"/>
                        <a:t>WhatsApp</a:t>
                      </a:r>
                    </a:p>
                  </a:txBody>
                  <a:tcPr/>
                </a:tc>
                <a:tc>
                  <a:txBody>
                    <a:bodyPr/>
                    <a:lstStyle/>
                    <a:p>
                      <a:r>
                        <a:rPr lang="en-US" dirty="0">
                          <a:hlinkClick r:id="rId10"/>
                        </a:rPr>
                        <a:t>https://faq.whatsapp.com/1313491802751163/?locale=en_US</a:t>
                      </a:r>
                      <a:endParaRPr lang="en-US" dirty="0"/>
                    </a:p>
                  </a:txBody>
                  <a:tcPr/>
                </a:tc>
                <a:extLst>
                  <a:ext uri="{0D108BD9-81ED-4DB2-BD59-A6C34878D82A}">
                    <a16:rowId xmlns:a16="http://schemas.microsoft.com/office/drawing/2014/main" val="3268337543"/>
                  </a:ext>
                </a:extLst>
              </a:tr>
              <a:tr h="371649">
                <a:tc>
                  <a:txBody>
                    <a:bodyPr/>
                    <a:lstStyle/>
                    <a:p>
                      <a:r>
                        <a:rPr lang="en-US" b="1" dirty="0"/>
                        <a:t>Discord</a:t>
                      </a:r>
                    </a:p>
                  </a:txBody>
                  <a:tcPr/>
                </a:tc>
                <a:tc>
                  <a:txBody>
                    <a:bodyPr/>
                    <a:lstStyle/>
                    <a:p>
                      <a:r>
                        <a:rPr lang="en-US" dirty="0">
                          <a:hlinkClick r:id="rId11"/>
                        </a:rPr>
                        <a:t>https://discord.com/safety/360044103651-reporting-abusive-behavior-to-discord</a:t>
                      </a:r>
                      <a:endParaRPr lang="en-US" dirty="0"/>
                    </a:p>
                  </a:txBody>
                  <a:tcPr/>
                </a:tc>
                <a:extLst>
                  <a:ext uri="{0D108BD9-81ED-4DB2-BD59-A6C34878D82A}">
                    <a16:rowId xmlns:a16="http://schemas.microsoft.com/office/drawing/2014/main" val="2123171614"/>
                  </a:ext>
                </a:extLst>
              </a:tr>
            </a:tbl>
          </a:graphicData>
        </a:graphic>
      </p:graphicFrame>
    </p:spTree>
    <p:extLst>
      <p:ext uri="{BB962C8B-B14F-4D97-AF65-F5344CB8AC3E}">
        <p14:creationId xmlns:p14="http://schemas.microsoft.com/office/powerpoint/2010/main" val="387146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agram of different types of electronic devices">
            <a:extLst>
              <a:ext uri="{FF2B5EF4-FFF2-40B4-BE49-F238E27FC236}">
                <a16:creationId xmlns:a16="http://schemas.microsoft.com/office/drawing/2014/main" id="{C3AC4F58-3E58-A610-4567-D19B142FFF12}"/>
              </a:ext>
            </a:extLst>
          </p:cNvPr>
          <p:cNvPicPr>
            <a:picLocks noChangeAspect="1"/>
          </p:cNvPicPr>
          <p:nvPr/>
        </p:nvPicPr>
        <p:blipFill rotWithShape="1">
          <a:blip r:embed="rId3">
            <a:extLst>
              <a:ext uri="{28A0092B-C50C-407E-A947-70E740481C1C}">
                <a14:useLocalDpi xmlns:a14="http://schemas.microsoft.com/office/drawing/2010/main" val="0"/>
              </a:ext>
            </a:extLst>
          </a:blip>
          <a:srcRect t="17649" b="3144"/>
          <a:stretch/>
        </p:blipFill>
        <p:spPr>
          <a:xfrm>
            <a:off x="20" y="0"/>
            <a:ext cx="12191980" cy="688053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a:noFill/>
        </p:spPr>
      </p:pic>
      <p:sp>
        <p:nvSpPr>
          <p:cNvPr id="31" name="Title 2">
            <a:extLst>
              <a:ext uri="{FF2B5EF4-FFF2-40B4-BE49-F238E27FC236}">
                <a16:creationId xmlns:a16="http://schemas.microsoft.com/office/drawing/2014/main" id="{EFBC85FB-40DE-3E99-F921-A3CE1726282C}"/>
              </a:ext>
            </a:extLst>
          </p:cNvPr>
          <p:cNvSpPr>
            <a:spLocks noGrp="1"/>
          </p:cNvSpPr>
          <p:nvPr>
            <p:ph type="title"/>
          </p:nvPr>
        </p:nvSpPr>
        <p:spPr>
          <a:xfrm>
            <a:off x="196948" y="2736893"/>
            <a:ext cx="9418320" cy="3291840"/>
          </a:xfrm>
        </p:spPr>
        <p:txBody>
          <a:bodyPr/>
          <a:lstStyle/>
          <a:p>
            <a:r>
              <a:rPr lang="en-US" sz="4400" dirty="0">
                <a:solidFill>
                  <a:srgbClr val="0070C0"/>
                </a:solidFill>
              </a:rPr>
              <a:t>Electronic Nicotine </a:t>
            </a:r>
            <a:br>
              <a:rPr lang="en-US" sz="4400" dirty="0">
                <a:solidFill>
                  <a:srgbClr val="0070C0"/>
                </a:solidFill>
              </a:rPr>
            </a:br>
            <a:r>
              <a:rPr lang="en-US" sz="4400" dirty="0">
                <a:solidFill>
                  <a:srgbClr val="0070C0"/>
                </a:solidFill>
              </a:rPr>
              <a:t>Delivery Devices</a:t>
            </a:r>
          </a:p>
        </p:txBody>
      </p:sp>
    </p:spTree>
    <p:extLst>
      <p:ext uri="{BB962C8B-B14F-4D97-AF65-F5344CB8AC3E}">
        <p14:creationId xmlns:p14="http://schemas.microsoft.com/office/powerpoint/2010/main" val="3097377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EDFE03B-8DF2-8E57-7532-4EE5B5A0CB5D}"/>
              </a:ext>
            </a:extLst>
          </p:cNvPr>
          <p:cNvSpPr>
            <a:spLocks noGrp="1"/>
          </p:cNvSpPr>
          <p:nvPr>
            <p:ph type="title"/>
          </p:nvPr>
        </p:nvSpPr>
        <p:spPr>
          <a:xfrm>
            <a:off x="594360" y="278129"/>
            <a:ext cx="9778365" cy="1494596"/>
          </a:xfrm>
        </p:spPr>
        <p:txBody>
          <a:bodyPr/>
          <a:lstStyle/>
          <a:p>
            <a:r>
              <a:rPr lang="en-US" dirty="0"/>
              <a:t>Vaping and E-Cigarette Use</a:t>
            </a:r>
          </a:p>
        </p:txBody>
      </p:sp>
      <p:pic>
        <p:nvPicPr>
          <p:cNvPr id="30" name="Picture 29" descr="A person holding a device&#10;&#10;Description automatically generated">
            <a:extLst>
              <a:ext uri="{FF2B5EF4-FFF2-40B4-BE49-F238E27FC236}">
                <a16:creationId xmlns:a16="http://schemas.microsoft.com/office/drawing/2014/main" id="{DE9B39DA-F931-596B-2EC9-CA5446A125C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46729"/>
          <a:stretch/>
        </p:blipFill>
        <p:spPr>
          <a:xfrm>
            <a:off x="594360" y="2676525"/>
            <a:ext cx="4490827" cy="3597470"/>
          </a:xfrm>
          <a:prstGeom prst="rect">
            <a:avLst/>
          </a:prstGeom>
          <a:noFill/>
        </p:spPr>
      </p:pic>
      <p:pic>
        <p:nvPicPr>
          <p:cNvPr id="24" name="Content Placeholder 23" descr="A hand holding a vaporizer">
            <a:extLst>
              <a:ext uri="{FF2B5EF4-FFF2-40B4-BE49-F238E27FC236}">
                <a16:creationId xmlns:a16="http://schemas.microsoft.com/office/drawing/2014/main" id="{D34DEBD4-0418-EA27-C6E3-B64BE7359BCF}"/>
              </a:ext>
            </a:extLst>
          </p:cNvPr>
          <p:cNvPicPr>
            <a:picLocks noGrp="1" noChangeAspect="1"/>
          </p:cNvPicPr>
          <p:nvPr>
            <p:ph sz="quarter" idx="16"/>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29469"/>
          <a:stretch/>
        </p:blipFill>
        <p:spPr>
          <a:xfrm>
            <a:off x="5881898" y="2676525"/>
            <a:ext cx="4490827" cy="3597470"/>
          </a:xfrm>
          <a:noFill/>
        </p:spPr>
      </p:pic>
      <p:sp>
        <p:nvSpPr>
          <p:cNvPr id="25" name="TextBox 24">
            <a:extLst>
              <a:ext uri="{FF2B5EF4-FFF2-40B4-BE49-F238E27FC236}">
                <a16:creationId xmlns:a16="http://schemas.microsoft.com/office/drawing/2014/main" id="{315B3BFD-E238-2BE2-3D10-329B589C9077}"/>
              </a:ext>
            </a:extLst>
          </p:cNvPr>
          <p:cNvSpPr txBox="1"/>
          <p:nvPr/>
        </p:nvSpPr>
        <p:spPr>
          <a:xfrm>
            <a:off x="7878132" y="6073940"/>
            <a:ext cx="249459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technofaq.org/posts/2015/12/the-facts-behind-electronic-cigarett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31" name="TextBox 30">
            <a:extLst>
              <a:ext uri="{FF2B5EF4-FFF2-40B4-BE49-F238E27FC236}">
                <a16:creationId xmlns:a16="http://schemas.microsoft.com/office/drawing/2014/main" id="{F28F2029-BFB5-1D81-7592-38C88F487EAF}"/>
              </a:ext>
            </a:extLst>
          </p:cNvPr>
          <p:cNvSpPr txBox="1"/>
          <p:nvPr/>
        </p:nvSpPr>
        <p:spPr>
          <a:xfrm>
            <a:off x="2572961" y="6073940"/>
            <a:ext cx="25122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blogs.comillas.edu/informefamilia/2019/01/17/juul-la-epidemia-del-cigarrillo-usb-que-engancha-a-los-adolescentes-llega-a-espana/">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411878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DAF3-EE92-1C4B-ECA4-7AE18F7D18F1}"/>
              </a:ext>
            </a:extLst>
          </p:cNvPr>
          <p:cNvSpPr>
            <a:spLocks noGrp="1"/>
          </p:cNvSpPr>
          <p:nvPr>
            <p:ph type="title"/>
          </p:nvPr>
        </p:nvSpPr>
        <p:spPr>
          <a:xfrm>
            <a:off x="594360" y="278129"/>
            <a:ext cx="10142913" cy="1494596"/>
          </a:xfrm>
        </p:spPr>
        <p:txBody>
          <a:bodyPr/>
          <a:lstStyle/>
          <a:p>
            <a:r>
              <a:rPr lang="en-US" dirty="0"/>
              <a:t>Education to Recognize Vaping Devices</a:t>
            </a:r>
          </a:p>
        </p:txBody>
      </p:sp>
      <p:pic>
        <p:nvPicPr>
          <p:cNvPr id="6" name="Content Placeholder 5" descr="A close-up of a marker&#10;&#10;Description automatically generated">
            <a:extLst>
              <a:ext uri="{FF2B5EF4-FFF2-40B4-BE49-F238E27FC236}">
                <a16:creationId xmlns:a16="http://schemas.microsoft.com/office/drawing/2014/main" id="{BED8BD99-681B-6ECC-E3B2-619601399FB8}"/>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93725" y="3035727"/>
            <a:ext cx="4491038" cy="2878870"/>
          </a:xfrm>
        </p:spPr>
      </p:pic>
      <p:pic>
        <p:nvPicPr>
          <p:cNvPr id="8" name="Content Placeholder 7" descr="A red lipstick in a black tube">
            <a:extLst>
              <a:ext uri="{FF2B5EF4-FFF2-40B4-BE49-F238E27FC236}">
                <a16:creationId xmlns:a16="http://schemas.microsoft.com/office/drawing/2014/main" id="{03B01664-1135-D42A-2D2B-DD31703DD73E}"/>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7916738" y="2709987"/>
            <a:ext cx="3489199" cy="3489199"/>
          </a:xfrm>
        </p:spPr>
      </p:pic>
      <p:pic>
        <p:nvPicPr>
          <p:cNvPr id="10" name="Picture 9" descr="A person wearing a grey sweatshirt&#10;&#10;Description automatically generated">
            <a:extLst>
              <a:ext uri="{FF2B5EF4-FFF2-40B4-BE49-F238E27FC236}">
                <a16:creationId xmlns:a16="http://schemas.microsoft.com/office/drawing/2014/main" id="{24DA8B17-B411-5B3B-6440-E22CFA3B5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311" y="2527299"/>
            <a:ext cx="3746500" cy="3746500"/>
          </a:xfrm>
          <a:prstGeom prst="rect">
            <a:avLst/>
          </a:prstGeom>
        </p:spPr>
      </p:pic>
    </p:spTree>
    <p:extLst>
      <p:ext uri="{BB962C8B-B14F-4D97-AF65-F5344CB8AC3E}">
        <p14:creationId xmlns:p14="http://schemas.microsoft.com/office/powerpoint/2010/main" val="189410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A377-9C5A-1BB0-3F85-D319CE4806F5}"/>
              </a:ext>
            </a:extLst>
          </p:cNvPr>
          <p:cNvSpPr>
            <a:spLocks noGrp="1"/>
          </p:cNvSpPr>
          <p:nvPr>
            <p:ph type="title"/>
          </p:nvPr>
        </p:nvSpPr>
        <p:spPr/>
        <p:txBody>
          <a:bodyPr/>
          <a:lstStyle/>
          <a:p>
            <a:r>
              <a:rPr lang="en-US" dirty="0"/>
              <a:t>Cycle of Nicotine Dependence</a:t>
            </a:r>
          </a:p>
        </p:txBody>
      </p:sp>
      <p:sp>
        <p:nvSpPr>
          <p:cNvPr id="3" name="Content Placeholder 2">
            <a:extLst>
              <a:ext uri="{FF2B5EF4-FFF2-40B4-BE49-F238E27FC236}">
                <a16:creationId xmlns:a16="http://schemas.microsoft.com/office/drawing/2014/main" id="{20E7F879-C400-252D-6FD8-331D48AAAB02}"/>
              </a:ext>
            </a:extLst>
          </p:cNvPr>
          <p:cNvSpPr>
            <a:spLocks noGrp="1"/>
          </p:cNvSpPr>
          <p:nvPr>
            <p:ph sz="quarter" idx="15"/>
          </p:nvPr>
        </p:nvSpPr>
        <p:spPr/>
        <p:txBody>
          <a:bodyPr>
            <a:normAutofit/>
          </a:bodyPr>
          <a:lstStyle/>
          <a:p>
            <a:pPr algn="l"/>
            <a:r>
              <a:rPr lang="en-US" b="0" i="0" dirty="0">
                <a:solidFill>
                  <a:srgbClr val="444444"/>
                </a:solidFill>
                <a:effectLst/>
                <a:latin typeface="Roboto" panose="02000000000000000000" pitchFamily="2" charset="0"/>
              </a:rPr>
              <a:t>The most common reason youth give for continuing to use e-cigarettes is “I am feeling anxious, stressed, or depressed.”</a:t>
            </a:r>
          </a:p>
          <a:p>
            <a:pPr algn="l"/>
            <a:r>
              <a:rPr lang="en-US" b="0" i="0" dirty="0">
                <a:solidFill>
                  <a:srgbClr val="444444"/>
                </a:solidFill>
                <a:effectLst/>
                <a:latin typeface="Roboto" panose="02000000000000000000" pitchFamily="2" charset="0"/>
              </a:rPr>
              <a:t>Teens may turn to vaping to try to deal with stress or anxiety. But that use can become a cycle of nicotine dependence.</a:t>
            </a:r>
          </a:p>
          <a:p>
            <a:br>
              <a:rPr lang="en-US" dirty="0"/>
            </a:br>
            <a:r>
              <a:rPr lang="en-US" sz="1500" dirty="0"/>
              <a:t>https://www.cdc.gov/tobacco/basic_information/e-cigarettes/Quick-Facts-on-the-Risks-of-E-cigarettes-for-Kids-Teens-and-Young-Adults.html</a:t>
            </a:r>
          </a:p>
        </p:txBody>
      </p:sp>
      <p:graphicFrame>
        <p:nvGraphicFramePr>
          <p:cNvPr id="6" name="Content Placeholder 5">
            <a:extLst>
              <a:ext uri="{FF2B5EF4-FFF2-40B4-BE49-F238E27FC236}">
                <a16:creationId xmlns:a16="http://schemas.microsoft.com/office/drawing/2014/main" id="{8DFC45C3-5315-5044-56F4-6EE021860AA3}"/>
              </a:ext>
            </a:extLst>
          </p:cNvPr>
          <p:cNvGraphicFramePr>
            <a:graphicFrameLocks noGrp="1"/>
          </p:cNvGraphicFramePr>
          <p:nvPr>
            <p:ph sz="quarter" idx="16"/>
            <p:extLst>
              <p:ext uri="{D42A27DB-BD31-4B8C-83A1-F6EECF244321}">
                <p14:modId xmlns:p14="http://schemas.microsoft.com/office/powerpoint/2010/main" val="4028102106"/>
              </p:ext>
            </p:extLst>
          </p:nvPr>
        </p:nvGraphicFramePr>
        <p:xfrm>
          <a:off x="5881688" y="2286001"/>
          <a:ext cx="4881047"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9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09B7DD-6E78-817F-456C-BDDDE8063E29}"/>
              </a:ext>
            </a:extLst>
          </p:cNvPr>
          <p:cNvSpPr>
            <a:spLocks noGrp="1"/>
          </p:cNvSpPr>
          <p:nvPr>
            <p:ph type="title"/>
          </p:nvPr>
        </p:nvSpPr>
        <p:spPr>
          <a:xfrm>
            <a:off x="594360" y="102875"/>
            <a:ext cx="10873740" cy="1680205"/>
          </a:xfrm>
        </p:spPr>
        <p:txBody>
          <a:bodyPr anchor="b">
            <a:normAutofit/>
          </a:bodyPr>
          <a:lstStyle/>
          <a:p>
            <a:r>
              <a:rPr lang="en-US" dirty="0"/>
              <a:t>Mental Health Apps for Teens</a:t>
            </a:r>
          </a:p>
        </p:txBody>
      </p:sp>
      <p:pic>
        <p:nvPicPr>
          <p:cNvPr id="7" name="Picture Placeholder 6" descr="A close up of a phone screen">
            <a:extLst>
              <a:ext uri="{FF2B5EF4-FFF2-40B4-BE49-F238E27FC236}">
                <a16:creationId xmlns:a16="http://schemas.microsoft.com/office/drawing/2014/main" id="{EFE63620-63F2-32F0-3F1C-B8D18AE1304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72589" y="2282007"/>
            <a:ext cx="7989589" cy="3994795"/>
          </a:xfrm>
          <a:noFill/>
        </p:spPr>
      </p:pic>
    </p:spTree>
    <p:extLst>
      <p:ext uri="{BB962C8B-B14F-4D97-AF65-F5344CB8AC3E}">
        <p14:creationId xmlns:p14="http://schemas.microsoft.com/office/powerpoint/2010/main" val="3771996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5310-5E39-A3C6-F06E-B05CD347FF6A}"/>
              </a:ext>
            </a:extLst>
          </p:cNvPr>
          <p:cNvSpPr>
            <a:spLocks noGrp="1"/>
          </p:cNvSpPr>
          <p:nvPr>
            <p:ph type="title"/>
          </p:nvPr>
        </p:nvSpPr>
        <p:spPr>
          <a:xfrm>
            <a:off x="594360" y="278129"/>
            <a:ext cx="9778365" cy="1494596"/>
          </a:xfrm>
        </p:spPr>
        <p:txBody>
          <a:bodyPr anchor="b">
            <a:normAutofit/>
          </a:bodyPr>
          <a:lstStyle/>
          <a:p>
            <a:r>
              <a:rPr lang="en-US" dirty="0"/>
              <a:t>Mental Health Apps for Teens</a:t>
            </a:r>
          </a:p>
        </p:txBody>
      </p:sp>
      <p:pic>
        <p:nvPicPr>
          <p:cNvPr id="6" name="Content Placeholder 5" descr="A orange circle with white background&#10;&#10;Description automatically generated">
            <a:extLst>
              <a:ext uri="{FF2B5EF4-FFF2-40B4-BE49-F238E27FC236}">
                <a16:creationId xmlns:a16="http://schemas.microsoft.com/office/drawing/2014/main" id="{65CF5918-CE23-9784-9D47-23734D966159}"/>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t="10168" r="-3" b="9723"/>
          <a:stretch/>
        </p:blipFill>
        <p:spPr>
          <a:xfrm>
            <a:off x="293570" y="2592304"/>
            <a:ext cx="4001703" cy="3205647"/>
          </a:xfrm>
          <a:noFill/>
        </p:spPr>
      </p:pic>
      <p:pic>
        <p:nvPicPr>
          <p:cNvPr id="12" name="Content Placeholder 11" descr="A blue and white square with white text">
            <a:extLst>
              <a:ext uri="{FF2B5EF4-FFF2-40B4-BE49-F238E27FC236}">
                <a16:creationId xmlns:a16="http://schemas.microsoft.com/office/drawing/2014/main" id="{C10413C0-C39A-2E52-4606-42A8EE72227E}"/>
              </a:ext>
            </a:extLst>
          </p:cNvPr>
          <p:cNvPicPr>
            <a:picLocks noGrp="1" noChangeAspect="1"/>
          </p:cNvPicPr>
          <p:nvPr>
            <p:ph sz="quarter" idx="16"/>
          </p:nvPr>
        </p:nvPicPr>
        <p:blipFill rotWithShape="1">
          <a:blip r:embed="rId4">
            <a:extLst>
              <a:ext uri="{28A0092B-C50C-407E-A947-70E740481C1C}">
                <a14:useLocalDpi xmlns:a14="http://schemas.microsoft.com/office/drawing/2010/main" val="0"/>
              </a:ext>
            </a:extLst>
          </a:blip>
          <a:srcRect t="15011" r="-3" b="4880"/>
          <a:stretch/>
        </p:blipFill>
        <p:spPr>
          <a:xfrm>
            <a:off x="4295273" y="2739282"/>
            <a:ext cx="3901662" cy="3125507"/>
          </a:xfrm>
          <a:noFill/>
        </p:spPr>
      </p:pic>
      <p:sp>
        <p:nvSpPr>
          <p:cNvPr id="13" name="TextBox 12">
            <a:extLst>
              <a:ext uri="{FF2B5EF4-FFF2-40B4-BE49-F238E27FC236}">
                <a16:creationId xmlns:a16="http://schemas.microsoft.com/office/drawing/2014/main" id="{10ED0948-0E0F-73CF-FAC1-3F44B4ED3CBA}"/>
              </a:ext>
            </a:extLst>
          </p:cNvPr>
          <p:cNvSpPr txBox="1"/>
          <p:nvPr/>
        </p:nvSpPr>
        <p:spPr>
          <a:xfrm>
            <a:off x="1588168" y="6075947"/>
            <a:ext cx="1335506" cy="369332"/>
          </a:xfrm>
          <a:prstGeom prst="rect">
            <a:avLst/>
          </a:prstGeom>
          <a:noFill/>
        </p:spPr>
        <p:txBody>
          <a:bodyPr wrap="square" rtlCol="0">
            <a:spAutoFit/>
          </a:bodyPr>
          <a:lstStyle/>
          <a:p>
            <a:r>
              <a:rPr lang="en-US" b="1" i="1" dirty="0">
                <a:solidFill>
                  <a:schemeClr val="accent3">
                    <a:lumMod val="50000"/>
                  </a:schemeClr>
                </a:solidFill>
              </a:rPr>
              <a:t>Headspace</a:t>
            </a:r>
          </a:p>
        </p:txBody>
      </p:sp>
      <p:sp>
        <p:nvSpPr>
          <p:cNvPr id="14" name="TextBox 13">
            <a:extLst>
              <a:ext uri="{FF2B5EF4-FFF2-40B4-BE49-F238E27FC236}">
                <a16:creationId xmlns:a16="http://schemas.microsoft.com/office/drawing/2014/main" id="{7F3ECC69-E146-F418-DA1D-3A476838DF2E}"/>
              </a:ext>
            </a:extLst>
          </p:cNvPr>
          <p:cNvSpPr txBox="1"/>
          <p:nvPr/>
        </p:nvSpPr>
        <p:spPr>
          <a:xfrm>
            <a:off x="5435416" y="6075947"/>
            <a:ext cx="1335506" cy="369332"/>
          </a:xfrm>
          <a:prstGeom prst="rect">
            <a:avLst/>
          </a:prstGeom>
          <a:noFill/>
        </p:spPr>
        <p:txBody>
          <a:bodyPr wrap="square" rtlCol="0">
            <a:spAutoFit/>
          </a:bodyPr>
          <a:lstStyle/>
          <a:p>
            <a:r>
              <a:rPr lang="en-US" b="1" i="1" dirty="0">
                <a:solidFill>
                  <a:schemeClr val="accent3">
                    <a:lumMod val="50000"/>
                  </a:schemeClr>
                </a:solidFill>
              </a:rPr>
              <a:t>Calm</a:t>
            </a:r>
          </a:p>
        </p:txBody>
      </p:sp>
      <p:pic>
        <p:nvPicPr>
          <p:cNvPr id="15" name="Content Placeholder 20" descr="A blue circle with a black hole">
            <a:extLst>
              <a:ext uri="{FF2B5EF4-FFF2-40B4-BE49-F238E27FC236}">
                <a16:creationId xmlns:a16="http://schemas.microsoft.com/office/drawing/2014/main" id="{A495C3DE-E4D8-DC99-28D9-E40018F807F1}"/>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8554453" y="2766051"/>
            <a:ext cx="2767262" cy="2767262"/>
          </a:xfrm>
          <a:prstGeom prst="rect">
            <a:avLst/>
          </a:prstGeom>
          <a:noFill/>
        </p:spPr>
      </p:pic>
      <p:sp>
        <p:nvSpPr>
          <p:cNvPr id="16" name="TextBox 15">
            <a:extLst>
              <a:ext uri="{FF2B5EF4-FFF2-40B4-BE49-F238E27FC236}">
                <a16:creationId xmlns:a16="http://schemas.microsoft.com/office/drawing/2014/main" id="{27653E9C-2680-97DE-A5DC-C55CCE552F22}"/>
              </a:ext>
            </a:extLst>
          </p:cNvPr>
          <p:cNvSpPr txBox="1"/>
          <p:nvPr/>
        </p:nvSpPr>
        <p:spPr>
          <a:xfrm>
            <a:off x="9282664" y="6068107"/>
            <a:ext cx="1335506" cy="369332"/>
          </a:xfrm>
          <a:prstGeom prst="rect">
            <a:avLst/>
          </a:prstGeom>
          <a:noFill/>
        </p:spPr>
        <p:txBody>
          <a:bodyPr wrap="square" rtlCol="0">
            <a:spAutoFit/>
          </a:bodyPr>
          <a:lstStyle/>
          <a:p>
            <a:r>
              <a:rPr lang="en-US" b="1" i="1" dirty="0">
                <a:solidFill>
                  <a:schemeClr val="accent3">
                    <a:lumMod val="50000"/>
                  </a:schemeClr>
                </a:solidFill>
              </a:rPr>
              <a:t>One Sec</a:t>
            </a:r>
          </a:p>
        </p:txBody>
      </p:sp>
    </p:spTree>
    <p:extLst>
      <p:ext uri="{BB962C8B-B14F-4D97-AF65-F5344CB8AC3E}">
        <p14:creationId xmlns:p14="http://schemas.microsoft.com/office/powerpoint/2010/main" val="379183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80C5290A-F198-6E50-138B-84E20583177A}"/>
              </a:ext>
            </a:extLst>
          </p:cNvPr>
          <p:cNvSpPr>
            <a:spLocks noGrp="1"/>
          </p:cNvSpPr>
          <p:nvPr>
            <p:ph type="ctrTitle"/>
          </p:nvPr>
        </p:nvSpPr>
        <p:spPr>
          <a:xfrm>
            <a:off x="6299835" y="430529"/>
            <a:ext cx="5486400" cy="3291840"/>
          </a:xfrm>
        </p:spPr>
        <p:txBody>
          <a:bodyPr/>
          <a:lstStyle/>
          <a:p>
            <a:r>
              <a:rPr lang="en-US" dirty="0"/>
              <a:t>Specific Threats from Apps</a:t>
            </a:r>
          </a:p>
        </p:txBody>
      </p:sp>
      <p:pic>
        <p:nvPicPr>
          <p:cNvPr id="6" name="Content Placeholder 5" descr="A person with many social media icons around their head&#10;&#10;Description automatically generated">
            <a:extLst>
              <a:ext uri="{FF2B5EF4-FFF2-40B4-BE49-F238E27FC236}">
                <a16:creationId xmlns:a16="http://schemas.microsoft.com/office/drawing/2014/main" id="{D36B1D85-4967-532A-FAC8-818996F616D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308" r="9523" b="3"/>
          <a:stretch/>
        </p:blipFill>
        <p:spPr>
          <a:xfrm>
            <a:off x="20" y="-11113"/>
            <a:ext cx="5791180" cy="6880226"/>
          </a:xfrm>
          <a:noFill/>
        </p:spPr>
      </p:pic>
      <p:sp>
        <p:nvSpPr>
          <p:cNvPr id="17" name="Text Placeholder 3">
            <a:extLst>
              <a:ext uri="{FF2B5EF4-FFF2-40B4-BE49-F238E27FC236}">
                <a16:creationId xmlns:a16="http://schemas.microsoft.com/office/drawing/2014/main" id="{26FFBFF4-E577-17FC-7188-B2F6CC514D72}"/>
              </a:ext>
            </a:extLst>
          </p:cNvPr>
          <p:cNvSpPr>
            <a:spLocks noGrp="1"/>
          </p:cNvSpPr>
          <p:nvPr>
            <p:ph type="body" sz="quarter" idx="11"/>
          </p:nvPr>
        </p:nvSpPr>
        <p:spPr>
          <a:xfrm>
            <a:off x="6299835" y="4262717"/>
            <a:ext cx="5486400" cy="2272553"/>
          </a:xfrm>
        </p:spPr>
        <p:txBody>
          <a:bodyPr/>
          <a:lstStyle/>
          <a:p>
            <a:pPr marL="457200" indent="-457200">
              <a:buAutoNum type="arabicPeriod"/>
            </a:pPr>
            <a:r>
              <a:rPr lang="en-US" dirty="0"/>
              <a:t>Algorithmic “Tunnel-Vision”</a:t>
            </a:r>
          </a:p>
          <a:p>
            <a:pPr marL="457200" indent="-457200">
              <a:buAutoNum type="arabicPeriod"/>
            </a:pPr>
            <a:r>
              <a:rPr lang="en-US" dirty="0"/>
              <a:t>Location Tracking and Sharing</a:t>
            </a:r>
          </a:p>
          <a:p>
            <a:pPr marL="457200" indent="-457200">
              <a:buAutoNum type="arabicPeriod"/>
            </a:pPr>
            <a:r>
              <a:rPr lang="en-US" dirty="0"/>
              <a:t>Ad Targeting</a:t>
            </a:r>
          </a:p>
          <a:p>
            <a:pPr marL="457200" indent="-457200">
              <a:buAutoNum type="arabicPeriod"/>
            </a:pPr>
            <a:r>
              <a:rPr lang="en-US" dirty="0"/>
              <a:t>Exposure to bullying, sexual behaviors, and aggression</a:t>
            </a:r>
          </a:p>
        </p:txBody>
      </p:sp>
    </p:spTree>
    <p:extLst>
      <p:ext uri="{BB962C8B-B14F-4D97-AF65-F5344CB8AC3E}">
        <p14:creationId xmlns:p14="http://schemas.microsoft.com/office/powerpoint/2010/main" val="3963526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17E3-54CA-1BC8-7A0B-415832057CA7}"/>
              </a:ext>
            </a:extLst>
          </p:cNvPr>
          <p:cNvSpPr>
            <a:spLocks noGrp="1"/>
          </p:cNvSpPr>
          <p:nvPr>
            <p:ph type="title"/>
          </p:nvPr>
        </p:nvSpPr>
        <p:spPr>
          <a:xfrm>
            <a:off x="594360" y="102875"/>
            <a:ext cx="10873740" cy="1680205"/>
          </a:xfrm>
        </p:spPr>
        <p:txBody>
          <a:bodyPr anchor="b">
            <a:normAutofit/>
          </a:bodyPr>
          <a:lstStyle/>
          <a:p>
            <a:r>
              <a:rPr lang="en-US" dirty="0"/>
              <a:t>Mental Health Apps for Teens</a:t>
            </a:r>
          </a:p>
        </p:txBody>
      </p:sp>
      <p:pic>
        <p:nvPicPr>
          <p:cNvPr id="8" name="Content Placeholder 7" descr="A brown bowl with a white background">
            <a:extLst>
              <a:ext uri="{FF2B5EF4-FFF2-40B4-BE49-F238E27FC236}">
                <a16:creationId xmlns:a16="http://schemas.microsoft.com/office/drawing/2014/main" id="{0A6BA97B-2AF5-434C-CF27-BD4A543CF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723" y="3734835"/>
            <a:ext cx="2431315" cy="2487858"/>
          </a:xfrm>
          <a:prstGeom prst="rect">
            <a:avLst/>
          </a:prstGeom>
        </p:spPr>
      </p:pic>
      <p:pic>
        <p:nvPicPr>
          <p:cNvPr id="10" name="Picture 9" descr="A blue and purple logo">
            <a:extLst>
              <a:ext uri="{FF2B5EF4-FFF2-40B4-BE49-F238E27FC236}">
                <a16:creationId xmlns:a16="http://schemas.microsoft.com/office/drawing/2014/main" id="{B855FA8E-86CE-8511-C53B-72334F620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96" y="2197637"/>
            <a:ext cx="2781127" cy="2781127"/>
          </a:xfrm>
          <a:prstGeom prst="rect">
            <a:avLst/>
          </a:prstGeom>
        </p:spPr>
      </p:pic>
      <p:pic>
        <p:nvPicPr>
          <p:cNvPr id="12" name="Picture 11" descr="A blue square with a white face and eyes">
            <a:extLst>
              <a:ext uri="{FF2B5EF4-FFF2-40B4-BE49-F238E27FC236}">
                <a16:creationId xmlns:a16="http://schemas.microsoft.com/office/drawing/2014/main" id="{A3888BD2-B073-0EB5-CA78-9810CB6F7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038" y="2110432"/>
            <a:ext cx="2781127" cy="2606422"/>
          </a:xfrm>
          <a:prstGeom prst="rect">
            <a:avLst/>
          </a:prstGeom>
        </p:spPr>
      </p:pic>
      <p:sp>
        <p:nvSpPr>
          <p:cNvPr id="15" name="TextBox 14">
            <a:extLst>
              <a:ext uri="{FF2B5EF4-FFF2-40B4-BE49-F238E27FC236}">
                <a16:creationId xmlns:a16="http://schemas.microsoft.com/office/drawing/2014/main" id="{F0D6FBC1-CA5B-CB59-68C3-B9861720FDD5}"/>
              </a:ext>
            </a:extLst>
          </p:cNvPr>
          <p:cNvSpPr txBox="1"/>
          <p:nvPr/>
        </p:nvSpPr>
        <p:spPr>
          <a:xfrm>
            <a:off x="2105526" y="5044206"/>
            <a:ext cx="1335506" cy="369332"/>
          </a:xfrm>
          <a:prstGeom prst="rect">
            <a:avLst/>
          </a:prstGeom>
          <a:noFill/>
        </p:spPr>
        <p:txBody>
          <a:bodyPr wrap="square" rtlCol="0">
            <a:spAutoFit/>
          </a:bodyPr>
          <a:lstStyle/>
          <a:p>
            <a:r>
              <a:rPr lang="en-US" b="1" i="1" dirty="0">
                <a:solidFill>
                  <a:schemeClr val="accent3">
                    <a:lumMod val="50000"/>
                  </a:schemeClr>
                </a:solidFill>
              </a:rPr>
              <a:t>Calm Harm</a:t>
            </a:r>
          </a:p>
        </p:txBody>
      </p:sp>
      <p:sp>
        <p:nvSpPr>
          <p:cNvPr id="16" name="TextBox 15">
            <a:extLst>
              <a:ext uri="{FF2B5EF4-FFF2-40B4-BE49-F238E27FC236}">
                <a16:creationId xmlns:a16="http://schemas.microsoft.com/office/drawing/2014/main" id="{41EBB63A-C42B-027C-97EF-9789B6209A3A}"/>
              </a:ext>
            </a:extLst>
          </p:cNvPr>
          <p:cNvSpPr txBox="1"/>
          <p:nvPr/>
        </p:nvSpPr>
        <p:spPr>
          <a:xfrm>
            <a:off x="4473607" y="6222693"/>
            <a:ext cx="1335506" cy="369332"/>
          </a:xfrm>
          <a:prstGeom prst="rect">
            <a:avLst/>
          </a:prstGeom>
          <a:noFill/>
        </p:spPr>
        <p:txBody>
          <a:bodyPr wrap="square" rtlCol="0">
            <a:spAutoFit/>
          </a:bodyPr>
          <a:lstStyle/>
          <a:p>
            <a:r>
              <a:rPr lang="en-US" b="1" i="1" dirty="0">
                <a:solidFill>
                  <a:schemeClr val="accent3">
                    <a:lumMod val="50000"/>
                  </a:schemeClr>
                </a:solidFill>
              </a:rPr>
              <a:t>Insight</a:t>
            </a:r>
          </a:p>
        </p:txBody>
      </p:sp>
      <p:sp>
        <p:nvSpPr>
          <p:cNvPr id="17" name="TextBox 16">
            <a:extLst>
              <a:ext uri="{FF2B5EF4-FFF2-40B4-BE49-F238E27FC236}">
                <a16:creationId xmlns:a16="http://schemas.microsoft.com/office/drawing/2014/main" id="{E07F12D4-40F6-EEF1-7C3C-62FE7800DBA8}"/>
              </a:ext>
            </a:extLst>
          </p:cNvPr>
          <p:cNvSpPr txBox="1"/>
          <p:nvPr/>
        </p:nvSpPr>
        <p:spPr>
          <a:xfrm>
            <a:off x="7108658" y="4905706"/>
            <a:ext cx="1335506" cy="646331"/>
          </a:xfrm>
          <a:prstGeom prst="rect">
            <a:avLst/>
          </a:prstGeom>
          <a:noFill/>
        </p:spPr>
        <p:txBody>
          <a:bodyPr wrap="square" rtlCol="0">
            <a:spAutoFit/>
          </a:bodyPr>
          <a:lstStyle/>
          <a:p>
            <a:r>
              <a:rPr lang="en-US" b="1" i="1" dirty="0">
                <a:solidFill>
                  <a:schemeClr val="accent3">
                    <a:lumMod val="50000"/>
                  </a:schemeClr>
                </a:solidFill>
              </a:rPr>
              <a:t>Mindshift CBT</a:t>
            </a:r>
          </a:p>
        </p:txBody>
      </p:sp>
      <p:pic>
        <p:nvPicPr>
          <p:cNvPr id="18" name="Content Placeholder 4" descr="A black and white logo&#10;&#10;Description automatically generated">
            <a:extLst>
              <a:ext uri="{FF2B5EF4-FFF2-40B4-BE49-F238E27FC236}">
                <a16:creationId xmlns:a16="http://schemas.microsoft.com/office/drawing/2014/main" id="{FABB34EE-0906-3214-7A3B-D8811F06A33C}"/>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9104898" y="3834143"/>
            <a:ext cx="1963151" cy="1963151"/>
          </a:xfrm>
        </p:spPr>
      </p:pic>
      <p:sp>
        <p:nvSpPr>
          <p:cNvPr id="19" name="TextBox 18">
            <a:extLst>
              <a:ext uri="{FF2B5EF4-FFF2-40B4-BE49-F238E27FC236}">
                <a16:creationId xmlns:a16="http://schemas.microsoft.com/office/drawing/2014/main" id="{001A1BAE-E0E2-1009-8D18-D736D3C1565D}"/>
              </a:ext>
            </a:extLst>
          </p:cNvPr>
          <p:cNvSpPr txBox="1"/>
          <p:nvPr/>
        </p:nvSpPr>
        <p:spPr>
          <a:xfrm>
            <a:off x="9418720" y="6013291"/>
            <a:ext cx="1335506" cy="369332"/>
          </a:xfrm>
          <a:prstGeom prst="rect">
            <a:avLst/>
          </a:prstGeom>
          <a:noFill/>
        </p:spPr>
        <p:txBody>
          <a:bodyPr wrap="square" rtlCol="0">
            <a:spAutoFit/>
          </a:bodyPr>
          <a:lstStyle/>
          <a:p>
            <a:r>
              <a:rPr lang="en-US" b="1" i="1" dirty="0" err="1">
                <a:solidFill>
                  <a:schemeClr val="accent3">
                    <a:lumMod val="50000"/>
                  </a:schemeClr>
                </a:solidFill>
              </a:rPr>
              <a:t>Breathwrk</a:t>
            </a:r>
            <a:endParaRPr lang="en-US" b="1" i="1" dirty="0">
              <a:solidFill>
                <a:schemeClr val="accent3">
                  <a:lumMod val="50000"/>
                </a:schemeClr>
              </a:solidFill>
            </a:endParaRPr>
          </a:p>
        </p:txBody>
      </p:sp>
    </p:spTree>
    <p:extLst>
      <p:ext uri="{BB962C8B-B14F-4D97-AF65-F5344CB8AC3E}">
        <p14:creationId xmlns:p14="http://schemas.microsoft.com/office/powerpoint/2010/main" val="109001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5CF7-D26F-2BCE-E008-B818BCF69C05}"/>
              </a:ext>
            </a:extLst>
          </p:cNvPr>
          <p:cNvSpPr>
            <a:spLocks noGrp="1"/>
          </p:cNvSpPr>
          <p:nvPr>
            <p:ph type="title"/>
          </p:nvPr>
        </p:nvSpPr>
        <p:spPr/>
        <p:txBody>
          <a:bodyPr/>
          <a:lstStyle/>
          <a:p>
            <a:r>
              <a:rPr lang="en-US" dirty="0"/>
              <a:t>Mental Health Resources for Teens</a:t>
            </a:r>
          </a:p>
        </p:txBody>
      </p:sp>
      <p:pic>
        <p:nvPicPr>
          <p:cNvPr id="10" name="Content Placeholder 9" descr="A black text on a white background">
            <a:extLst>
              <a:ext uri="{FF2B5EF4-FFF2-40B4-BE49-F238E27FC236}">
                <a16:creationId xmlns:a16="http://schemas.microsoft.com/office/drawing/2014/main" id="{F6F60B7A-268B-EE3A-7770-6E9C4CDEAF4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80737" y="2704096"/>
            <a:ext cx="4135887" cy="1680205"/>
          </a:xfrm>
        </p:spPr>
      </p:pic>
      <p:pic>
        <p:nvPicPr>
          <p:cNvPr id="12" name="Picture 11" descr="A cell phone with text messages">
            <a:extLst>
              <a:ext uri="{FF2B5EF4-FFF2-40B4-BE49-F238E27FC236}">
                <a16:creationId xmlns:a16="http://schemas.microsoft.com/office/drawing/2014/main" id="{7CFA2F85-E8F1-5426-BE0C-B214EB139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895" y="2256524"/>
            <a:ext cx="4368515" cy="2818397"/>
          </a:xfrm>
          <a:prstGeom prst="rect">
            <a:avLst/>
          </a:prstGeom>
        </p:spPr>
      </p:pic>
    </p:spTree>
    <p:extLst>
      <p:ext uri="{BB962C8B-B14F-4D97-AF65-F5344CB8AC3E}">
        <p14:creationId xmlns:p14="http://schemas.microsoft.com/office/powerpoint/2010/main" val="2204738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DC83-CC76-C895-31D3-89BE401E1CEC}"/>
              </a:ext>
            </a:extLst>
          </p:cNvPr>
          <p:cNvSpPr>
            <a:spLocks noGrp="1"/>
          </p:cNvSpPr>
          <p:nvPr>
            <p:ph type="title"/>
          </p:nvPr>
        </p:nvSpPr>
        <p:spPr/>
        <p:txBody>
          <a:bodyPr/>
          <a:lstStyle/>
          <a:p>
            <a:r>
              <a:rPr lang="en-US" dirty="0"/>
              <a:t>Resources for Teen Tobacco Addiction</a:t>
            </a:r>
          </a:p>
        </p:txBody>
      </p:sp>
      <p:pic>
        <p:nvPicPr>
          <p:cNvPr id="5" name="Content Placeholder 4">
            <a:extLst>
              <a:ext uri="{FF2B5EF4-FFF2-40B4-BE49-F238E27FC236}">
                <a16:creationId xmlns:a16="http://schemas.microsoft.com/office/drawing/2014/main" id="{4D9B1F30-37C8-59DD-6BD3-4B4132A9C7F0}"/>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95873" y="3048773"/>
            <a:ext cx="4687669" cy="1078384"/>
          </a:xfrm>
        </p:spPr>
      </p:pic>
      <p:sp>
        <p:nvSpPr>
          <p:cNvPr id="7" name="TextBox 6">
            <a:extLst>
              <a:ext uri="{FF2B5EF4-FFF2-40B4-BE49-F238E27FC236}">
                <a16:creationId xmlns:a16="http://schemas.microsoft.com/office/drawing/2014/main" id="{E145EAE2-82E5-7A32-F6D0-E1340BF3CC5E}"/>
              </a:ext>
            </a:extLst>
          </p:cNvPr>
          <p:cNvSpPr txBox="1"/>
          <p:nvPr/>
        </p:nvSpPr>
        <p:spPr>
          <a:xfrm>
            <a:off x="795872" y="4823665"/>
            <a:ext cx="4687669" cy="523220"/>
          </a:xfrm>
          <a:prstGeom prst="rect">
            <a:avLst/>
          </a:prstGeom>
          <a:solidFill>
            <a:schemeClr val="tx2">
              <a:lumMod val="75000"/>
            </a:schemeClr>
          </a:solidFill>
        </p:spPr>
        <p:txBody>
          <a:bodyPr wrap="square" rtlCol="0">
            <a:spAutoFit/>
          </a:bodyPr>
          <a:lstStyle/>
          <a:p>
            <a:r>
              <a:rPr lang="en-US" sz="2800" b="1" dirty="0"/>
              <a:t>Text “Start My Quit” 36072</a:t>
            </a:r>
          </a:p>
        </p:txBody>
      </p:sp>
      <p:pic>
        <p:nvPicPr>
          <p:cNvPr id="9" name="Picture 8" descr="A close-up of a sign&#10;&#10;Description automatically generated">
            <a:extLst>
              <a:ext uri="{FF2B5EF4-FFF2-40B4-BE49-F238E27FC236}">
                <a16:creationId xmlns:a16="http://schemas.microsoft.com/office/drawing/2014/main" id="{BEE5B1C4-B34C-0526-F52C-1CC56D9D3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846" y="2557668"/>
            <a:ext cx="3928684" cy="3928684"/>
          </a:xfrm>
          <a:prstGeom prst="rect">
            <a:avLst/>
          </a:prstGeom>
        </p:spPr>
      </p:pic>
    </p:spTree>
    <p:extLst>
      <p:ext uri="{BB962C8B-B14F-4D97-AF65-F5344CB8AC3E}">
        <p14:creationId xmlns:p14="http://schemas.microsoft.com/office/powerpoint/2010/main" val="303051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3771-FEAC-FDA5-DEA5-3E32CE497647}"/>
              </a:ext>
            </a:extLst>
          </p:cNvPr>
          <p:cNvSpPr>
            <a:spLocks noGrp="1"/>
          </p:cNvSpPr>
          <p:nvPr>
            <p:ph type="title"/>
          </p:nvPr>
        </p:nvSpPr>
        <p:spPr>
          <a:xfrm>
            <a:off x="594360" y="198408"/>
            <a:ext cx="10972800" cy="1574317"/>
          </a:xfrm>
        </p:spPr>
        <p:txBody>
          <a:bodyPr anchor="b">
            <a:normAutofit/>
          </a:bodyPr>
          <a:lstStyle/>
          <a:p>
            <a:r>
              <a:rPr lang="en-US" sz="5400" dirty="0"/>
              <a:t>Promote Sleep</a:t>
            </a:r>
          </a:p>
        </p:txBody>
      </p:sp>
      <p:pic>
        <p:nvPicPr>
          <p:cNvPr id="10" name="Picture Placeholder 9" descr="A puppet with a hat and glasses">
            <a:extLst>
              <a:ext uri="{FF2B5EF4-FFF2-40B4-BE49-F238E27FC236}">
                <a16:creationId xmlns:a16="http://schemas.microsoft.com/office/drawing/2014/main" id="{5E872E42-D347-C3BD-7580-6D6B13A0D94A}"/>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57" r="10485" b="-1"/>
          <a:stretch/>
        </p:blipFill>
        <p:spPr>
          <a:xfrm>
            <a:off x="595524" y="2676525"/>
            <a:ext cx="4191630" cy="3597470"/>
          </a:xfrm>
          <a:noFill/>
        </p:spPr>
      </p:pic>
      <p:sp>
        <p:nvSpPr>
          <p:cNvPr id="13" name="Content Placeholder 2">
            <a:extLst>
              <a:ext uri="{FF2B5EF4-FFF2-40B4-BE49-F238E27FC236}">
                <a16:creationId xmlns:a16="http://schemas.microsoft.com/office/drawing/2014/main" id="{9C302ED1-EFE3-E5D9-1AD5-AAF6EE4CC0CF}"/>
              </a:ext>
            </a:extLst>
          </p:cNvPr>
          <p:cNvSpPr>
            <a:spLocks noGrp="1"/>
          </p:cNvSpPr>
          <p:nvPr>
            <p:ph sz="quarter" idx="14"/>
          </p:nvPr>
        </p:nvSpPr>
        <p:spPr>
          <a:xfrm>
            <a:off x="5293660" y="2353235"/>
            <a:ext cx="5923876" cy="4087906"/>
          </a:xfrm>
        </p:spPr>
        <p:txBody>
          <a:bodyPr>
            <a:normAutofit lnSpcReduction="10000"/>
          </a:bodyPr>
          <a:lstStyle/>
          <a:p>
            <a:pPr marL="0" indent="0">
              <a:buNone/>
            </a:pPr>
            <a:r>
              <a:rPr lang="en-US" sz="2800" b="1" dirty="0">
                <a:solidFill>
                  <a:schemeClr val="accent1">
                    <a:lumMod val="50000"/>
                  </a:schemeClr>
                </a:solidFill>
              </a:rPr>
              <a:t>Insufficient sleep is associated with disruptions to neurological development in adolescent brains, teens’ emotional functioning, and risk for suicide (APA, 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7CA655">
                    <a:lumMod val="75000"/>
                  </a:srgbClr>
                </a:solidFill>
                <a:effectLst/>
                <a:uLnTx/>
                <a:uFillTx/>
                <a:latin typeface="Franklin Gothic Book"/>
                <a:ea typeface="+mn-ea"/>
                <a:cs typeface="+mn-cs"/>
              </a:rPr>
              <a:t>On a typical weekday, nearly 1 in 3 adolescents report using screen media until midnight or later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rgbClr val="7CA655">
                    <a:lumMod val="75000"/>
                  </a:srgbClr>
                </a:solidFill>
                <a:latin typeface="Franklin Gothic Book"/>
              </a:rPr>
              <a:t>The CDC estimates that 72.7% of high school students sleep less than 8 hours per night during weekdays.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7CA655">
                  <a:lumMod val="75000"/>
                </a:srgbClr>
              </a:solidFill>
              <a:effectLst/>
              <a:uLnTx/>
              <a:uFillTx/>
              <a:latin typeface="Franklin Gothic Book"/>
              <a:ea typeface="+mn-ea"/>
              <a:cs typeface="+mn-cs"/>
            </a:endParaRPr>
          </a:p>
          <a:p>
            <a:pPr marL="0" indent="0">
              <a:buNone/>
            </a:pPr>
            <a:endParaRPr lang="en-US" b="1" dirty="0">
              <a:solidFill>
                <a:schemeClr val="accent1">
                  <a:lumMod val="50000"/>
                </a:schemeClr>
              </a:solidFill>
            </a:endParaRPr>
          </a:p>
          <a:p>
            <a:pPr marL="0" indent="0">
              <a:buNone/>
            </a:pPr>
            <a:endParaRPr lang="en-US" dirty="0"/>
          </a:p>
        </p:txBody>
      </p:sp>
    </p:spTree>
    <p:extLst>
      <p:ext uri="{BB962C8B-B14F-4D97-AF65-F5344CB8AC3E}">
        <p14:creationId xmlns:p14="http://schemas.microsoft.com/office/powerpoint/2010/main" val="205447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1FB40C-73F8-2BE7-A973-9661016A93B1}"/>
              </a:ext>
            </a:extLst>
          </p:cNvPr>
          <p:cNvSpPr>
            <a:spLocks noGrp="1"/>
          </p:cNvSpPr>
          <p:nvPr>
            <p:ph type="title"/>
          </p:nvPr>
        </p:nvSpPr>
        <p:spPr>
          <a:xfrm>
            <a:off x="345989" y="-163360"/>
            <a:ext cx="10972800" cy="1570325"/>
          </a:xfrm>
        </p:spPr>
        <p:txBody>
          <a:bodyPr/>
          <a:lstStyle/>
          <a:p>
            <a:r>
              <a:rPr lang="en-US" dirty="0"/>
              <a:t>Professional Resources</a:t>
            </a:r>
          </a:p>
        </p:txBody>
      </p:sp>
      <p:graphicFrame>
        <p:nvGraphicFramePr>
          <p:cNvPr id="7" name="Content Placeholder 6">
            <a:extLst>
              <a:ext uri="{FF2B5EF4-FFF2-40B4-BE49-F238E27FC236}">
                <a16:creationId xmlns:a16="http://schemas.microsoft.com/office/drawing/2014/main" id="{D4D07AE0-17CC-73D8-39BC-E347DFE45815}"/>
              </a:ext>
            </a:extLst>
          </p:cNvPr>
          <p:cNvGraphicFramePr>
            <a:graphicFrameLocks noGrp="1"/>
          </p:cNvGraphicFramePr>
          <p:nvPr>
            <p:ph type="tbl" sz="quarter" idx="10"/>
            <p:extLst>
              <p:ext uri="{D42A27DB-BD31-4B8C-83A1-F6EECF244321}">
                <p14:modId xmlns:p14="http://schemas.microsoft.com/office/powerpoint/2010/main" val="2417863832"/>
              </p:ext>
            </p:extLst>
          </p:nvPr>
        </p:nvGraphicFramePr>
        <p:xfrm>
          <a:off x="345989" y="1713360"/>
          <a:ext cx="11096967" cy="4851239"/>
        </p:xfrm>
        <a:graphic>
          <a:graphicData uri="http://schemas.openxmlformats.org/drawingml/2006/table">
            <a:tbl>
              <a:tblPr firstRow="1" bandRow="1">
                <a:tableStyleId>{69CF1AB2-1976-4502-BF36-3FF5EA218861}</a:tableStyleId>
              </a:tblPr>
              <a:tblGrid>
                <a:gridCol w="5609968">
                  <a:extLst>
                    <a:ext uri="{9D8B030D-6E8A-4147-A177-3AD203B41FA5}">
                      <a16:colId xmlns:a16="http://schemas.microsoft.com/office/drawing/2014/main" val="3273888659"/>
                    </a:ext>
                  </a:extLst>
                </a:gridCol>
                <a:gridCol w="5486999">
                  <a:extLst>
                    <a:ext uri="{9D8B030D-6E8A-4147-A177-3AD203B41FA5}">
                      <a16:colId xmlns:a16="http://schemas.microsoft.com/office/drawing/2014/main" val="3206086226"/>
                    </a:ext>
                  </a:extLst>
                </a:gridCol>
              </a:tblGrid>
              <a:tr h="463699">
                <a:tc>
                  <a:txBody>
                    <a:bodyPr/>
                    <a:lstStyle/>
                    <a:p>
                      <a:r>
                        <a:rPr lang="en-US" sz="2000" dirty="0"/>
                        <a:t>Resource</a:t>
                      </a:r>
                    </a:p>
                  </a:txBody>
                  <a:tcPr/>
                </a:tc>
                <a:tc>
                  <a:txBody>
                    <a:bodyPr/>
                    <a:lstStyle/>
                    <a:p>
                      <a:r>
                        <a:rPr lang="en-US" dirty="0"/>
                        <a:t>Location</a:t>
                      </a:r>
                    </a:p>
                  </a:txBody>
                  <a:tcPr/>
                </a:tc>
                <a:extLst>
                  <a:ext uri="{0D108BD9-81ED-4DB2-BD59-A6C34878D82A}">
                    <a16:rowId xmlns:a16="http://schemas.microsoft.com/office/drawing/2014/main" val="3938885271"/>
                  </a:ext>
                </a:extLst>
              </a:tr>
              <a:tr h="481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Cincinnati Children’s Hospital Provider Resources</a:t>
                      </a:r>
                    </a:p>
                  </a:txBody>
                  <a:tcPr/>
                </a:tc>
                <a:tc>
                  <a:txBody>
                    <a:bodyPr/>
                    <a:lstStyle/>
                    <a:p>
                      <a:r>
                        <a:rPr lang="en-US" dirty="0">
                          <a:hlinkClick r:id="rId3"/>
                        </a:rPr>
                        <a:t>https://healthvine.cincinnatichildrens.org/provider-tools-resources/#1660931884187-eb9867aa-0800</a:t>
                      </a:r>
                      <a:endParaRPr lang="en-US" dirty="0"/>
                    </a:p>
                  </a:txBody>
                  <a:tcPr/>
                </a:tc>
                <a:extLst>
                  <a:ext uri="{0D108BD9-81ED-4DB2-BD59-A6C34878D82A}">
                    <a16:rowId xmlns:a16="http://schemas.microsoft.com/office/drawing/2014/main" val="935572323"/>
                  </a:ext>
                </a:extLst>
              </a:tr>
              <a:tr h="1028042">
                <a:tc>
                  <a:txBody>
                    <a:bodyPr/>
                    <a:lstStyle/>
                    <a:p>
                      <a:r>
                        <a:rPr lang="en-US" sz="1800" b="1" dirty="0">
                          <a:solidFill>
                            <a:schemeClr val="accent3">
                              <a:lumMod val="50000"/>
                            </a:schemeClr>
                          </a:solidFill>
                        </a:rPr>
                        <a:t>American Academy of Pediatrics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Center of Excellence on Social Media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and Youth Mental Health</a:t>
                      </a:r>
                    </a:p>
                  </a:txBody>
                  <a:tcPr/>
                </a:tc>
                <a:tc>
                  <a:txBody>
                    <a:bodyPr/>
                    <a:lstStyle/>
                    <a:p>
                      <a:r>
                        <a:rPr lang="en-US" dirty="0">
                          <a:hlinkClick r:id="rId4"/>
                        </a:rPr>
                        <a:t>https://www.aap.org/en/patient-care/media-and-children/center-of-excellence-on-social-media-and-youth-mental-health/</a:t>
                      </a:r>
                      <a:r>
                        <a:rPr lang="en-US" dirty="0"/>
                        <a:t> </a:t>
                      </a:r>
                    </a:p>
                  </a:txBody>
                  <a:tcPr/>
                </a:tc>
                <a:extLst>
                  <a:ext uri="{0D108BD9-81ED-4DB2-BD59-A6C34878D82A}">
                    <a16:rowId xmlns:a16="http://schemas.microsoft.com/office/drawing/2014/main" val="1586923345"/>
                  </a:ext>
                </a:extLst>
              </a:tr>
              <a:tr h="719629">
                <a:tc>
                  <a:txBody>
                    <a:bodyPr/>
                    <a:lstStyle/>
                    <a:p>
                      <a:r>
                        <a:rPr lang="en-US" sz="1800" b="1" dirty="0">
                          <a:solidFill>
                            <a:schemeClr val="accent3">
                              <a:lumMod val="50000"/>
                            </a:schemeClr>
                          </a:solidFill>
                        </a:rPr>
                        <a:t>American Psychological Association</a:t>
                      </a:r>
                    </a:p>
                    <a:p>
                      <a:r>
                        <a:rPr lang="en-US" dirty="0"/>
                        <a:t>Health Advisory on Social Media Use in Adolescence</a:t>
                      </a:r>
                    </a:p>
                  </a:txBody>
                  <a:tcPr/>
                </a:tc>
                <a:tc>
                  <a:txBody>
                    <a:bodyPr/>
                    <a:lstStyle/>
                    <a:p>
                      <a:r>
                        <a:rPr lang="en-US" dirty="0">
                          <a:hlinkClick r:id="rId5"/>
                        </a:rPr>
                        <a:t>https://www.apa.org/topics/social-media-internet/health-advisory-adolescent-social-media-use</a:t>
                      </a:r>
                      <a:r>
                        <a:rPr lang="en-US" dirty="0"/>
                        <a:t> </a:t>
                      </a:r>
                    </a:p>
                  </a:txBody>
                  <a:tcPr/>
                </a:tc>
                <a:extLst>
                  <a:ext uri="{0D108BD9-81ED-4DB2-BD59-A6C34878D82A}">
                    <a16:rowId xmlns:a16="http://schemas.microsoft.com/office/drawing/2014/main" val="1001936803"/>
                  </a:ext>
                </a:extLst>
              </a:tr>
              <a:tr h="719629">
                <a:tc>
                  <a:txBody>
                    <a:bodyPr/>
                    <a:lstStyle/>
                    <a:p>
                      <a:r>
                        <a:rPr lang="en-US" sz="1800" b="1" dirty="0">
                          <a:solidFill>
                            <a:schemeClr val="accent3">
                              <a:lumMod val="50000"/>
                            </a:schemeClr>
                          </a:solidFill>
                        </a:rPr>
                        <a:t>Brigham &amp; Women’s Hospital </a:t>
                      </a:r>
                    </a:p>
                    <a:p>
                      <a:r>
                        <a:rPr lang="en-US" sz="1800" b="1" dirty="0">
                          <a:solidFill>
                            <a:schemeClr val="accent3">
                              <a:lumMod val="50000"/>
                            </a:schemeClr>
                          </a:solidFill>
                        </a:rPr>
                        <a:t>Sleep Health Institute and Healthy Hours</a:t>
                      </a:r>
                      <a:endParaRPr lang="en-US" dirty="0"/>
                    </a:p>
                  </a:txBody>
                  <a:tcPr/>
                </a:tc>
                <a:tc>
                  <a:txBody>
                    <a:bodyPr/>
                    <a:lstStyle/>
                    <a:p>
                      <a:r>
                        <a:rPr lang="nl-NL" dirty="0"/>
                        <a:t>Sleep 101: </a:t>
                      </a:r>
                      <a:r>
                        <a:rPr lang="nl-NL" dirty="0">
                          <a:hlinkClick r:id="rId6"/>
                        </a:rPr>
                        <a:t>http://sleep101.info/</a:t>
                      </a:r>
                      <a:endParaRPr lang="nl-NL" dirty="0"/>
                    </a:p>
                    <a:p>
                      <a:endParaRPr lang="en-US" dirty="0"/>
                    </a:p>
                  </a:txBody>
                  <a:tcPr/>
                </a:tc>
                <a:extLst>
                  <a:ext uri="{0D108BD9-81ED-4DB2-BD59-A6C34878D82A}">
                    <a16:rowId xmlns:a16="http://schemas.microsoft.com/office/drawing/2014/main" val="3082418027"/>
                  </a:ext>
                </a:extLst>
              </a:tr>
              <a:tr h="463699">
                <a:tc>
                  <a:txBody>
                    <a:bodyPr/>
                    <a:lstStyle/>
                    <a:p>
                      <a:r>
                        <a:rPr lang="en-US" sz="1800" b="1" dirty="0">
                          <a:solidFill>
                            <a:schemeClr val="accent3">
                              <a:lumMod val="50000"/>
                            </a:schemeClr>
                          </a:solidFill>
                        </a:rPr>
                        <a:t>Stanford Medicine Tobacco Prevention Toolkit</a:t>
                      </a:r>
                      <a:endParaRPr lang="en-US" dirty="0"/>
                    </a:p>
                  </a:txBody>
                  <a:tcPr/>
                </a:tc>
                <a:tc>
                  <a:txBody>
                    <a:bodyPr/>
                    <a:lstStyle/>
                    <a:p>
                      <a:r>
                        <a:rPr lang="en-US" dirty="0">
                          <a:hlinkClick r:id="rId7"/>
                        </a:rPr>
                        <a:t>https://med.stanford.edu/tobaccopreventiontoolkit.html</a:t>
                      </a:r>
                      <a:r>
                        <a:rPr lang="en-US" dirty="0"/>
                        <a:t> </a:t>
                      </a:r>
                    </a:p>
                  </a:txBody>
                  <a:tcPr/>
                </a:tc>
                <a:extLst>
                  <a:ext uri="{0D108BD9-81ED-4DB2-BD59-A6C34878D82A}">
                    <a16:rowId xmlns:a16="http://schemas.microsoft.com/office/drawing/2014/main" val="82992908"/>
                  </a:ext>
                </a:extLst>
              </a:tr>
              <a:tr h="463699">
                <a:tc>
                  <a:txBody>
                    <a:bodyPr/>
                    <a:lstStyle/>
                    <a:p>
                      <a:r>
                        <a:rPr lang="en-US" sz="1800" b="1" dirty="0">
                          <a:solidFill>
                            <a:schemeClr val="accent3">
                              <a:lumMod val="50000"/>
                            </a:schemeClr>
                          </a:solidFill>
                        </a:rPr>
                        <a:t>National Institute of Mental Health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8"/>
                        </a:rPr>
                        <a:t>https://www.nimh.nih.gov/health/topics/child-and-adolescent-mental-health</a:t>
                      </a:r>
                      <a:r>
                        <a:rPr lang="en-US" sz="1800" dirty="0"/>
                        <a:t> </a:t>
                      </a:r>
                      <a:endParaRPr lang="en-US" dirty="0"/>
                    </a:p>
                  </a:txBody>
                  <a:tcPr/>
                </a:tc>
                <a:extLst>
                  <a:ext uri="{0D108BD9-81ED-4DB2-BD59-A6C34878D82A}">
                    <a16:rowId xmlns:a16="http://schemas.microsoft.com/office/drawing/2014/main" val="2838853811"/>
                  </a:ext>
                </a:extLst>
              </a:tr>
            </a:tbl>
          </a:graphicData>
        </a:graphic>
      </p:graphicFrame>
    </p:spTree>
    <p:extLst>
      <p:ext uri="{BB962C8B-B14F-4D97-AF65-F5344CB8AC3E}">
        <p14:creationId xmlns:p14="http://schemas.microsoft.com/office/powerpoint/2010/main" val="2646719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title"/>
          </p:nvPr>
        </p:nvSpPr>
        <p:spPr>
          <a:xfrm>
            <a:off x="594360" y="189572"/>
            <a:ext cx="6787747" cy="1593507"/>
          </a:xfrm>
        </p:spPr>
        <p:txBody>
          <a:bodyPr anchor="b">
            <a:normAutofit/>
          </a:bodyPr>
          <a:lstStyle/>
          <a:p>
            <a:r>
              <a:rPr lang="en-US" dirty="0"/>
              <a:t>Thank you</a:t>
            </a:r>
          </a:p>
        </p:txBody>
      </p:sp>
      <p:graphicFrame>
        <p:nvGraphicFramePr>
          <p:cNvPr id="7" name="Text Placeholder 2">
            <a:extLst>
              <a:ext uri="{FF2B5EF4-FFF2-40B4-BE49-F238E27FC236}">
                <a16:creationId xmlns:a16="http://schemas.microsoft.com/office/drawing/2014/main" id="{A3DC3E75-2B79-D2C8-9D12-CE830D51D975}"/>
              </a:ext>
            </a:extLst>
          </p:cNvPr>
          <p:cNvGraphicFramePr/>
          <p:nvPr>
            <p:extLst>
              <p:ext uri="{D42A27DB-BD31-4B8C-83A1-F6EECF244321}">
                <p14:modId xmlns:p14="http://schemas.microsoft.com/office/powerpoint/2010/main" val="4147899574"/>
              </p:ext>
            </p:extLst>
          </p:nvPr>
        </p:nvGraphicFramePr>
        <p:xfrm>
          <a:off x="594359" y="2281918"/>
          <a:ext cx="6787747" cy="3708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113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290F8BD-7D2E-1F9C-E5BC-C45853C8F69E}"/>
              </a:ext>
            </a:extLst>
          </p:cNvPr>
          <p:cNvSpPr>
            <a:spLocks noGrp="1"/>
          </p:cNvSpPr>
          <p:nvPr>
            <p:ph type="title"/>
          </p:nvPr>
        </p:nvSpPr>
        <p:spPr>
          <a:xfrm>
            <a:off x="575310" y="278129"/>
            <a:ext cx="5063490" cy="2354026"/>
          </a:xfrm>
        </p:spPr>
        <p:txBody>
          <a:bodyPr/>
          <a:lstStyle/>
          <a:p>
            <a:r>
              <a:rPr lang="en-US" sz="5400" dirty="0"/>
              <a:t>Teen Use of  Social Media Platforms</a:t>
            </a:r>
          </a:p>
        </p:txBody>
      </p:sp>
      <p:pic>
        <p:nvPicPr>
          <p:cNvPr id="5" name="Content Placeholder 4" descr="A graph of a social media network">
            <a:extLst>
              <a:ext uri="{FF2B5EF4-FFF2-40B4-BE49-F238E27FC236}">
                <a16:creationId xmlns:a16="http://schemas.microsoft.com/office/drawing/2014/main" id="{FCEC7D8C-C2FF-AA38-8C49-EAE9FD39D705}"/>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r="2" b="2202"/>
          <a:stretch/>
        </p:blipFill>
        <p:spPr>
          <a:xfrm>
            <a:off x="6253655" y="23573"/>
            <a:ext cx="5960570" cy="6681272"/>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descr="Circle of hands holding smartphones">
            <a:extLst>
              <a:ext uri="{FF2B5EF4-FFF2-40B4-BE49-F238E27FC236}">
                <a16:creationId xmlns:a16="http://schemas.microsoft.com/office/drawing/2014/main" id="{13BCF9EE-3391-C7FA-16B5-D32753E5DE13}"/>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870744" y="3279775"/>
            <a:ext cx="4491037" cy="2994025"/>
          </a:xfrm>
        </p:spPr>
      </p:pic>
    </p:spTree>
    <p:extLst>
      <p:ext uri="{BB962C8B-B14F-4D97-AF65-F5344CB8AC3E}">
        <p14:creationId xmlns:p14="http://schemas.microsoft.com/office/powerpoint/2010/main" val="381399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EE062C10-9621-D8A1-0B3D-E3A1C007CE51}"/>
              </a:ext>
            </a:extLst>
          </p:cNvPr>
          <p:cNvSpPr>
            <a:spLocks noGrp="1"/>
          </p:cNvSpPr>
          <p:nvPr>
            <p:ph type="ctrTitle"/>
          </p:nvPr>
        </p:nvSpPr>
        <p:spPr>
          <a:xfrm>
            <a:off x="6299835" y="430529"/>
            <a:ext cx="5486400" cy="3291840"/>
          </a:xfrm>
        </p:spPr>
        <p:txBody>
          <a:bodyPr anchor="b">
            <a:normAutofit/>
          </a:bodyPr>
          <a:lstStyle/>
          <a:p>
            <a:r>
              <a:rPr lang="en-US" dirty="0"/>
              <a:t>Teen Frequency </a:t>
            </a:r>
            <a:br>
              <a:rPr lang="en-US" dirty="0"/>
            </a:br>
            <a:r>
              <a:rPr lang="en-US" dirty="0"/>
              <a:t>of Interaction on Online Platforms</a:t>
            </a:r>
          </a:p>
        </p:txBody>
      </p:sp>
      <p:pic>
        <p:nvPicPr>
          <p:cNvPr id="8" name="Content Placeholder 7" descr="A screenshot of a social media survey">
            <a:extLst>
              <a:ext uri="{FF2B5EF4-FFF2-40B4-BE49-F238E27FC236}">
                <a16:creationId xmlns:a16="http://schemas.microsoft.com/office/drawing/2014/main" id="{787B8BB1-EC29-3A6F-BC46-0291B8776E2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tretch/>
        </p:blipFill>
        <p:spPr>
          <a:xfrm>
            <a:off x="89994" y="840828"/>
            <a:ext cx="5701206" cy="5259362"/>
          </a:xfrm>
          <a:noFill/>
        </p:spPr>
      </p:pic>
      <p:sp>
        <p:nvSpPr>
          <p:cNvPr id="29" name="Text Placeholder 3">
            <a:extLst>
              <a:ext uri="{FF2B5EF4-FFF2-40B4-BE49-F238E27FC236}">
                <a16:creationId xmlns:a16="http://schemas.microsoft.com/office/drawing/2014/main" id="{BB6AC7AA-36E0-C2C8-683B-4C9DFA031C99}"/>
              </a:ext>
            </a:extLst>
          </p:cNvPr>
          <p:cNvSpPr>
            <a:spLocks noGrp="1"/>
          </p:cNvSpPr>
          <p:nvPr>
            <p:ph type="body" sz="quarter" idx="11"/>
          </p:nvPr>
        </p:nvSpPr>
        <p:spPr>
          <a:xfrm>
            <a:off x="6299835" y="4202022"/>
            <a:ext cx="5486400" cy="1645920"/>
          </a:xfrm>
        </p:spPr>
        <p:txBody>
          <a:bodyPr/>
          <a:lstStyle/>
          <a:p>
            <a:r>
              <a:rPr lang="en-US" sz="2000" dirty="0"/>
              <a:t>The average American spends 2 hours and 7 minutes on social media every day.</a:t>
            </a:r>
          </a:p>
          <a:p>
            <a:r>
              <a:rPr lang="en-US" sz="2000" dirty="0"/>
              <a:t>About 58% of teens are daily users of TikTok </a:t>
            </a:r>
          </a:p>
          <a:p>
            <a:r>
              <a:rPr lang="en-US" sz="2000" dirty="0"/>
              <a:t>~50% use Snapchat and Instagram daily.</a:t>
            </a:r>
          </a:p>
          <a:p>
            <a:r>
              <a:rPr lang="en-US" sz="2000" dirty="0"/>
              <a:t>Girls more likely to use TikTok, </a:t>
            </a:r>
            <a:r>
              <a:rPr lang="en-US" sz="2000" dirty="0" err="1"/>
              <a:t>SnapChat</a:t>
            </a:r>
            <a:r>
              <a:rPr lang="en-US" sz="2000" dirty="0"/>
              <a:t>, Instagram. Boys more likely to use Discord, Twitch, Reddit, YouTube.</a:t>
            </a:r>
          </a:p>
        </p:txBody>
      </p:sp>
    </p:spTree>
    <p:extLst>
      <p:ext uri="{BB962C8B-B14F-4D97-AF65-F5344CB8AC3E}">
        <p14:creationId xmlns:p14="http://schemas.microsoft.com/office/powerpoint/2010/main" val="284390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406A0E-C8BF-8875-8785-74A9288F2C4A}"/>
              </a:ext>
            </a:extLst>
          </p:cNvPr>
          <p:cNvSpPr>
            <a:spLocks noGrp="1"/>
          </p:cNvSpPr>
          <p:nvPr>
            <p:ph type="title"/>
          </p:nvPr>
        </p:nvSpPr>
        <p:spPr>
          <a:xfrm>
            <a:off x="575310" y="278129"/>
            <a:ext cx="5063490" cy="2354026"/>
          </a:xfrm>
        </p:spPr>
        <p:txBody>
          <a:bodyPr anchor="b">
            <a:normAutofit/>
          </a:bodyPr>
          <a:lstStyle/>
          <a:p>
            <a:r>
              <a:rPr lang="en-US" dirty="0"/>
              <a:t>Positive Effects of Social Media</a:t>
            </a:r>
          </a:p>
        </p:txBody>
      </p:sp>
      <p:sp>
        <p:nvSpPr>
          <p:cNvPr id="18" name="Content Placeholder 2">
            <a:extLst>
              <a:ext uri="{FF2B5EF4-FFF2-40B4-BE49-F238E27FC236}">
                <a16:creationId xmlns:a16="http://schemas.microsoft.com/office/drawing/2014/main" id="{6E56C316-C3AA-55AF-33A0-7D2723711B09}"/>
              </a:ext>
            </a:extLst>
          </p:cNvPr>
          <p:cNvSpPr>
            <a:spLocks noGrp="1"/>
          </p:cNvSpPr>
          <p:nvPr>
            <p:ph sz="quarter" idx="16"/>
          </p:nvPr>
        </p:nvSpPr>
        <p:spPr>
          <a:xfrm>
            <a:off x="572396" y="3348318"/>
            <a:ext cx="5044440" cy="2994415"/>
          </a:xfrm>
        </p:spPr>
        <p:txBody>
          <a:bodyPr>
            <a:normAutofit/>
          </a:bodyPr>
          <a:lstStyle/>
          <a:p>
            <a:r>
              <a:rPr lang="en-US" sz="2800" b="1" dirty="0">
                <a:solidFill>
                  <a:schemeClr val="accent1">
                    <a:lumMod val="50000"/>
                  </a:schemeClr>
                </a:solidFill>
              </a:rPr>
              <a:t>Social Connection &amp; Support</a:t>
            </a:r>
          </a:p>
          <a:p>
            <a:r>
              <a:rPr lang="en-US" sz="2800" b="1" dirty="0">
                <a:solidFill>
                  <a:schemeClr val="accent1">
                    <a:lumMod val="50000"/>
                  </a:schemeClr>
                </a:solidFill>
              </a:rPr>
              <a:t>Identity Formation</a:t>
            </a:r>
          </a:p>
          <a:p>
            <a:r>
              <a:rPr lang="en-US" sz="2800" b="1" dirty="0">
                <a:solidFill>
                  <a:schemeClr val="accent1">
                    <a:lumMod val="50000"/>
                  </a:schemeClr>
                </a:solidFill>
              </a:rPr>
              <a:t>Learn New Information</a:t>
            </a:r>
          </a:p>
          <a:p>
            <a:r>
              <a:rPr lang="en-US" sz="2800" b="1" dirty="0">
                <a:solidFill>
                  <a:schemeClr val="accent1">
                    <a:lumMod val="50000"/>
                  </a:schemeClr>
                </a:solidFill>
              </a:rPr>
              <a:t>Display Creativity</a:t>
            </a:r>
          </a:p>
          <a:p>
            <a:endParaRPr lang="en-US" dirty="0"/>
          </a:p>
        </p:txBody>
      </p:sp>
      <p:pic>
        <p:nvPicPr>
          <p:cNvPr id="21" name="Content Placeholder 20" descr="A person sitting on a chair holding a red telephone">
            <a:extLst>
              <a:ext uri="{FF2B5EF4-FFF2-40B4-BE49-F238E27FC236}">
                <a16:creationId xmlns:a16="http://schemas.microsoft.com/office/drawing/2014/main" id="{099D694E-C229-8EC5-F761-36997993641A}"/>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6351" r="14099" b="-1"/>
          <a:stretch/>
        </p:blipFill>
        <p:spPr>
          <a:xfrm>
            <a:off x="6096000" y="10"/>
            <a:ext cx="6118225" cy="6857990"/>
          </a:xfrm>
          <a:noFill/>
        </p:spPr>
      </p:pic>
    </p:spTree>
    <p:extLst>
      <p:ext uri="{BB962C8B-B14F-4D97-AF65-F5344CB8AC3E}">
        <p14:creationId xmlns:p14="http://schemas.microsoft.com/office/powerpoint/2010/main" val="239075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a:extLst>
              <a:ext uri="{FF2B5EF4-FFF2-40B4-BE49-F238E27FC236}">
                <a16:creationId xmlns:a16="http://schemas.microsoft.com/office/drawing/2014/main" id="{F05E2B18-121C-39C2-6CAD-EBF4D25E205B}"/>
              </a:ext>
            </a:extLst>
          </p:cNvPr>
          <p:cNvSpPr>
            <a:spLocks noGrp="1"/>
          </p:cNvSpPr>
          <p:nvPr>
            <p:ph type="body" sz="quarter" idx="11"/>
          </p:nvPr>
        </p:nvSpPr>
        <p:spPr>
          <a:xfrm>
            <a:off x="6299835" y="4087906"/>
            <a:ext cx="5486400" cy="2554941"/>
          </a:xfrm>
        </p:spPr>
        <p:txBody>
          <a:bodyPr>
            <a:normAutofit/>
          </a:bodyPr>
          <a:lstStyle/>
          <a:p>
            <a:pPr>
              <a:lnSpc>
                <a:spcPct val="100000"/>
              </a:lnSpc>
            </a:pPr>
            <a:r>
              <a:rPr lang="en-US" sz="5400" dirty="0"/>
              <a:t>Negative Effects </a:t>
            </a:r>
          </a:p>
          <a:p>
            <a:pPr>
              <a:lnSpc>
                <a:spcPct val="100000"/>
              </a:lnSpc>
            </a:pPr>
            <a:r>
              <a:rPr lang="en-US" sz="5400" dirty="0"/>
              <a:t>of Social Media</a:t>
            </a:r>
          </a:p>
        </p:txBody>
      </p:sp>
      <p:sp>
        <p:nvSpPr>
          <p:cNvPr id="58" name="Title 1">
            <a:extLst>
              <a:ext uri="{FF2B5EF4-FFF2-40B4-BE49-F238E27FC236}">
                <a16:creationId xmlns:a16="http://schemas.microsoft.com/office/drawing/2014/main" id="{31A5C261-6019-A676-3783-316D10F15C0B}"/>
              </a:ext>
            </a:extLst>
          </p:cNvPr>
          <p:cNvSpPr>
            <a:spLocks noGrp="1"/>
          </p:cNvSpPr>
          <p:nvPr>
            <p:ph type="ctrTitle"/>
          </p:nvPr>
        </p:nvSpPr>
        <p:spPr>
          <a:xfrm>
            <a:off x="6299835" y="430529"/>
            <a:ext cx="5486400" cy="3291840"/>
          </a:xfrm>
        </p:spPr>
        <p:txBody>
          <a:bodyPr/>
          <a:lstStyle/>
          <a:p>
            <a:r>
              <a:rPr lang="en-US" sz="2800" dirty="0"/>
              <a:t>Body Dissatisfaction</a:t>
            </a:r>
            <a:br>
              <a:rPr lang="en-US" sz="2800" dirty="0"/>
            </a:br>
            <a:r>
              <a:rPr lang="en-US" sz="2800" dirty="0"/>
              <a:t>Disordered Eating</a:t>
            </a:r>
            <a:br>
              <a:rPr lang="en-US" sz="2800" dirty="0"/>
            </a:br>
            <a:r>
              <a:rPr lang="en-US" sz="2800" dirty="0"/>
              <a:t>Sleep Cycle Disturbance</a:t>
            </a:r>
            <a:br>
              <a:rPr lang="en-US" sz="2800" dirty="0"/>
            </a:br>
            <a:r>
              <a:rPr lang="en-US" sz="2800" dirty="0"/>
              <a:t>Depression</a:t>
            </a:r>
            <a:br>
              <a:rPr lang="en-US" sz="2800" dirty="0"/>
            </a:br>
            <a:r>
              <a:rPr lang="en-US" sz="2800" dirty="0"/>
              <a:t>Anxiety</a:t>
            </a:r>
            <a:br>
              <a:rPr lang="en-US" sz="2800" dirty="0"/>
            </a:br>
            <a:r>
              <a:rPr lang="en-US" sz="2800" dirty="0"/>
              <a:t>Cyberbullying</a:t>
            </a:r>
            <a:br>
              <a:rPr lang="en-US" sz="2800" dirty="0"/>
            </a:br>
            <a:r>
              <a:rPr lang="en-US" sz="2800" dirty="0"/>
              <a:t>Sexual Exploitation</a:t>
            </a:r>
            <a:br>
              <a:rPr lang="en-US" sz="2800" dirty="0"/>
            </a:br>
            <a:r>
              <a:rPr lang="en-US" sz="2800" dirty="0"/>
              <a:t>Financial Exploitation</a:t>
            </a:r>
            <a:br>
              <a:rPr lang="en-US" sz="2800" dirty="0"/>
            </a:br>
            <a:r>
              <a:rPr lang="en-US" sz="2800" dirty="0"/>
              <a:t>Fear of Missing Out (FOMO)</a:t>
            </a:r>
          </a:p>
        </p:txBody>
      </p:sp>
      <p:pic>
        <p:nvPicPr>
          <p:cNvPr id="46" name="Content Placeholder 45" descr="Woman thinking in bed">
            <a:extLst>
              <a:ext uri="{FF2B5EF4-FFF2-40B4-BE49-F238E27FC236}">
                <a16:creationId xmlns:a16="http://schemas.microsoft.com/office/drawing/2014/main" id="{C280C37D-DAAC-3531-A756-62820995A84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1514" r="22303" b="1"/>
          <a:stretch/>
        </p:blipFill>
        <p:spPr>
          <a:xfrm>
            <a:off x="20" y="-11113"/>
            <a:ext cx="5791180" cy="6880226"/>
          </a:xfrm>
          <a:noFill/>
        </p:spPr>
      </p:pic>
    </p:spTree>
    <p:extLst>
      <p:ext uri="{BB962C8B-B14F-4D97-AF65-F5344CB8AC3E}">
        <p14:creationId xmlns:p14="http://schemas.microsoft.com/office/powerpoint/2010/main" val="223290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0ABA-0FC9-C27A-8124-6853D3B785E4}"/>
              </a:ext>
            </a:extLst>
          </p:cNvPr>
          <p:cNvSpPr>
            <a:spLocks noGrp="1"/>
          </p:cNvSpPr>
          <p:nvPr>
            <p:ph type="title"/>
          </p:nvPr>
        </p:nvSpPr>
        <p:spPr>
          <a:xfrm>
            <a:off x="594360" y="198408"/>
            <a:ext cx="10972800" cy="1574317"/>
          </a:xfrm>
        </p:spPr>
        <p:txBody>
          <a:bodyPr anchor="b">
            <a:normAutofit/>
          </a:bodyPr>
          <a:lstStyle/>
          <a:p>
            <a:r>
              <a:rPr lang="en-US" dirty="0"/>
              <a:t>Recognize the impact of your age on your interaction with adolescents </a:t>
            </a:r>
            <a:r>
              <a:rPr lang="en-US" dirty="0">
                <a:sym typeface="Wingdings" panose="05000000000000000000" pitchFamily="2" charset="2"/>
              </a:rPr>
              <a:t></a:t>
            </a:r>
            <a:endParaRPr lang="en-US" dirty="0"/>
          </a:p>
        </p:txBody>
      </p:sp>
      <p:pic>
        <p:nvPicPr>
          <p:cNvPr id="6" name="Content Placeholder 5" descr="A close-up of a person&#10;&#10;Description automatically generated">
            <a:extLst>
              <a:ext uri="{FF2B5EF4-FFF2-40B4-BE49-F238E27FC236}">
                <a16:creationId xmlns:a16="http://schemas.microsoft.com/office/drawing/2014/main" id="{4B231CC8-9B0F-FFD4-ACEB-FAC68FEE7163}"/>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t="10297" b="19297"/>
          <a:stretch/>
        </p:blipFill>
        <p:spPr>
          <a:xfrm>
            <a:off x="5841560" y="2452302"/>
            <a:ext cx="4214306" cy="3840949"/>
          </a:xfrm>
          <a:noFill/>
        </p:spPr>
      </p:pic>
      <p:pic>
        <p:nvPicPr>
          <p:cNvPr id="10" name="Content Placeholder 9" descr="A pink book with green and blue triangles and dots&#10;&#10;Description automatically generated">
            <a:extLst>
              <a:ext uri="{FF2B5EF4-FFF2-40B4-BE49-F238E27FC236}">
                <a16:creationId xmlns:a16="http://schemas.microsoft.com/office/drawing/2014/main" id="{EA2DB528-5AE6-1FAC-CBB4-ACDA00E0DCF7}"/>
              </a:ext>
            </a:extLst>
          </p:cNvPr>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670050" y="2676525"/>
            <a:ext cx="3597275" cy="3597275"/>
          </a:xfrm>
        </p:spPr>
      </p:pic>
    </p:spTree>
    <p:extLst>
      <p:ext uri="{BB962C8B-B14F-4D97-AF65-F5344CB8AC3E}">
        <p14:creationId xmlns:p14="http://schemas.microsoft.com/office/powerpoint/2010/main" val="62818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04B484-A10F-01C3-995B-30043DE9B4A7}"/>
              </a:ext>
            </a:extLst>
          </p:cNvPr>
          <p:cNvSpPr>
            <a:spLocks noGrp="1"/>
          </p:cNvSpPr>
          <p:nvPr>
            <p:ph type="title"/>
          </p:nvPr>
        </p:nvSpPr>
        <p:spPr>
          <a:xfrm>
            <a:off x="575310" y="278129"/>
            <a:ext cx="5063490" cy="2354026"/>
          </a:xfrm>
        </p:spPr>
        <p:txBody>
          <a:bodyPr anchor="b">
            <a:normAutofit/>
          </a:bodyPr>
          <a:lstStyle/>
          <a:p>
            <a:r>
              <a:rPr lang="en-US" dirty="0"/>
              <a:t>Adolescent Suicide Statistics</a:t>
            </a:r>
          </a:p>
        </p:txBody>
      </p:sp>
      <p:sp>
        <p:nvSpPr>
          <p:cNvPr id="19" name="Content Placeholder 2">
            <a:extLst>
              <a:ext uri="{FF2B5EF4-FFF2-40B4-BE49-F238E27FC236}">
                <a16:creationId xmlns:a16="http://schemas.microsoft.com/office/drawing/2014/main" id="{66BB498E-0C8A-317E-E4A8-08B42EDA6D43}"/>
              </a:ext>
            </a:extLst>
          </p:cNvPr>
          <p:cNvSpPr>
            <a:spLocks noGrp="1"/>
          </p:cNvSpPr>
          <p:nvPr>
            <p:ph sz="quarter" idx="16"/>
          </p:nvPr>
        </p:nvSpPr>
        <p:spPr>
          <a:xfrm>
            <a:off x="594360" y="3279579"/>
            <a:ext cx="5044440" cy="2994415"/>
          </a:xfrm>
        </p:spPr>
        <p:txBody>
          <a:bodyPr>
            <a:normAutofit/>
          </a:bodyPr>
          <a:lstStyle/>
          <a:p>
            <a:r>
              <a:rPr lang="en-US" sz="2400" b="1" i="0" dirty="0">
                <a:effectLst/>
              </a:rPr>
              <a:t>22% seriously considered </a:t>
            </a:r>
            <a:r>
              <a:rPr lang="en-US" sz="2400" i="0" dirty="0">
                <a:effectLst/>
              </a:rPr>
              <a:t>attempting suicide (during the 12 months </a:t>
            </a:r>
            <a:r>
              <a:rPr lang="en-US" sz="2400" b="0" i="0" dirty="0">
                <a:effectLst/>
              </a:rPr>
              <a:t>before the survey)</a:t>
            </a:r>
          </a:p>
          <a:p>
            <a:r>
              <a:rPr lang="en-US" sz="2400" b="1" i="0" dirty="0">
                <a:effectLst/>
              </a:rPr>
              <a:t>10.2% </a:t>
            </a:r>
            <a:r>
              <a:rPr lang="en-US" sz="2400" b="1" dirty="0"/>
              <a:t>a</a:t>
            </a:r>
            <a:r>
              <a:rPr lang="en-US" sz="2400" b="1" i="0" dirty="0">
                <a:effectLst/>
              </a:rPr>
              <a:t>ctually attempted </a:t>
            </a:r>
            <a:r>
              <a:rPr lang="en-US" sz="2400" dirty="0"/>
              <a:t>s</a:t>
            </a:r>
            <a:r>
              <a:rPr lang="en-US" sz="2400" i="0" dirty="0">
                <a:effectLst/>
              </a:rPr>
              <a:t>uicide</a:t>
            </a:r>
            <a:br>
              <a:rPr lang="en-US" sz="2400" dirty="0"/>
            </a:br>
            <a:r>
              <a:rPr lang="en-US" sz="2400" i="0" dirty="0">
                <a:effectLst/>
              </a:rPr>
              <a:t>(one or more times during the 12 months before the survey)</a:t>
            </a:r>
          </a:p>
          <a:p>
            <a:r>
              <a:rPr lang="en-US" sz="1200" dirty="0"/>
              <a:t>CDC-2023</a:t>
            </a:r>
            <a:br>
              <a:rPr lang="en-US" sz="1200" dirty="0"/>
            </a:br>
            <a:r>
              <a:rPr lang="en-US" sz="1200" b="1" i="0" dirty="0">
                <a:effectLst/>
              </a:rPr>
              <a:t>United States, High School Youth Risk Behavior Survey, 2021</a:t>
            </a:r>
            <a:endParaRPr lang="en-US" sz="1200" dirty="0"/>
          </a:p>
        </p:txBody>
      </p:sp>
      <p:pic>
        <p:nvPicPr>
          <p:cNvPr id="9" name="Content Placeholder 8" descr="A blue and white chart">
            <a:extLst>
              <a:ext uri="{FF2B5EF4-FFF2-40B4-BE49-F238E27FC236}">
                <a16:creationId xmlns:a16="http://schemas.microsoft.com/office/drawing/2014/main" id="{94B50443-0B60-3329-9250-703B659A687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p:blipFill>
        <p:spPr>
          <a:xfrm>
            <a:off x="6429058" y="0"/>
            <a:ext cx="5452109" cy="6858000"/>
          </a:xfrm>
          <a:noFill/>
        </p:spPr>
      </p:pic>
    </p:spTree>
    <p:extLst>
      <p:ext uri="{BB962C8B-B14F-4D97-AF65-F5344CB8AC3E}">
        <p14:creationId xmlns:p14="http://schemas.microsoft.com/office/powerpoint/2010/main" val="30406222"/>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30e9df3-be65-4c73-a93b-d1236ebd677e"/>
    <ds:schemaRef ds:uri="16c05727-aa75-4e4a-9b5f-8a80a1165891"/>
    <ds:schemaRef ds:uri="71af3243-3dd4-4a8d-8c0d-dd76da1f02a5"/>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{041F061D-BAEF-45A3-A903-89424D0BA412}tf78853419_win32</Template>
  <TotalTime>5642</TotalTime>
  <Words>7463</Words>
  <Application>Microsoft Office PowerPoint</Application>
  <PresentationFormat>Widescreen</PresentationFormat>
  <Paragraphs>374</Paragraphs>
  <Slides>35</Slides>
  <Notes>35</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35</vt:i4>
      </vt:variant>
    </vt:vector>
  </HeadingPairs>
  <TitlesOfParts>
    <vt:vector size="60" baseType="lpstr">
      <vt:lpstr>Alegreya Sans</vt:lpstr>
      <vt:lpstr>Aptos</vt:lpstr>
      <vt:lpstr>Arial</vt:lpstr>
      <vt:lpstr>barlow</vt:lpstr>
      <vt:lpstr>Calibri</vt:lpstr>
      <vt:lpstr>Cambria</vt:lpstr>
      <vt:lpstr>cnn_sans_display</vt:lpstr>
      <vt:lpstr>Crimson Text</vt:lpstr>
      <vt:lpstr>Din</vt:lpstr>
      <vt:lpstr>ElsevierGulliver</vt:lpstr>
      <vt:lpstr>Franklin Gothic Book</vt:lpstr>
      <vt:lpstr>Franklin Gothic Demi</vt:lpstr>
      <vt:lpstr>Helvetica</vt:lpstr>
      <vt:lpstr>Lato</vt:lpstr>
      <vt:lpstr>Merriweather</vt:lpstr>
      <vt:lpstr>Montserrat</vt:lpstr>
      <vt:lpstr>Open Sans</vt:lpstr>
      <vt:lpstr>Roboto</vt:lpstr>
      <vt:lpstr>Rubik</vt:lpstr>
      <vt:lpstr>Slabo 27px</vt:lpstr>
      <vt:lpstr>Source Sans Pro</vt:lpstr>
      <vt:lpstr>Times New Roman</vt:lpstr>
      <vt:lpstr>Whitney</vt:lpstr>
      <vt:lpstr>Wingdings</vt:lpstr>
      <vt:lpstr>Custom</vt:lpstr>
      <vt:lpstr>Addressing Adolescent  Mental Health Issues and High-Risk Behaviors in Primary Care</vt:lpstr>
      <vt:lpstr>Dopamine and Reward System</vt:lpstr>
      <vt:lpstr>Specific Threats from Apps</vt:lpstr>
      <vt:lpstr>Teen Use of  Social Media Platforms</vt:lpstr>
      <vt:lpstr>Teen Frequency  of Interaction on Online Platforms</vt:lpstr>
      <vt:lpstr>Positive Effects of Social Media</vt:lpstr>
      <vt:lpstr>Body Dissatisfaction Disordered Eating Sleep Cycle Disturbance Depression Anxiety Cyberbullying Sexual Exploitation Financial Exploitation Fear of Missing Out (FOMO)</vt:lpstr>
      <vt:lpstr>Recognize the impact of your age on your interaction with adolescents </vt:lpstr>
      <vt:lpstr>Adolescent Suicide Statistics</vt:lpstr>
      <vt:lpstr>PowerPoint Presentation</vt:lpstr>
      <vt:lpstr>TikTok</vt:lpstr>
      <vt:lpstr>Discord</vt:lpstr>
      <vt:lpstr>Twitch</vt:lpstr>
      <vt:lpstr>PowerPoint Presentation</vt:lpstr>
      <vt:lpstr>Yubo</vt:lpstr>
      <vt:lpstr>Monkey</vt:lpstr>
      <vt:lpstr>Resources for Adolescent Primary Care</vt:lpstr>
      <vt:lpstr>Screen: If we don’t ask, they won’t tell </vt:lpstr>
      <vt:lpstr>Avoiding &amp; Combatting Social Media Addiction</vt:lpstr>
      <vt:lpstr>Safeguarding Children in Online Environments</vt:lpstr>
      <vt:lpstr>Parental Control Apps</vt:lpstr>
      <vt:lpstr>Common Sense Media https://www.commonsense.org/</vt:lpstr>
      <vt:lpstr>How to Report Abusive Behavior on Commonly Used Platforms</vt:lpstr>
      <vt:lpstr>Electronic Nicotine  Delivery Devices</vt:lpstr>
      <vt:lpstr>Vaping and E-Cigarette Use</vt:lpstr>
      <vt:lpstr>Education to Recognize Vaping Devices</vt:lpstr>
      <vt:lpstr>Cycle of Nicotine Dependence</vt:lpstr>
      <vt:lpstr>Mental Health Apps for Teens</vt:lpstr>
      <vt:lpstr>Mental Health Apps for Teens</vt:lpstr>
      <vt:lpstr>Mental Health Apps for Teens</vt:lpstr>
      <vt:lpstr>Mental Health Resources for Teens</vt:lpstr>
      <vt:lpstr>Resources for Teen Tobacco Addiction</vt:lpstr>
      <vt:lpstr>Promote Sleep</vt:lpstr>
      <vt:lpstr>Professional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dc:creator>Johnson, Molly</dc:creator>
  <cp:lastModifiedBy>Johnson, Molly</cp:lastModifiedBy>
  <cp:revision>65</cp:revision>
  <cp:lastPrinted>2024-04-25T00:35:21Z</cp:lastPrinted>
  <dcterms:created xsi:type="dcterms:W3CDTF">2024-03-09T14:22:56Z</dcterms:created>
  <dcterms:modified xsi:type="dcterms:W3CDTF">2024-04-25T00:55:37Z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