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570E8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570E8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570E8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570E8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342900"/>
          </a:xfrm>
          <a:custGeom>
            <a:avLst/>
            <a:gdLst/>
            <a:ahLst/>
            <a:cxnLst/>
            <a:rect l="l" t="t" r="r" b="b"/>
            <a:pathLst>
              <a:path w="12192000" h="342900">
                <a:moveTo>
                  <a:pt x="12192000" y="0"/>
                </a:moveTo>
                <a:lnTo>
                  <a:pt x="0" y="0"/>
                </a:lnTo>
                <a:lnTo>
                  <a:pt x="0" y="342900"/>
                </a:lnTo>
                <a:lnTo>
                  <a:pt x="12192000" y="342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70E8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65032" y="6162675"/>
            <a:ext cx="1017367" cy="4375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257" y="251460"/>
            <a:ext cx="11192509" cy="13167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570E8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3887" y="1782803"/>
            <a:ext cx="8818245" cy="4173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Relationship Id="rId3" Type="http://schemas.openxmlformats.org/officeDocument/2006/relationships/image" Target="../media/image100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0.jp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jpg"/><Relationship Id="rId14" Type="http://schemas.openxmlformats.org/officeDocument/2006/relationships/image" Target="../media/image22.png"/><Relationship Id="rId15" Type="http://schemas.openxmlformats.org/officeDocument/2006/relationships/image" Target="../media/image23.jpg"/><Relationship Id="rId16" Type="http://schemas.openxmlformats.org/officeDocument/2006/relationships/image" Target="../media/image2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70E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94018" y="314325"/>
            <a:ext cx="2006600" cy="856615"/>
          </a:xfrm>
          <a:custGeom>
            <a:avLst/>
            <a:gdLst/>
            <a:ahLst/>
            <a:cxnLst/>
            <a:rect l="l" t="t" r="r" b="b"/>
            <a:pathLst>
              <a:path w="2006600" h="856615">
                <a:moveTo>
                  <a:pt x="413459" y="0"/>
                </a:moveTo>
                <a:lnTo>
                  <a:pt x="353762" y="4563"/>
                </a:lnTo>
                <a:lnTo>
                  <a:pt x="299502" y="17100"/>
                </a:lnTo>
                <a:lnTo>
                  <a:pt x="250816" y="35879"/>
                </a:lnTo>
                <a:lnTo>
                  <a:pt x="207841" y="59170"/>
                </a:lnTo>
                <a:lnTo>
                  <a:pt x="170690" y="85264"/>
                </a:lnTo>
                <a:lnTo>
                  <a:pt x="139572" y="112367"/>
                </a:lnTo>
                <a:lnTo>
                  <a:pt x="81244" y="180861"/>
                </a:lnTo>
                <a:lnTo>
                  <a:pt x="57523" y="219567"/>
                </a:lnTo>
                <a:lnTo>
                  <a:pt x="42650" y="248628"/>
                </a:lnTo>
                <a:lnTo>
                  <a:pt x="35888" y="261747"/>
                </a:lnTo>
                <a:lnTo>
                  <a:pt x="39825" y="261747"/>
                </a:lnTo>
                <a:lnTo>
                  <a:pt x="44986" y="249983"/>
                </a:lnTo>
                <a:lnTo>
                  <a:pt x="60469" y="224504"/>
                </a:lnTo>
                <a:lnTo>
                  <a:pt x="86277" y="190881"/>
                </a:lnTo>
                <a:lnTo>
                  <a:pt x="122413" y="154686"/>
                </a:lnTo>
                <a:lnTo>
                  <a:pt x="154914" y="130510"/>
                </a:lnTo>
                <a:lnTo>
                  <a:pt x="193643" y="106783"/>
                </a:lnTo>
                <a:lnTo>
                  <a:pt x="238990" y="85243"/>
                </a:lnTo>
                <a:lnTo>
                  <a:pt x="291095" y="67714"/>
                </a:lnTo>
                <a:lnTo>
                  <a:pt x="350471" y="55893"/>
                </a:lnTo>
                <a:lnTo>
                  <a:pt x="417383" y="51562"/>
                </a:lnTo>
                <a:lnTo>
                  <a:pt x="604597" y="51562"/>
                </a:lnTo>
                <a:lnTo>
                  <a:pt x="586546" y="41132"/>
                </a:lnTo>
                <a:lnTo>
                  <a:pt x="537744" y="20555"/>
                </a:lnTo>
                <a:lnTo>
                  <a:pt x="479977" y="5707"/>
                </a:lnTo>
                <a:lnTo>
                  <a:pt x="413459" y="0"/>
                </a:lnTo>
                <a:close/>
              </a:path>
              <a:path w="2006600" h="856615">
                <a:moveTo>
                  <a:pt x="604597" y="51562"/>
                </a:moveTo>
                <a:lnTo>
                  <a:pt x="417383" y="51562"/>
                </a:lnTo>
                <a:lnTo>
                  <a:pt x="484294" y="56283"/>
                </a:lnTo>
                <a:lnTo>
                  <a:pt x="542885" y="68423"/>
                </a:lnTo>
                <a:lnTo>
                  <a:pt x="592411" y="84946"/>
                </a:lnTo>
                <a:lnTo>
                  <a:pt x="632123" y="102817"/>
                </a:lnTo>
                <a:lnTo>
                  <a:pt x="687714" y="136503"/>
                </a:lnTo>
                <a:lnTo>
                  <a:pt x="721496" y="164129"/>
                </a:lnTo>
                <a:lnTo>
                  <a:pt x="732013" y="174498"/>
                </a:lnTo>
                <a:lnTo>
                  <a:pt x="735950" y="174498"/>
                </a:lnTo>
                <a:lnTo>
                  <a:pt x="735950" y="170561"/>
                </a:lnTo>
                <a:lnTo>
                  <a:pt x="732013" y="166497"/>
                </a:lnTo>
                <a:lnTo>
                  <a:pt x="725618" y="158827"/>
                </a:lnTo>
                <a:lnTo>
                  <a:pt x="696634" y="124152"/>
                </a:lnTo>
                <a:lnTo>
                  <a:pt x="656399" y="85827"/>
                </a:lnTo>
                <a:lnTo>
                  <a:pt x="626169" y="64026"/>
                </a:lnTo>
                <a:lnTo>
                  <a:pt x="604597" y="51562"/>
                </a:lnTo>
                <a:close/>
              </a:path>
              <a:path w="2006600" h="856615">
                <a:moveTo>
                  <a:pt x="975853" y="667258"/>
                </a:moveTo>
                <a:lnTo>
                  <a:pt x="947014" y="671067"/>
                </a:lnTo>
                <a:lnTo>
                  <a:pt x="921831" y="687577"/>
                </a:lnTo>
                <a:lnTo>
                  <a:pt x="904005" y="716788"/>
                </a:lnTo>
                <a:lnTo>
                  <a:pt x="897240" y="762508"/>
                </a:lnTo>
                <a:lnTo>
                  <a:pt x="902344" y="801877"/>
                </a:lnTo>
                <a:lnTo>
                  <a:pt x="917401" y="832358"/>
                </a:lnTo>
                <a:lnTo>
                  <a:pt x="942032" y="850138"/>
                </a:lnTo>
                <a:lnTo>
                  <a:pt x="975853" y="856488"/>
                </a:lnTo>
                <a:lnTo>
                  <a:pt x="997999" y="855217"/>
                </a:lnTo>
                <a:lnTo>
                  <a:pt x="1017192" y="847598"/>
                </a:lnTo>
                <a:lnTo>
                  <a:pt x="1033432" y="834898"/>
                </a:lnTo>
                <a:lnTo>
                  <a:pt x="1046719" y="817117"/>
                </a:lnTo>
                <a:lnTo>
                  <a:pt x="1042424" y="813308"/>
                </a:lnTo>
                <a:lnTo>
                  <a:pt x="979790" y="813308"/>
                </a:lnTo>
                <a:lnTo>
                  <a:pt x="967118" y="810767"/>
                </a:lnTo>
                <a:lnTo>
                  <a:pt x="958137" y="804417"/>
                </a:lnTo>
                <a:lnTo>
                  <a:pt x="952108" y="792988"/>
                </a:lnTo>
                <a:lnTo>
                  <a:pt x="948294" y="777748"/>
                </a:lnTo>
                <a:lnTo>
                  <a:pt x="1046719" y="777748"/>
                </a:lnTo>
                <a:lnTo>
                  <a:pt x="1046719" y="766317"/>
                </a:lnTo>
                <a:lnTo>
                  <a:pt x="1044244" y="742188"/>
                </a:lnTo>
                <a:lnTo>
                  <a:pt x="948294" y="742188"/>
                </a:lnTo>
                <a:lnTo>
                  <a:pt x="952047" y="728217"/>
                </a:lnTo>
                <a:lnTo>
                  <a:pt x="957645" y="719327"/>
                </a:lnTo>
                <a:lnTo>
                  <a:pt x="965457" y="712977"/>
                </a:lnTo>
                <a:lnTo>
                  <a:pt x="975853" y="710438"/>
                </a:lnTo>
                <a:lnTo>
                  <a:pt x="1036754" y="710438"/>
                </a:lnTo>
                <a:lnTo>
                  <a:pt x="1029003" y="692658"/>
                </a:lnTo>
                <a:lnTo>
                  <a:pt x="1006857" y="673608"/>
                </a:lnTo>
                <a:lnTo>
                  <a:pt x="975853" y="667258"/>
                </a:lnTo>
                <a:close/>
              </a:path>
              <a:path w="2006600" h="856615">
                <a:moveTo>
                  <a:pt x="4418" y="400558"/>
                </a:moveTo>
                <a:lnTo>
                  <a:pt x="493" y="400558"/>
                </a:lnTo>
                <a:lnTo>
                  <a:pt x="493" y="405638"/>
                </a:lnTo>
                <a:lnTo>
                  <a:pt x="62" y="417067"/>
                </a:lnTo>
                <a:lnTo>
                  <a:pt x="2149" y="484377"/>
                </a:lnTo>
                <a:lnTo>
                  <a:pt x="8355" y="531367"/>
                </a:lnTo>
                <a:lnTo>
                  <a:pt x="19051" y="572008"/>
                </a:lnTo>
                <a:lnTo>
                  <a:pt x="34702" y="613917"/>
                </a:lnTo>
                <a:lnTo>
                  <a:pt x="55927" y="657098"/>
                </a:lnTo>
                <a:lnTo>
                  <a:pt x="83344" y="697738"/>
                </a:lnTo>
                <a:lnTo>
                  <a:pt x="117572" y="738377"/>
                </a:lnTo>
                <a:lnTo>
                  <a:pt x="159231" y="773938"/>
                </a:lnTo>
                <a:lnTo>
                  <a:pt x="208938" y="805688"/>
                </a:lnTo>
                <a:lnTo>
                  <a:pt x="264403" y="831088"/>
                </a:lnTo>
                <a:lnTo>
                  <a:pt x="318905" y="846327"/>
                </a:lnTo>
                <a:lnTo>
                  <a:pt x="371481" y="853948"/>
                </a:lnTo>
                <a:lnTo>
                  <a:pt x="421169" y="853948"/>
                </a:lnTo>
                <a:lnTo>
                  <a:pt x="467008" y="847598"/>
                </a:lnTo>
                <a:lnTo>
                  <a:pt x="508036" y="837438"/>
                </a:lnTo>
                <a:lnTo>
                  <a:pt x="577667" y="809498"/>
                </a:lnTo>
                <a:lnTo>
                  <a:pt x="579721" y="808227"/>
                </a:lnTo>
                <a:lnTo>
                  <a:pt x="458767" y="808227"/>
                </a:lnTo>
                <a:lnTo>
                  <a:pt x="408895" y="806958"/>
                </a:lnTo>
                <a:lnTo>
                  <a:pt x="355250" y="799338"/>
                </a:lnTo>
                <a:lnTo>
                  <a:pt x="298773" y="782827"/>
                </a:lnTo>
                <a:lnTo>
                  <a:pt x="240409" y="757427"/>
                </a:lnTo>
                <a:lnTo>
                  <a:pt x="192210" y="729488"/>
                </a:lnTo>
                <a:lnTo>
                  <a:pt x="149801" y="697738"/>
                </a:lnTo>
                <a:lnTo>
                  <a:pt x="113074" y="663448"/>
                </a:lnTo>
                <a:lnTo>
                  <a:pt x="81919" y="627888"/>
                </a:lnTo>
                <a:lnTo>
                  <a:pt x="56226" y="589788"/>
                </a:lnTo>
                <a:lnTo>
                  <a:pt x="35888" y="551688"/>
                </a:lnTo>
                <a:lnTo>
                  <a:pt x="16039" y="497077"/>
                </a:lnTo>
                <a:lnTo>
                  <a:pt x="6880" y="451358"/>
                </a:lnTo>
                <a:lnTo>
                  <a:pt x="4458" y="420877"/>
                </a:lnTo>
                <a:lnTo>
                  <a:pt x="4418" y="400558"/>
                </a:lnTo>
                <a:close/>
              </a:path>
              <a:path w="2006600" h="856615">
                <a:moveTo>
                  <a:pt x="735950" y="607567"/>
                </a:moveTo>
                <a:lnTo>
                  <a:pt x="680959" y="607567"/>
                </a:lnTo>
                <a:lnTo>
                  <a:pt x="680959" y="852677"/>
                </a:lnTo>
                <a:lnTo>
                  <a:pt x="735950" y="852677"/>
                </a:lnTo>
                <a:lnTo>
                  <a:pt x="735950" y="745998"/>
                </a:lnTo>
                <a:lnTo>
                  <a:pt x="869681" y="745998"/>
                </a:lnTo>
                <a:lnTo>
                  <a:pt x="869681" y="699008"/>
                </a:lnTo>
                <a:lnTo>
                  <a:pt x="735950" y="699008"/>
                </a:lnTo>
                <a:lnTo>
                  <a:pt x="735950" y="607567"/>
                </a:lnTo>
                <a:close/>
              </a:path>
              <a:path w="2006600" h="856615">
                <a:moveTo>
                  <a:pt x="869681" y="745998"/>
                </a:moveTo>
                <a:lnTo>
                  <a:pt x="814563" y="745998"/>
                </a:lnTo>
                <a:lnTo>
                  <a:pt x="814563" y="852677"/>
                </a:lnTo>
                <a:lnTo>
                  <a:pt x="869681" y="852677"/>
                </a:lnTo>
                <a:lnTo>
                  <a:pt x="869681" y="745998"/>
                </a:lnTo>
                <a:close/>
              </a:path>
              <a:path w="2006600" h="856615">
                <a:moveTo>
                  <a:pt x="1209938" y="710438"/>
                </a:moveTo>
                <a:lnTo>
                  <a:pt x="1156828" y="710438"/>
                </a:lnTo>
                <a:lnTo>
                  <a:pt x="1160765" y="714248"/>
                </a:lnTo>
                <a:lnTo>
                  <a:pt x="1160765" y="734567"/>
                </a:lnTo>
                <a:lnTo>
                  <a:pt x="1119427" y="744727"/>
                </a:lnTo>
                <a:lnTo>
                  <a:pt x="1089899" y="761238"/>
                </a:lnTo>
                <a:lnTo>
                  <a:pt x="1072183" y="781558"/>
                </a:lnTo>
                <a:lnTo>
                  <a:pt x="1066277" y="805688"/>
                </a:lnTo>
                <a:lnTo>
                  <a:pt x="1069168" y="826008"/>
                </a:lnTo>
                <a:lnTo>
                  <a:pt x="1077596" y="841248"/>
                </a:lnTo>
                <a:lnTo>
                  <a:pt x="1091191" y="850138"/>
                </a:lnTo>
                <a:lnTo>
                  <a:pt x="1109584" y="852677"/>
                </a:lnTo>
                <a:lnTo>
                  <a:pt x="1125886" y="852677"/>
                </a:lnTo>
                <a:lnTo>
                  <a:pt x="1139604" y="848867"/>
                </a:lnTo>
                <a:lnTo>
                  <a:pt x="1151107" y="842517"/>
                </a:lnTo>
                <a:lnTo>
                  <a:pt x="1160765" y="833627"/>
                </a:lnTo>
                <a:lnTo>
                  <a:pt x="1213788" y="833627"/>
                </a:lnTo>
                <a:lnTo>
                  <a:pt x="1212434" y="820927"/>
                </a:lnTo>
                <a:lnTo>
                  <a:pt x="1212127" y="813308"/>
                </a:lnTo>
                <a:lnTo>
                  <a:pt x="1121395" y="813308"/>
                </a:lnTo>
                <a:lnTo>
                  <a:pt x="1117458" y="805688"/>
                </a:lnTo>
                <a:lnTo>
                  <a:pt x="1117458" y="798067"/>
                </a:lnTo>
                <a:lnTo>
                  <a:pt x="1118689" y="789177"/>
                </a:lnTo>
                <a:lnTo>
                  <a:pt x="1124348" y="780288"/>
                </a:lnTo>
                <a:lnTo>
                  <a:pt x="1137389" y="772667"/>
                </a:lnTo>
                <a:lnTo>
                  <a:pt x="1160765" y="766317"/>
                </a:lnTo>
                <a:lnTo>
                  <a:pt x="1211819" y="766317"/>
                </a:lnTo>
                <a:lnTo>
                  <a:pt x="1211819" y="725677"/>
                </a:lnTo>
                <a:lnTo>
                  <a:pt x="1209938" y="710438"/>
                </a:lnTo>
                <a:close/>
              </a:path>
              <a:path w="2006600" h="856615">
                <a:moveTo>
                  <a:pt x="1213788" y="833627"/>
                </a:moveTo>
                <a:lnTo>
                  <a:pt x="1160765" y="833627"/>
                </a:lnTo>
                <a:lnTo>
                  <a:pt x="1160765" y="845058"/>
                </a:lnTo>
                <a:lnTo>
                  <a:pt x="1164702" y="848867"/>
                </a:lnTo>
                <a:lnTo>
                  <a:pt x="1164702" y="852677"/>
                </a:lnTo>
                <a:lnTo>
                  <a:pt x="1219693" y="852677"/>
                </a:lnTo>
                <a:lnTo>
                  <a:pt x="1215756" y="848867"/>
                </a:lnTo>
                <a:lnTo>
                  <a:pt x="1215141" y="842517"/>
                </a:lnTo>
                <a:lnTo>
                  <a:pt x="1213788" y="833627"/>
                </a:lnTo>
                <a:close/>
              </a:path>
              <a:path w="2006600" h="856615">
                <a:moveTo>
                  <a:pt x="1302370" y="622808"/>
                </a:moveTo>
                <a:lnTo>
                  <a:pt x="1247252" y="630427"/>
                </a:lnTo>
                <a:lnTo>
                  <a:pt x="1247252" y="852677"/>
                </a:lnTo>
                <a:lnTo>
                  <a:pt x="1302370" y="852677"/>
                </a:lnTo>
                <a:lnTo>
                  <a:pt x="1302370" y="622808"/>
                </a:lnTo>
                <a:close/>
              </a:path>
              <a:path w="2006600" h="856615">
                <a:moveTo>
                  <a:pt x="1015223" y="789177"/>
                </a:moveTo>
                <a:lnTo>
                  <a:pt x="1015223" y="792988"/>
                </a:lnTo>
                <a:lnTo>
                  <a:pt x="1008580" y="800608"/>
                </a:lnTo>
                <a:lnTo>
                  <a:pt x="1000459" y="806958"/>
                </a:lnTo>
                <a:lnTo>
                  <a:pt x="990863" y="812038"/>
                </a:lnTo>
                <a:lnTo>
                  <a:pt x="979790" y="813308"/>
                </a:lnTo>
                <a:lnTo>
                  <a:pt x="1042424" y="813308"/>
                </a:lnTo>
                <a:lnTo>
                  <a:pt x="1015223" y="789177"/>
                </a:lnTo>
                <a:close/>
              </a:path>
              <a:path w="2006600" h="856615">
                <a:moveTo>
                  <a:pt x="1211819" y="766317"/>
                </a:moveTo>
                <a:lnTo>
                  <a:pt x="1160765" y="766317"/>
                </a:lnTo>
                <a:lnTo>
                  <a:pt x="1160765" y="798067"/>
                </a:lnTo>
                <a:lnTo>
                  <a:pt x="1154245" y="805688"/>
                </a:lnTo>
                <a:lnTo>
                  <a:pt x="1146986" y="809498"/>
                </a:lnTo>
                <a:lnTo>
                  <a:pt x="1139727" y="812038"/>
                </a:lnTo>
                <a:lnTo>
                  <a:pt x="1133206" y="813308"/>
                </a:lnTo>
                <a:lnTo>
                  <a:pt x="1212127" y="813308"/>
                </a:lnTo>
                <a:lnTo>
                  <a:pt x="1211922" y="808227"/>
                </a:lnTo>
                <a:lnTo>
                  <a:pt x="1211819" y="766317"/>
                </a:lnTo>
                <a:close/>
              </a:path>
              <a:path w="2006600" h="856615">
                <a:moveTo>
                  <a:pt x="633715" y="770127"/>
                </a:moveTo>
                <a:lnTo>
                  <a:pt x="629778" y="770127"/>
                </a:lnTo>
                <a:lnTo>
                  <a:pt x="617846" y="776477"/>
                </a:lnTo>
                <a:lnTo>
                  <a:pt x="590424" y="786638"/>
                </a:lnTo>
                <a:lnTo>
                  <a:pt x="551215" y="796798"/>
                </a:lnTo>
                <a:lnTo>
                  <a:pt x="503921" y="805688"/>
                </a:lnTo>
                <a:lnTo>
                  <a:pt x="458767" y="808227"/>
                </a:lnTo>
                <a:lnTo>
                  <a:pt x="579721" y="808227"/>
                </a:lnTo>
                <a:lnTo>
                  <a:pt x="600267" y="795527"/>
                </a:lnTo>
                <a:lnTo>
                  <a:pt x="614032" y="785367"/>
                </a:lnTo>
                <a:lnTo>
                  <a:pt x="621904" y="777748"/>
                </a:lnTo>
                <a:lnTo>
                  <a:pt x="625841" y="777748"/>
                </a:lnTo>
                <a:lnTo>
                  <a:pt x="633715" y="770127"/>
                </a:lnTo>
                <a:close/>
              </a:path>
              <a:path w="2006600" h="856615">
                <a:moveTo>
                  <a:pt x="1036754" y="710438"/>
                </a:moveTo>
                <a:lnTo>
                  <a:pt x="980651" y="710438"/>
                </a:lnTo>
                <a:lnTo>
                  <a:pt x="987664" y="714248"/>
                </a:lnTo>
                <a:lnTo>
                  <a:pt x="994677" y="724408"/>
                </a:lnTo>
                <a:lnTo>
                  <a:pt x="999475" y="742188"/>
                </a:lnTo>
                <a:lnTo>
                  <a:pt x="1044244" y="742188"/>
                </a:lnTo>
                <a:lnTo>
                  <a:pt x="1042290" y="723138"/>
                </a:lnTo>
                <a:lnTo>
                  <a:pt x="1036754" y="710438"/>
                </a:lnTo>
                <a:close/>
              </a:path>
              <a:path w="2006600" h="856615">
                <a:moveTo>
                  <a:pt x="1152891" y="667258"/>
                </a:moveTo>
                <a:lnTo>
                  <a:pt x="1109092" y="674877"/>
                </a:lnTo>
                <a:lnTo>
                  <a:pt x="1074151" y="693927"/>
                </a:lnTo>
                <a:lnTo>
                  <a:pt x="1070214" y="699008"/>
                </a:lnTo>
                <a:lnTo>
                  <a:pt x="1097773" y="730758"/>
                </a:lnTo>
                <a:lnTo>
                  <a:pt x="1107370" y="724408"/>
                </a:lnTo>
                <a:lnTo>
                  <a:pt x="1118442" y="716788"/>
                </a:lnTo>
                <a:lnTo>
                  <a:pt x="1130992" y="712977"/>
                </a:lnTo>
                <a:lnTo>
                  <a:pt x="1145017" y="710438"/>
                </a:lnTo>
                <a:lnTo>
                  <a:pt x="1209938" y="710438"/>
                </a:lnTo>
                <a:lnTo>
                  <a:pt x="1208684" y="700277"/>
                </a:lnTo>
                <a:lnTo>
                  <a:pt x="1198548" y="681227"/>
                </a:lnTo>
                <a:lnTo>
                  <a:pt x="1180315" y="671067"/>
                </a:lnTo>
                <a:lnTo>
                  <a:pt x="1152891" y="667258"/>
                </a:lnTo>
                <a:close/>
              </a:path>
              <a:path w="2006600" h="856615">
                <a:moveTo>
                  <a:pt x="869681" y="607567"/>
                </a:moveTo>
                <a:lnTo>
                  <a:pt x="814563" y="607567"/>
                </a:lnTo>
                <a:lnTo>
                  <a:pt x="814563" y="699008"/>
                </a:lnTo>
                <a:lnTo>
                  <a:pt x="869681" y="699008"/>
                </a:lnTo>
                <a:lnTo>
                  <a:pt x="869681" y="607567"/>
                </a:lnTo>
                <a:close/>
              </a:path>
              <a:path w="2006600" h="856615">
                <a:moveTo>
                  <a:pt x="617967" y="278638"/>
                </a:moveTo>
                <a:lnTo>
                  <a:pt x="562849" y="278638"/>
                </a:lnTo>
                <a:lnTo>
                  <a:pt x="562849" y="441198"/>
                </a:lnTo>
                <a:lnTo>
                  <a:pt x="568632" y="480567"/>
                </a:lnTo>
                <a:lnTo>
                  <a:pt x="585487" y="508508"/>
                </a:lnTo>
                <a:lnTo>
                  <a:pt x="612677" y="526288"/>
                </a:lnTo>
                <a:lnTo>
                  <a:pt x="649463" y="531367"/>
                </a:lnTo>
                <a:lnTo>
                  <a:pt x="687837" y="526288"/>
                </a:lnTo>
                <a:lnTo>
                  <a:pt x="714805" y="508508"/>
                </a:lnTo>
                <a:lnTo>
                  <a:pt x="728553" y="484377"/>
                </a:lnTo>
                <a:lnTo>
                  <a:pt x="653400" y="484377"/>
                </a:lnTo>
                <a:lnTo>
                  <a:pt x="637898" y="481838"/>
                </a:lnTo>
                <a:lnTo>
                  <a:pt x="626825" y="474217"/>
                </a:lnTo>
                <a:lnTo>
                  <a:pt x="620182" y="458977"/>
                </a:lnTo>
                <a:lnTo>
                  <a:pt x="617967" y="436117"/>
                </a:lnTo>
                <a:lnTo>
                  <a:pt x="617967" y="278638"/>
                </a:lnTo>
                <a:close/>
              </a:path>
              <a:path w="2006600" h="856615">
                <a:moveTo>
                  <a:pt x="208938" y="278638"/>
                </a:moveTo>
                <a:lnTo>
                  <a:pt x="153871" y="278638"/>
                </a:lnTo>
                <a:lnTo>
                  <a:pt x="153871" y="527558"/>
                </a:lnTo>
                <a:lnTo>
                  <a:pt x="205001" y="527558"/>
                </a:lnTo>
                <a:lnTo>
                  <a:pt x="205001" y="381508"/>
                </a:lnTo>
                <a:lnTo>
                  <a:pt x="264570" y="381508"/>
                </a:lnTo>
                <a:lnTo>
                  <a:pt x="241877" y="338327"/>
                </a:lnTo>
                <a:lnTo>
                  <a:pt x="220063" y="297688"/>
                </a:lnTo>
                <a:lnTo>
                  <a:pt x="208938" y="278638"/>
                </a:lnTo>
                <a:close/>
              </a:path>
              <a:path w="2006600" h="856615">
                <a:moveTo>
                  <a:pt x="264570" y="381508"/>
                </a:moveTo>
                <a:lnTo>
                  <a:pt x="205001" y="381508"/>
                </a:lnTo>
                <a:lnTo>
                  <a:pt x="223931" y="417067"/>
                </a:lnTo>
                <a:lnTo>
                  <a:pt x="273587" y="505967"/>
                </a:lnTo>
                <a:lnTo>
                  <a:pt x="283665" y="527558"/>
                </a:lnTo>
                <a:lnTo>
                  <a:pt x="334795" y="527558"/>
                </a:lnTo>
                <a:lnTo>
                  <a:pt x="334795" y="420877"/>
                </a:lnTo>
                <a:lnTo>
                  <a:pt x="283665" y="420877"/>
                </a:lnTo>
                <a:lnTo>
                  <a:pt x="265904" y="384048"/>
                </a:lnTo>
                <a:lnTo>
                  <a:pt x="264570" y="381508"/>
                </a:lnTo>
                <a:close/>
              </a:path>
              <a:path w="2006600" h="856615">
                <a:moveTo>
                  <a:pt x="409522" y="278638"/>
                </a:moveTo>
                <a:lnTo>
                  <a:pt x="354468" y="278638"/>
                </a:lnTo>
                <a:lnTo>
                  <a:pt x="421320" y="428498"/>
                </a:lnTo>
                <a:lnTo>
                  <a:pt x="421320" y="527558"/>
                </a:lnTo>
                <a:lnTo>
                  <a:pt x="480299" y="527558"/>
                </a:lnTo>
                <a:lnTo>
                  <a:pt x="480299" y="428498"/>
                </a:lnTo>
                <a:lnTo>
                  <a:pt x="502987" y="377698"/>
                </a:lnTo>
                <a:lnTo>
                  <a:pt x="452791" y="377698"/>
                </a:lnTo>
                <a:lnTo>
                  <a:pt x="409522" y="278638"/>
                </a:lnTo>
                <a:close/>
              </a:path>
              <a:path w="2006600" h="856615">
                <a:moveTo>
                  <a:pt x="869681" y="278638"/>
                </a:moveTo>
                <a:lnTo>
                  <a:pt x="814563" y="278638"/>
                </a:lnTo>
                <a:lnTo>
                  <a:pt x="814563" y="527558"/>
                </a:lnTo>
                <a:lnTo>
                  <a:pt x="944357" y="527558"/>
                </a:lnTo>
                <a:lnTo>
                  <a:pt x="944357" y="480567"/>
                </a:lnTo>
                <a:lnTo>
                  <a:pt x="869681" y="480567"/>
                </a:lnTo>
                <a:lnTo>
                  <a:pt x="869681" y="278638"/>
                </a:lnTo>
                <a:close/>
              </a:path>
              <a:path w="2006600" h="856615">
                <a:moveTo>
                  <a:pt x="1114892" y="385317"/>
                </a:moveTo>
                <a:lnTo>
                  <a:pt x="1058530" y="385317"/>
                </a:lnTo>
                <a:lnTo>
                  <a:pt x="1062467" y="389127"/>
                </a:lnTo>
                <a:lnTo>
                  <a:pt x="1062467" y="409448"/>
                </a:lnTo>
                <a:lnTo>
                  <a:pt x="1021129" y="419608"/>
                </a:lnTo>
                <a:lnTo>
                  <a:pt x="991601" y="436117"/>
                </a:lnTo>
                <a:lnTo>
                  <a:pt x="973885" y="456438"/>
                </a:lnTo>
                <a:lnTo>
                  <a:pt x="967979" y="480567"/>
                </a:lnTo>
                <a:lnTo>
                  <a:pt x="970932" y="500888"/>
                </a:lnTo>
                <a:lnTo>
                  <a:pt x="979790" y="516127"/>
                </a:lnTo>
                <a:lnTo>
                  <a:pt x="994554" y="525017"/>
                </a:lnTo>
                <a:lnTo>
                  <a:pt x="1015223" y="527558"/>
                </a:lnTo>
                <a:lnTo>
                  <a:pt x="1029249" y="527558"/>
                </a:lnTo>
                <a:lnTo>
                  <a:pt x="1041798" y="523748"/>
                </a:lnTo>
                <a:lnTo>
                  <a:pt x="1052871" y="517398"/>
                </a:lnTo>
                <a:lnTo>
                  <a:pt x="1062467" y="508508"/>
                </a:lnTo>
                <a:lnTo>
                  <a:pt x="1117950" y="508508"/>
                </a:lnTo>
                <a:lnTo>
                  <a:pt x="1117563" y="497077"/>
                </a:lnTo>
                <a:lnTo>
                  <a:pt x="1117489" y="488188"/>
                </a:lnTo>
                <a:lnTo>
                  <a:pt x="1027034" y="488188"/>
                </a:lnTo>
                <a:lnTo>
                  <a:pt x="1023097" y="480567"/>
                </a:lnTo>
                <a:lnTo>
                  <a:pt x="1023097" y="472948"/>
                </a:lnTo>
                <a:lnTo>
                  <a:pt x="1024266" y="464058"/>
                </a:lnTo>
                <a:lnTo>
                  <a:pt x="1029495" y="455167"/>
                </a:lnTo>
                <a:lnTo>
                  <a:pt x="1041367" y="447548"/>
                </a:lnTo>
                <a:lnTo>
                  <a:pt x="1062467" y="441198"/>
                </a:lnTo>
                <a:lnTo>
                  <a:pt x="1117458" y="441198"/>
                </a:lnTo>
                <a:lnTo>
                  <a:pt x="1117458" y="405638"/>
                </a:lnTo>
                <a:lnTo>
                  <a:pt x="1114892" y="385317"/>
                </a:lnTo>
                <a:close/>
              </a:path>
              <a:path w="2006600" h="856615">
                <a:moveTo>
                  <a:pt x="1117950" y="508508"/>
                </a:moveTo>
                <a:lnTo>
                  <a:pt x="1062467" y="508508"/>
                </a:lnTo>
                <a:lnTo>
                  <a:pt x="1062467" y="516127"/>
                </a:lnTo>
                <a:lnTo>
                  <a:pt x="1066277" y="519938"/>
                </a:lnTo>
                <a:lnTo>
                  <a:pt x="1066277" y="527558"/>
                </a:lnTo>
                <a:lnTo>
                  <a:pt x="1121395" y="527558"/>
                </a:lnTo>
                <a:lnTo>
                  <a:pt x="1121395" y="523748"/>
                </a:lnTo>
                <a:lnTo>
                  <a:pt x="1119119" y="517398"/>
                </a:lnTo>
                <a:lnTo>
                  <a:pt x="1117950" y="508508"/>
                </a:lnTo>
                <a:close/>
              </a:path>
              <a:path w="2006600" h="856615">
                <a:moveTo>
                  <a:pt x="1203945" y="345948"/>
                </a:moveTo>
                <a:lnTo>
                  <a:pt x="1152891" y="345948"/>
                </a:lnTo>
                <a:lnTo>
                  <a:pt x="1152891" y="527558"/>
                </a:lnTo>
                <a:lnTo>
                  <a:pt x="1203945" y="527558"/>
                </a:lnTo>
                <a:lnTo>
                  <a:pt x="1203945" y="405638"/>
                </a:lnTo>
                <a:lnTo>
                  <a:pt x="1212742" y="398017"/>
                </a:lnTo>
                <a:lnTo>
                  <a:pt x="1221170" y="392938"/>
                </a:lnTo>
                <a:lnTo>
                  <a:pt x="1228859" y="390398"/>
                </a:lnTo>
                <a:lnTo>
                  <a:pt x="1235441" y="389127"/>
                </a:lnTo>
                <a:lnTo>
                  <a:pt x="1302370" y="389127"/>
                </a:lnTo>
                <a:lnTo>
                  <a:pt x="1299417" y="368808"/>
                </a:lnTo>
                <a:lnTo>
                  <a:pt x="1297203" y="364998"/>
                </a:lnTo>
                <a:lnTo>
                  <a:pt x="1203945" y="364998"/>
                </a:lnTo>
                <a:lnTo>
                  <a:pt x="1203945" y="345948"/>
                </a:lnTo>
                <a:close/>
              </a:path>
              <a:path w="2006600" h="856615">
                <a:moveTo>
                  <a:pt x="1302370" y="389127"/>
                </a:moveTo>
                <a:lnTo>
                  <a:pt x="1247252" y="389127"/>
                </a:lnTo>
                <a:lnTo>
                  <a:pt x="1247252" y="527558"/>
                </a:lnTo>
                <a:lnTo>
                  <a:pt x="1302370" y="527558"/>
                </a:lnTo>
                <a:lnTo>
                  <a:pt x="1302370" y="389127"/>
                </a:lnTo>
                <a:close/>
              </a:path>
              <a:path w="2006600" h="856615">
                <a:moveTo>
                  <a:pt x="1117458" y="441198"/>
                </a:moveTo>
                <a:lnTo>
                  <a:pt x="1062467" y="441198"/>
                </a:lnTo>
                <a:lnTo>
                  <a:pt x="1062467" y="476758"/>
                </a:lnTo>
                <a:lnTo>
                  <a:pt x="1056500" y="481838"/>
                </a:lnTo>
                <a:lnTo>
                  <a:pt x="1050164" y="485648"/>
                </a:lnTo>
                <a:lnTo>
                  <a:pt x="1043090" y="488188"/>
                </a:lnTo>
                <a:lnTo>
                  <a:pt x="1117489" y="488188"/>
                </a:lnTo>
                <a:lnTo>
                  <a:pt x="1117458" y="441198"/>
                </a:lnTo>
                <a:close/>
              </a:path>
              <a:path w="2006600" h="856615">
                <a:moveTo>
                  <a:pt x="735950" y="278638"/>
                </a:moveTo>
                <a:lnTo>
                  <a:pt x="684896" y="278638"/>
                </a:lnTo>
                <a:lnTo>
                  <a:pt x="684896" y="436117"/>
                </a:lnTo>
                <a:lnTo>
                  <a:pt x="682743" y="457708"/>
                </a:lnTo>
                <a:lnTo>
                  <a:pt x="676530" y="472948"/>
                </a:lnTo>
                <a:lnTo>
                  <a:pt x="666626" y="481838"/>
                </a:lnTo>
                <a:lnTo>
                  <a:pt x="653400" y="484377"/>
                </a:lnTo>
                <a:lnTo>
                  <a:pt x="728553" y="484377"/>
                </a:lnTo>
                <a:lnTo>
                  <a:pt x="730723" y="480567"/>
                </a:lnTo>
                <a:lnTo>
                  <a:pt x="735950" y="441198"/>
                </a:lnTo>
                <a:lnTo>
                  <a:pt x="735950" y="278638"/>
                </a:lnTo>
                <a:close/>
              </a:path>
              <a:path w="2006600" h="856615">
                <a:moveTo>
                  <a:pt x="334795" y="278638"/>
                </a:moveTo>
                <a:lnTo>
                  <a:pt x="283665" y="278638"/>
                </a:lnTo>
                <a:lnTo>
                  <a:pt x="283665" y="420877"/>
                </a:lnTo>
                <a:lnTo>
                  <a:pt x="334795" y="420877"/>
                </a:lnTo>
                <a:lnTo>
                  <a:pt x="334795" y="278638"/>
                </a:lnTo>
                <a:close/>
              </a:path>
              <a:path w="2006600" h="856615">
                <a:moveTo>
                  <a:pt x="1058530" y="342138"/>
                </a:moveTo>
                <a:lnTo>
                  <a:pt x="1035646" y="343408"/>
                </a:lnTo>
                <a:lnTo>
                  <a:pt x="1014239" y="349758"/>
                </a:lnTo>
                <a:lnTo>
                  <a:pt x="994308" y="358648"/>
                </a:lnTo>
                <a:lnTo>
                  <a:pt x="975853" y="370077"/>
                </a:lnTo>
                <a:lnTo>
                  <a:pt x="975853" y="373888"/>
                </a:lnTo>
                <a:lnTo>
                  <a:pt x="999475" y="405638"/>
                </a:lnTo>
                <a:lnTo>
                  <a:pt x="1003412" y="405638"/>
                </a:lnTo>
                <a:lnTo>
                  <a:pt x="1011286" y="399288"/>
                </a:lnTo>
                <a:lnTo>
                  <a:pt x="1022113" y="391667"/>
                </a:lnTo>
                <a:lnTo>
                  <a:pt x="1034416" y="387858"/>
                </a:lnTo>
                <a:lnTo>
                  <a:pt x="1046719" y="385317"/>
                </a:lnTo>
                <a:lnTo>
                  <a:pt x="1114892" y="385317"/>
                </a:lnTo>
                <a:lnTo>
                  <a:pt x="1113769" y="376427"/>
                </a:lnTo>
                <a:lnTo>
                  <a:pt x="1102710" y="357377"/>
                </a:lnTo>
                <a:lnTo>
                  <a:pt x="1084293" y="345948"/>
                </a:lnTo>
                <a:lnTo>
                  <a:pt x="1058530" y="342138"/>
                </a:lnTo>
                <a:close/>
              </a:path>
              <a:path w="2006600" h="856615">
                <a:moveTo>
                  <a:pt x="547228" y="278638"/>
                </a:moveTo>
                <a:lnTo>
                  <a:pt x="496047" y="278638"/>
                </a:lnTo>
                <a:lnTo>
                  <a:pt x="452791" y="377698"/>
                </a:lnTo>
                <a:lnTo>
                  <a:pt x="502987" y="377698"/>
                </a:lnTo>
                <a:lnTo>
                  <a:pt x="547228" y="278638"/>
                </a:lnTo>
                <a:close/>
              </a:path>
              <a:path w="2006600" h="856615">
                <a:moveTo>
                  <a:pt x="1255126" y="342138"/>
                </a:moveTo>
                <a:lnTo>
                  <a:pt x="1240485" y="343408"/>
                </a:lnTo>
                <a:lnTo>
                  <a:pt x="1226583" y="348488"/>
                </a:lnTo>
                <a:lnTo>
                  <a:pt x="1214157" y="356108"/>
                </a:lnTo>
                <a:lnTo>
                  <a:pt x="1203945" y="364998"/>
                </a:lnTo>
                <a:lnTo>
                  <a:pt x="1297203" y="364998"/>
                </a:lnTo>
                <a:lnTo>
                  <a:pt x="1290559" y="353567"/>
                </a:lnTo>
                <a:lnTo>
                  <a:pt x="1275795" y="344677"/>
                </a:lnTo>
                <a:lnTo>
                  <a:pt x="1255126" y="342138"/>
                </a:lnTo>
                <a:close/>
              </a:path>
              <a:path w="2006600" h="856615">
                <a:moveTo>
                  <a:pt x="1577579" y="340995"/>
                </a:moveTo>
                <a:lnTo>
                  <a:pt x="1534520" y="354389"/>
                </a:lnTo>
                <a:lnTo>
                  <a:pt x="1504872" y="394525"/>
                </a:lnTo>
                <a:lnTo>
                  <a:pt x="1498966" y="436117"/>
                </a:lnTo>
                <a:lnTo>
                  <a:pt x="1505731" y="481111"/>
                </a:lnTo>
                <a:lnTo>
                  <a:pt x="1523557" y="510508"/>
                </a:lnTo>
                <a:lnTo>
                  <a:pt x="1548740" y="526522"/>
                </a:lnTo>
                <a:lnTo>
                  <a:pt x="1577579" y="531367"/>
                </a:lnTo>
                <a:lnTo>
                  <a:pt x="1606492" y="526522"/>
                </a:lnTo>
                <a:lnTo>
                  <a:pt x="1631713" y="510508"/>
                </a:lnTo>
                <a:lnTo>
                  <a:pt x="1645566" y="487679"/>
                </a:lnTo>
                <a:lnTo>
                  <a:pt x="1577579" y="487679"/>
                </a:lnTo>
                <a:lnTo>
                  <a:pt x="1568979" y="486320"/>
                </a:lnTo>
                <a:lnTo>
                  <a:pt x="1561450" y="479758"/>
                </a:lnTo>
                <a:lnTo>
                  <a:pt x="1556112" y="464266"/>
                </a:lnTo>
                <a:lnTo>
                  <a:pt x="1554084" y="436117"/>
                </a:lnTo>
                <a:lnTo>
                  <a:pt x="1555559" y="413025"/>
                </a:lnTo>
                <a:lnTo>
                  <a:pt x="1559974" y="397017"/>
                </a:lnTo>
                <a:lnTo>
                  <a:pt x="1567318" y="387701"/>
                </a:lnTo>
                <a:lnTo>
                  <a:pt x="1577579" y="384683"/>
                </a:lnTo>
                <a:lnTo>
                  <a:pt x="1645978" y="384683"/>
                </a:lnTo>
                <a:lnTo>
                  <a:pt x="1643032" y="378146"/>
                </a:lnTo>
                <a:lnTo>
                  <a:pt x="1632697" y="364744"/>
                </a:lnTo>
                <a:lnTo>
                  <a:pt x="1622424" y="354389"/>
                </a:lnTo>
                <a:lnTo>
                  <a:pt x="1609567" y="346964"/>
                </a:lnTo>
                <a:lnTo>
                  <a:pt x="1594496" y="342491"/>
                </a:lnTo>
                <a:lnTo>
                  <a:pt x="1577579" y="340995"/>
                </a:lnTo>
                <a:close/>
              </a:path>
              <a:path w="2006600" h="856615">
                <a:moveTo>
                  <a:pt x="1645978" y="384683"/>
                </a:moveTo>
                <a:lnTo>
                  <a:pt x="1577579" y="384683"/>
                </a:lnTo>
                <a:lnTo>
                  <a:pt x="1586868" y="386593"/>
                </a:lnTo>
                <a:lnTo>
                  <a:pt x="1595788" y="394065"/>
                </a:lnTo>
                <a:lnTo>
                  <a:pt x="1602493" y="409703"/>
                </a:lnTo>
                <a:lnTo>
                  <a:pt x="1605138" y="436117"/>
                </a:lnTo>
                <a:lnTo>
                  <a:pt x="1603600" y="459230"/>
                </a:lnTo>
                <a:lnTo>
                  <a:pt x="1598741" y="475281"/>
                </a:lnTo>
                <a:lnTo>
                  <a:pt x="1590190" y="484641"/>
                </a:lnTo>
                <a:lnTo>
                  <a:pt x="1577579" y="487679"/>
                </a:lnTo>
                <a:lnTo>
                  <a:pt x="1645566" y="487679"/>
                </a:lnTo>
                <a:lnTo>
                  <a:pt x="1649552" y="481111"/>
                </a:lnTo>
                <a:lnTo>
                  <a:pt x="1656319" y="436117"/>
                </a:lnTo>
                <a:lnTo>
                  <a:pt x="1654843" y="413857"/>
                </a:lnTo>
                <a:lnTo>
                  <a:pt x="1650414" y="394525"/>
                </a:lnTo>
                <a:lnTo>
                  <a:pt x="1645978" y="384683"/>
                </a:lnTo>
                <a:close/>
              </a:path>
              <a:path w="2006600" h="856615">
                <a:moveTo>
                  <a:pt x="1514714" y="594740"/>
                </a:moveTo>
                <a:lnTo>
                  <a:pt x="1463533" y="602741"/>
                </a:lnTo>
                <a:lnTo>
                  <a:pt x="1463533" y="852551"/>
                </a:lnTo>
                <a:lnTo>
                  <a:pt x="1514714" y="852551"/>
                </a:lnTo>
                <a:lnTo>
                  <a:pt x="1514714" y="725677"/>
                </a:lnTo>
                <a:lnTo>
                  <a:pt x="1522896" y="720437"/>
                </a:lnTo>
                <a:lnTo>
                  <a:pt x="1529970" y="716708"/>
                </a:lnTo>
                <a:lnTo>
                  <a:pt x="1536306" y="714480"/>
                </a:lnTo>
                <a:lnTo>
                  <a:pt x="1542273" y="713739"/>
                </a:lnTo>
                <a:lnTo>
                  <a:pt x="1609075" y="713739"/>
                </a:lnTo>
                <a:lnTo>
                  <a:pt x="1606186" y="692904"/>
                </a:lnTo>
                <a:lnTo>
                  <a:pt x="1604539" y="689990"/>
                </a:lnTo>
                <a:lnTo>
                  <a:pt x="1514714" y="689990"/>
                </a:lnTo>
                <a:lnTo>
                  <a:pt x="1514714" y="594740"/>
                </a:lnTo>
                <a:close/>
              </a:path>
              <a:path w="2006600" h="856615">
                <a:moveTo>
                  <a:pt x="1609075" y="713739"/>
                </a:moveTo>
                <a:lnTo>
                  <a:pt x="1558021" y="713739"/>
                </a:lnTo>
                <a:lnTo>
                  <a:pt x="1558021" y="852551"/>
                </a:lnTo>
                <a:lnTo>
                  <a:pt x="1609075" y="852551"/>
                </a:lnTo>
                <a:lnTo>
                  <a:pt x="1609075" y="713739"/>
                </a:lnTo>
                <a:close/>
              </a:path>
              <a:path w="2006600" h="856615">
                <a:moveTo>
                  <a:pt x="1565895" y="666114"/>
                </a:moveTo>
                <a:lnTo>
                  <a:pt x="1549594" y="668166"/>
                </a:lnTo>
                <a:lnTo>
                  <a:pt x="1535876" y="673576"/>
                </a:lnTo>
                <a:lnTo>
                  <a:pt x="1524372" y="681224"/>
                </a:lnTo>
                <a:lnTo>
                  <a:pt x="1514714" y="689990"/>
                </a:lnTo>
                <a:lnTo>
                  <a:pt x="1604539" y="689990"/>
                </a:lnTo>
                <a:lnTo>
                  <a:pt x="1597772" y="678021"/>
                </a:lnTo>
                <a:lnTo>
                  <a:pt x="1584215" y="669091"/>
                </a:lnTo>
                <a:lnTo>
                  <a:pt x="1565895" y="666114"/>
                </a:lnTo>
                <a:close/>
              </a:path>
              <a:path w="2006600" h="856615">
                <a:moveTo>
                  <a:pt x="1935592" y="340995"/>
                </a:moveTo>
                <a:lnTo>
                  <a:pt x="1908341" y="345821"/>
                </a:lnTo>
                <a:lnTo>
                  <a:pt x="1882935" y="361791"/>
                </a:lnTo>
                <a:lnTo>
                  <a:pt x="1864173" y="391144"/>
                </a:lnTo>
                <a:lnTo>
                  <a:pt x="1856852" y="436117"/>
                </a:lnTo>
                <a:lnTo>
                  <a:pt x="1861958" y="476128"/>
                </a:lnTo>
                <a:lnTo>
                  <a:pt x="1877029" y="506079"/>
                </a:lnTo>
                <a:lnTo>
                  <a:pt x="1901697" y="524861"/>
                </a:lnTo>
                <a:lnTo>
                  <a:pt x="1935592" y="531367"/>
                </a:lnTo>
                <a:lnTo>
                  <a:pt x="1957664" y="529068"/>
                </a:lnTo>
                <a:lnTo>
                  <a:pt x="1976820" y="521922"/>
                </a:lnTo>
                <a:lnTo>
                  <a:pt x="1993046" y="509561"/>
                </a:lnTo>
                <a:lnTo>
                  <a:pt x="2006331" y="491616"/>
                </a:lnTo>
                <a:lnTo>
                  <a:pt x="2001852" y="487679"/>
                </a:lnTo>
                <a:lnTo>
                  <a:pt x="1939529" y="487679"/>
                </a:lnTo>
                <a:lnTo>
                  <a:pt x="1926857" y="485461"/>
                </a:lnTo>
                <a:lnTo>
                  <a:pt x="1917876" y="478789"/>
                </a:lnTo>
                <a:lnTo>
                  <a:pt x="1911847" y="467641"/>
                </a:lnTo>
                <a:lnTo>
                  <a:pt x="1908033" y="451992"/>
                </a:lnTo>
                <a:lnTo>
                  <a:pt x="2006331" y="451992"/>
                </a:lnTo>
                <a:lnTo>
                  <a:pt x="2006331" y="440182"/>
                </a:lnTo>
                <a:lnTo>
                  <a:pt x="2003832" y="416305"/>
                </a:lnTo>
                <a:lnTo>
                  <a:pt x="1911970" y="416305"/>
                </a:lnTo>
                <a:lnTo>
                  <a:pt x="1913447" y="403006"/>
                </a:lnTo>
                <a:lnTo>
                  <a:pt x="1917876" y="393065"/>
                </a:lnTo>
                <a:lnTo>
                  <a:pt x="1925258" y="386838"/>
                </a:lnTo>
                <a:lnTo>
                  <a:pt x="1935592" y="384683"/>
                </a:lnTo>
                <a:lnTo>
                  <a:pt x="1996269" y="384683"/>
                </a:lnTo>
                <a:lnTo>
                  <a:pt x="1988631" y="366775"/>
                </a:lnTo>
                <a:lnTo>
                  <a:pt x="1966523" y="347563"/>
                </a:lnTo>
                <a:lnTo>
                  <a:pt x="1935592" y="340995"/>
                </a:lnTo>
                <a:close/>
              </a:path>
              <a:path w="2006600" h="856615">
                <a:moveTo>
                  <a:pt x="1974835" y="463930"/>
                </a:moveTo>
                <a:lnTo>
                  <a:pt x="1974835" y="467867"/>
                </a:lnTo>
                <a:lnTo>
                  <a:pt x="1968194" y="474339"/>
                </a:lnTo>
                <a:lnTo>
                  <a:pt x="1960087" y="480774"/>
                </a:lnTo>
                <a:lnTo>
                  <a:pt x="1950529" y="485709"/>
                </a:lnTo>
                <a:lnTo>
                  <a:pt x="1939529" y="487679"/>
                </a:lnTo>
                <a:lnTo>
                  <a:pt x="2001852" y="487679"/>
                </a:lnTo>
                <a:lnTo>
                  <a:pt x="1974835" y="463930"/>
                </a:lnTo>
                <a:close/>
              </a:path>
              <a:path w="2006600" h="856615">
                <a:moveTo>
                  <a:pt x="1996269" y="384683"/>
                </a:moveTo>
                <a:lnTo>
                  <a:pt x="1935592" y="384683"/>
                </a:lnTo>
                <a:lnTo>
                  <a:pt x="1940371" y="385177"/>
                </a:lnTo>
                <a:lnTo>
                  <a:pt x="1947340" y="388635"/>
                </a:lnTo>
                <a:lnTo>
                  <a:pt x="1954309" y="398023"/>
                </a:lnTo>
                <a:lnTo>
                  <a:pt x="1959087" y="416305"/>
                </a:lnTo>
                <a:lnTo>
                  <a:pt x="2003832" y="416305"/>
                </a:lnTo>
                <a:lnTo>
                  <a:pt x="2001904" y="397894"/>
                </a:lnTo>
                <a:lnTo>
                  <a:pt x="1996269" y="384683"/>
                </a:lnTo>
                <a:close/>
              </a:path>
              <a:path w="2006600" h="856615">
                <a:moveTo>
                  <a:pt x="1738869" y="344932"/>
                </a:moveTo>
                <a:lnTo>
                  <a:pt x="1683878" y="344932"/>
                </a:lnTo>
                <a:lnTo>
                  <a:pt x="1683878" y="527303"/>
                </a:lnTo>
                <a:lnTo>
                  <a:pt x="1738869" y="527303"/>
                </a:lnTo>
                <a:lnTo>
                  <a:pt x="1738869" y="404495"/>
                </a:lnTo>
                <a:lnTo>
                  <a:pt x="1745390" y="396978"/>
                </a:lnTo>
                <a:lnTo>
                  <a:pt x="1752649" y="392080"/>
                </a:lnTo>
                <a:lnTo>
                  <a:pt x="1759908" y="389421"/>
                </a:lnTo>
                <a:lnTo>
                  <a:pt x="1766428" y="388620"/>
                </a:lnTo>
                <a:lnTo>
                  <a:pt x="1833230" y="388620"/>
                </a:lnTo>
                <a:lnTo>
                  <a:pt x="1830297" y="367784"/>
                </a:lnTo>
                <a:lnTo>
                  <a:pt x="1828497" y="364744"/>
                </a:lnTo>
                <a:lnTo>
                  <a:pt x="1738869" y="364744"/>
                </a:lnTo>
                <a:lnTo>
                  <a:pt x="1738869" y="344932"/>
                </a:lnTo>
                <a:close/>
              </a:path>
              <a:path w="2006600" h="856615">
                <a:moveTo>
                  <a:pt x="1833230" y="388620"/>
                </a:moveTo>
                <a:lnTo>
                  <a:pt x="1778239" y="388620"/>
                </a:lnTo>
                <a:lnTo>
                  <a:pt x="1778239" y="527303"/>
                </a:lnTo>
                <a:lnTo>
                  <a:pt x="1833230" y="527303"/>
                </a:lnTo>
                <a:lnTo>
                  <a:pt x="1833230" y="388620"/>
                </a:lnTo>
                <a:close/>
              </a:path>
              <a:path w="2006600" h="856615">
                <a:moveTo>
                  <a:pt x="1786113" y="340995"/>
                </a:moveTo>
                <a:lnTo>
                  <a:pt x="1771534" y="343044"/>
                </a:lnTo>
                <a:lnTo>
                  <a:pt x="1758062" y="348440"/>
                </a:lnTo>
                <a:lnTo>
                  <a:pt x="1746805" y="356050"/>
                </a:lnTo>
                <a:lnTo>
                  <a:pt x="1738869" y="364744"/>
                </a:lnTo>
                <a:lnTo>
                  <a:pt x="1828497" y="364744"/>
                </a:lnTo>
                <a:lnTo>
                  <a:pt x="1821483" y="352901"/>
                </a:lnTo>
                <a:lnTo>
                  <a:pt x="1806763" y="343971"/>
                </a:lnTo>
                <a:lnTo>
                  <a:pt x="1786113" y="340995"/>
                </a:lnTo>
                <a:close/>
              </a:path>
              <a:path w="2006600" h="856615">
                <a:moveTo>
                  <a:pt x="1400668" y="709802"/>
                </a:moveTo>
                <a:lnTo>
                  <a:pt x="1345550" y="709802"/>
                </a:lnTo>
                <a:lnTo>
                  <a:pt x="1345550" y="804926"/>
                </a:lnTo>
                <a:lnTo>
                  <a:pt x="1348626" y="827422"/>
                </a:lnTo>
                <a:lnTo>
                  <a:pt x="1358345" y="842121"/>
                </a:lnTo>
                <a:lnTo>
                  <a:pt x="1375447" y="850128"/>
                </a:lnTo>
                <a:lnTo>
                  <a:pt x="1400668" y="852551"/>
                </a:lnTo>
                <a:lnTo>
                  <a:pt x="1436101" y="852551"/>
                </a:lnTo>
                <a:lnTo>
                  <a:pt x="1436101" y="812800"/>
                </a:lnTo>
                <a:lnTo>
                  <a:pt x="1404605" y="812800"/>
                </a:lnTo>
                <a:lnTo>
                  <a:pt x="1400668" y="808863"/>
                </a:lnTo>
                <a:lnTo>
                  <a:pt x="1400668" y="709802"/>
                </a:lnTo>
                <a:close/>
              </a:path>
              <a:path w="2006600" h="856615">
                <a:moveTo>
                  <a:pt x="1436101" y="808863"/>
                </a:moveTo>
                <a:lnTo>
                  <a:pt x="1432164" y="812800"/>
                </a:lnTo>
                <a:lnTo>
                  <a:pt x="1436101" y="812800"/>
                </a:lnTo>
                <a:lnTo>
                  <a:pt x="1436101" y="808863"/>
                </a:lnTo>
                <a:close/>
              </a:path>
              <a:path w="2006600" h="856615">
                <a:moveTo>
                  <a:pt x="1436101" y="670051"/>
                </a:moveTo>
                <a:lnTo>
                  <a:pt x="1321928" y="670051"/>
                </a:lnTo>
                <a:lnTo>
                  <a:pt x="1321928" y="709802"/>
                </a:lnTo>
                <a:lnTo>
                  <a:pt x="1436101" y="709802"/>
                </a:lnTo>
                <a:lnTo>
                  <a:pt x="1436101" y="670051"/>
                </a:lnTo>
                <a:close/>
              </a:path>
              <a:path w="2006600" h="856615">
                <a:moveTo>
                  <a:pt x="1400668" y="610615"/>
                </a:moveTo>
                <a:lnTo>
                  <a:pt x="1345550" y="618616"/>
                </a:lnTo>
                <a:lnTo>
                  <a:pt x="1345550" y="670051"/>
                </a:lnTo>
                <a:lnTo>
                  <a:pt x="1400668" y="670051"/>
                </a:lnTo>
                <a:lnTo>
                  <a:pt x="1400668" y="610615"/>
                </a:lnTo>
                <a:close/>
              </a:path>
              <a:path w="2006600" h="856615">
                <a:moveTo>
                  <a:pt x="1400668" y="340995"/>
                </a:moveTo>
                <a:lnTo>
                  <a:pt x="1371325" y="345959"/>
                </a:lnTo>
                <a:lnTo>
                  <a:pt x="1348995" y="359854"/>
                </a:lnTo>
                <a:lnTo>
                  <a:pt x="1334785" y="381178"/>
                </a:lnTo>
                <a:lnTo>
                  <a:pt x="1329802" y="408432"/>
                </a:lnTo>
                <a:lnTo>
                  <a:pt x="1331279" y="423167"/>
                </a:lnTo>
                <a:lnTo>
                  <a:pt x="1335708" y="437165"/>
                </a:lnTo>
                <a:lnTo>
                  <a:pt x="1343090" y="449687"/>
                </a:lnTo>
                <a:lnTo>
                  <a:pt x="1353424" y="459994"/>
                </a:lnTo>
                <a:lnTo>
                  <a:pt x="1343090" y="467149"/>
                </a:lnTo>
                <a:lnTo>
                  <a:pt x="1335708" y="475805"/>
                </a:lnTo>
                <a:lnTo>
                  <a:pt x="1331279" y="484461"/>
                </a:lnTo>
                <a:lnTo>
                  <a:pt x="1329802" y="491616"/>
                </a:lnTo>
                <a:lnTo>
                  <a:pt x="1330540" y="499830"/>
                </a:lnTo>
                <a:lnTo>
                  <a:pt x="1332755" y="506555"/>
                </a:lnTo>
                <a:lnTo>
                  <a:pt x="1336446" y="511780"/>
                </a:lnTo>
                <a:lnTo>
                  <a:pt x="1341613" y="515492"/>
                </a:lnTo>
                <a:lnTo>
                  <a:pt x="1331279" y="522158"/>
                </a:lnTo>
                <a:lnTo>
                  <a:pt x="1323897" y="530336"/>
                </a:lnTo>
                <a:lnTo>
                  <a:pt x="1319468" y="540013"/>
                </a:lnTo>
                <a:lnTo>
                  <a:pt x="1317991" y="551179"/>
                </a:lnTo>
                <a:lnTo>
                  <a:pt x="1322543" y="569051"/>
                </a:lnTo>
                <a:lnTo>
                  <a:pt x="1336692" y="581374"/>
                </a:lnTo>
                <a:lnTo>
                  <a:pt x="1361175" y="588506"/>
                </a:lnTo>
                <a:lnTo>
                  <a:pt x="1396731" y="590803"/>
                </a:lnTo>
                <a:lnTo>
                  <a:pt x="1434059" y="587150"/>
                </a:lnTo>
                <a:lnTo>
                  <a:pt x="1462565" y="576437"/>
                </a:lnTo>
                <a:lnTo>
                  <a:pt x="1476621" y="562990"/>
                </a:lnTo>
                <a:lnTo>
                  <a:pt x="1400668" y="562990"/>
                </a:lnTo>
                <a:lnTo>
                  <a:pt x="1383505" y="561574"/>
                </a:lnTo>
                <a:lnTo>
                  <a:pt x="1372617" y="557561"/>
                </a:lnTo>
                <a:lnTo>
                  <a:pt x="1366896" y="551310"/>
                </a:lnTo>
                <a:lnTo>
                  <a:pt x="1365235" y="543178"/>
                </a:lnTo>
                <a:lnTo>
                  <a:pt x="1365235" y="539241"/>
                </a:lnTo>
                <a:lnTo>
                  <a:pt x="1369172" y="531367"/>
                </a:lnTo>
                <a:lnTo>
                  <a:pt x="1373109" y="527303"/>
                </a:lnTo>
                <a:lnTo>
                  <a:pt x="1485603" y="527303"/>
                </a:lnTo>
                <a:lnTo>
                  <a:pt x="1483220" y="515022"/>
                </a:lnTo>
                <a:lnTo>
                  <a:pt x="1470439" y="501062"/>
                </a:lnTo>
                <a:lnTo>
                  <a:pt x="1447347" y="492317"/>
                </a:lnTo>
                <a:lnTo>
                  <a:pt x="1412479" y="487679"/>
                </a:lnTo>
                <a:lnTo>
                  <a:pt x="1388857" y="483742"/>
                </a:lnTo>
                <a:lnTo>
                  <a:pt x="1377046" y="483742"/>
                </a:lnTo>
                <a:lnTo>
                  <a:pt x="1377046" y="471804"/>
                </a:lnTo>
                <a:lnTo>
                  <a:pt x="1424627" y="471804"/>
                </a:lnTo>
                <a:lnTo>
                  <a:pt x="1429938" y="470904"/>
                </a:lnTo>
                <a:lnTo>
                  <a:pt x="1452230" y="457009"/>
                </a:lnTo>
                <a:lnTo>
                  <a:pt x="1463433" y="440182"/>
                </a:lnTo>
                <a:lnTo>
                  <a:pt x="1400668" y="440182"/>
                </a:lnTo>
                <a:lnTo>
                  <a:pt x="1389288" y="436899"/>
                </a:lnTo>
                <a:lnTo>
                  <a:pt x="1383444" y="428783"/>
                </a:lnTo>
                <a:lnTo>
                  <a:pt x="1381291" y="418429"/>
                </a:lnTo>
                <a:lnTo>
                  <a:pt x="1380983" y="408432"/>
                </a:lnTo>
                <a:lnTo>
                  <a:pt x="1381291" y="400710"/>
                </a:lnTo>
                <a:lnTo>
                  <a:pt x="1383444" y="391525"/>
                </a:lnTo>
                <a:lnTo>
                  <a:pt x="1389288" y="383839"/>
                </a:lnTo>
                <a:lnTo>
                  <a:pt x="1400668" y="380619"/>
                </a:lnTo>
                <a:lnTo>
                  <a:pt x="1491092" y="380619"/>
                </a:lnTo>
                <a:lnTo>
                  <a:pt x="1491092" y="356870"/>
                </a:lnTo>
                <a:lnTo>
                  <a:pt x="1451722" y="356870"/>
                </a:lnTo>
                <a:lnTo>
                  <a:pt x="1441584" y="351067"/>
                </a:lnTo>
                <a:lnTo>
                  <a:pt x="1429119" y="345959"/>
                </a:lnTo>
                <a:lnTo>
                  <a:pt x="1415307" y="342368"/>
                </a:lnTo>
                <a:lnTo>
                  <a:pt x="1400668" y="340995"/>
                </a:lnTo>
                <a:close/>
              </a:path>
              <a:path w="2006600" h="856615">
                <a:moveTo>
                  <a:pt x="1485603" y="527303"/>
                </a:moveTo>
                <a:lnTo>
                  <a:pt x="1377046" y="527303"/>
                </a:lnTo>
                <a:lnTo>
                  <a:pt x="1404605" y="531367"/>
                </a:lnTo>
                <a:lnTo>
                  <a:pt x="1422814" y="532106"/>
                </a:lnTo>
                <a:lnTo>
                  <a:pt x="1432164" y="534320"/>
                </a:lnTo>
                <a:lnTo>
                  <a:pt x="1435609" y="538011"/>
                </a:lnTo>
                <a:lnTo>
                  <a:pt x="1436101" y="543178"/>
                </a:lnTo>
                <a:lnTo>
                  <a:pt x="1433887" y="551310"/>
                </a:lnTo>
                <a:lnTo>
                  <a:pt x="1427243" y="557561"/>
                </a:lnTo>
                <a:lnTo>
                  <a:pt x="1416170" y="561574"/>
                </a:lnTo>
                <a:lnTo>
                  <a:pt x="1400668" y="562990"/>
                </a:lnTo>
                <a:lnTo>
                  <a:pt x="1476621" y="562990"/>
                </a:lnTo>
                <a:lnTo>
                  <a:pt x="1480760" y="559032"/>
                </a:lnTo>
                <a:lnTo>
                  <a:pt x="1487155" y="535304"/>
                </a:lnTo>
                <a:lnTo>
                  <a:pt x="1485603" y="527303"/>
                </a:lnTo>
                <a:close/>
              </a:path>
              <a:path w="2006600" h="856615">
                <a:moveTo>
                  <a:pt x="1424627" y="471804"/>
                </a:moveTo>
                <a:lnTo>
                  <a:pt x="1384920" y="471804"/>
                </a:lnTo>
                <a:lnTo>
                  <a:pt x="1392794" y="475869"/>
                </a:lnTo>
                <a:lnTo>
                  <a:pt x="1400668" y="475869"/>
                </a:lnTo>
                <a:lnTo>
                  <a:pt x="1424627" y="471804"/>
                </a:lnTo>
                <a:close/>
              </a:path>
              <a:path w="2006600" h="856615">
                <a:moveTo>
                  <a:pt x="1491092" y="380619"/>
                </a:moveTo>
                <a:lnTo>
                  <a:pt x="1400668" y="380619"/>
                </a:lnTo>
                <a:lnTo>
                  <a:pt x="1410388" y="383286"/>
                </a:lnTo>
                <a:lnTo>
                  <a:pt x="1416416" y="390048"/>
                </a:lnTo>
                <a:lnTo>
                  <a:pt x="1419492" y="399049"/>
                </a:lnTo>
                <a:lnTo>
                  <a:pt x="1420353" y="408432"/>
                </a:lnTo>
                <a:lnTo>
                  <a:pt x="1418938" y="421751"/>
                </a:lnTo>
                <a:lnTo>
                  <a:pt x="1414940" y="431736"/>
                </a:lnTo>
                <a:lnTo>
                  <a:pt x="1408727" y="438007"/>
                </a:lnTo>
                <a:lnTo>
                  <a:pt x="1400668" y="440182"/>
                </a:lnTo>
                <a:lnTo>
                  <a:pt x="1463433" y="440182"/>
                </a:lnTo>
                <a:lnTo>
                  <a:pt x="1466426" y="435685"/>
                </a:lnTo>
                <a:lnTo>
                  <a:pt x="1471407" y="408432"/>
                </a:lnTo>
                <a:lnTo>
                  <a:pt x="1471407" y="396494"/>
                </a:lnTo>
                <a:lnTo>
                  <a:pt x="1467470" y="388620"/>
                </a:lnTo>
                <a:lnTo>
                  <a:pt x="1491092" y="388620"/>
                </a:lnTo>
                <a:lnTo>
                  <a:pt x="1491092" y="380619"/>
                </a:lnTo>
                <a:close/>
              </a:path>
              <a:path w="2006600" h="856615">
                <a:moveTo>
                  <a:pt x="1491092" y="340995"/>
                </a:moveTo>
                <a:lnTo>
                  <a:pt x="1487155" y="340995"/>
                </a:lnTo>
                <a:lnTo>
                  <a:pt x="1477743" y="342368"/>
                </a:lnTo>
                <a:lnTo>
                  <a:pt x="1467962" y="345979"/>
                </a:lnTo>
                <a:lnTo>
                  <a:pt x="1458920" y="351067"/>
                </a:lnTo>
                <a:lnTo>
                  <a:pt x="1451722" y="356870"/>
                </a:lnTo>
                <a:lnTo>
                  <a:pt x="1491092" y="356870"/>
                </a:lnTo>
                <a:lnTo>
                  <a:pt x="1491092" y="340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5860" y="2386012"/>
            <a:ext cx="8328025" cy="849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 spc="-180">
                <a:solidFill>
                  <a:srgbClr val="FFFFFF"/>
                </a:solidFill>
              </a:rPr>
              <a:t>A</a:t>
            </a:r>
            <a:r>
              <a:rPr dirty="0" sz="5400" spc="50">
                <a:solidFill>
                  <a:srgbClr val="FFFFFF"/>
                </a:solidFill>
              </a:rPr>
              <a:t>Q</a:t>
            </a:r>
            <a:r>
              <a:rPr dirty="0" sz="5400" spc="110">
                <a:solidFill>
                  <a:srgbClr val="FFFFFF"/>
                </a:solidFill>
              </a:rPr>
              <a:t>U</a:t>
            </a:r>
            <a:r>
              <a:rPr dirty="0" sz="5400" spc="-180">
                <a:solidFill>
                  <a:srgbClr val="FFFFFF"/>
                </a:solidFill>
              </a:rPr>
              <a:t>A</a:t>
            </a:r>
            <a:r>
              <a:rPr dirty="0" sz="5400" spc="50">
                <a:solidFill>
                  <a:srgbClr val="FFFFFF"/>
                </a:solidFill>
              </a:rPr>
              <a:t>B</a:t>
            </a:r>
            <a:r>
              <a:rPr dirty="0" sz="5400" spc="110">
                <a:solidFill>
                  <a:srgbClr val="FFFFFF"/>
                </a:solidFill>
              </a:rPr>
              <a:t>L</a:t>
            </a:r>
            <a:r>
              <a:rPr dirty="0" sz="5400" spc="-405">
                <a:solidFill>
                  <a:srgbClr val="FFFFFF"/>
                </a:solidFill>
              </a:rPr>
              <a:t>A</a:t>
            </a:r>
            <a:r>
              <a:rPr dirty="0" sz="5400" spc="50">
                <a:solidFill>
                  <a:srgbClr val="FFFFFF"/>
                </a:solidFill>
              </a:rPr>
              <a:t>TION</a:t>
            </a:r>
            <a:r>
              <a:rPr dirty="0" sz="5400" spc="70">
                <a:solidFill>
                  <a:srgbClr val="FFFFFF"/>
                </a:solidFill>
              </a:rPr>
              <a:t> </a:t>
            </a:r>
            <a:r>
              <a:rPr dirty="0" sz="5400">
                <a:solidFill>
                  <a:srgbClr val="FFFFFF"/>
                </a:solidFill>
              </a:rPr>
              <a:t>FOR</a:t>
            </a:r>
            <a:r>
              <a:rPr dirty="0" sz="5400" spc="-240">
                <a:solidFill>
                  <a:srgbClr val="FFFFFF"/>
                </a:solidFill>
              </a:rPr>
              <a:t> </a:t>
            </a:r>
            <a:r>
              <a:rPr dirty="0" sz="5400" spc="-25">
                <a:solidFill>
                  <a:srgbClr val="FFFFFF"/>
                </a:solidFill>
              </a:rPr>
              <a:t>BPH</a:t>
            </a:r>
            <a:endParaRPr sz="5400"/>
          </a:p>
        </p:txBody>
      </p:sp>
      <p:sp>
        <p:nvSpPr>
          <p:cNvPr id="5" name="object 5" descr=""/>
          <p:cNvSpPr txBox="1"/>
          <p:nvPr/>
        </p:nvSpPr>
        <p:spPr>
          <a:xfrm>
            <a:off x="895667" y="4070985"/>
            <a:ext cx="547624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Christopher</a:t>
            </a:r>
            <a:r>
              <a:rPr dirty="0" sz="21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Kelly</a:t>
            </a:r>
            <a:r>
              <a:rPr dirty="0" sz="2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dirty="0" sz="21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Urology,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28461" y="4070985"/>
            <a:ext cx="256794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NYU</a:t>
            </a:r>
            <a:r>
              <a:rPr dirty="0" sz="21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Langone</a:t>
            </a:r>
            <a:r>
              <a:rPr dirty="0" sz="21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67300"/>
            <a:ext cx="12191999" cy="17906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534" y="426085"/>
            <a:ext cx="755142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932430" algn="l"/>
              </a:tabLst>
            </a:pPr>
            <a:r>
              <a:rPr dirty="0" spc="45"/>
              <a:t>Automated</a:t>
            </a:r>
            <a:r>
              <a:rPr dirty="0"/>
              <a:t>	</a:t>
            </a:r>
            <a:r>
              <a:rPr dirty="0" spc="50"/>
              <a:t>Robotic</a:t>
            </a:r>
            <a:r>
              <a:rPr dirty="0" spc="430"/>
              <a:t> </a:t>
            </a:r>
            <a:r>
              <a:rPr dirty="0" spc="45"/>
              <a:t>Execution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972300" y="1323847"/>
            <a:ext cx="4900930" cy="1948180"/>
            <a:chOff x="6972300" y="1323847"/>
            <a:chExt cx="4900930" cy="19481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8956" y="1390451"/>
              <a:ext cx="4795947" cy="180519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2300" y="1323847"/>
              <a:ext cx="4900676" cy="194792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058025" y="1400175"/>
            <a:ext cx="4714875" cy="17335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96520" marR="1489710">
              <a:lnSpc>
                <a:spcPct val="100800"/>
              </a:lnSpc>
              <a:spcBef>
                <a:spcPts val="250"/>
              </a:spcBef>
            </a:pPr>
            <a:r>
              <a:rPr dirty="0" sz="1800" spc="55" b="1">
                <a:solidFill>
                  <a:srgbClr val="52555A"/>
                </a:solidFill>
                <a:latin typeface="Arial"/>
                <a:cs typeface="Arial"/>
              </a:rPr>
              <a:t>CLINICAL</a:t>
            </a:r>
            <a:r>
              <a:rPr dirty="0" sz="1800" spc="-2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55" b="1">
                <a:solidFill>
                  <a:srgbClr val="52555A"/>
                </a:solidFill>
                <a:latin typeface="Arial"/>
                <a:cs typeface="Arial"/>
              </a:rPr>
              <a:t>OUTCOMES</a:t>
            </a:r>
            <a:r>
              <a:rPr dirty="0" sz="1800" spc="-4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2555A"/>
                </a:solidFill>
                <a:latin typeface="Arial"/>
                <a:cs typeface="Arial"/>
              </a:rPr>
              <a:t>ARE </a:t>
            </a:r>
            <a:r>
              <a:rPr dirty="0" sz="1800" spc="55" b="1">
                <a:solidFill>
                  <a:srgbClr val="52555A"/>
                </a:solidFill>
                <a:latin typeface="Arial"/>
                <a:cs typeface="Arial"/>
              </a:rPr>
              <a:t>EXPERIENCE</a:t>
            </a:r>
            <a:r>
              <a:rPr dirty="0" sz="1800" spc="-3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45" b="1">
                <a:solidFill>
                  <a:srgbClr val="52555A"/>
                </a:solidFill>
                <a:latin typeface="Arial"/>
                <a:cs typeface="Arial"/>
              </a:rPr>
              <a:t>AGNOSTIC</a:t>
            </a:r>
            <a:endParaRPr sz="1800">
              <a:latin typeface="Arial"/>
              <a:cs typeface="Arial"/>
            </a:endParaRPr>
          </a:p>
          <a:p>
            <a:pPr marL="382270" marR="223520" indent="-285750">
              <a:lnSpc>
                <a:spcPts val="1650"/>
              </a:lnSpc>
              <a:spcBef>
                <a:spcPts val="1325"/>
              </a:spcBef>
              <a:buClr>
                <a:srgbClr val="570E8A"/>
              </a:buClr>
              <a:buSzPct val="67857"/>
              <a:buFont typeface="Arial"/>
              <a:buChar char="►"/>
              <a:tabLst>
                <a:tab pos="382270" algn="l"/>
              </a:tabLst>
            </a:pP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WATER</a:t>
            </a:r>
            <a:r>
              <a:rPr dirty="0" sz="1400" spc="-1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study</a:t>
            </a:r>
            <a:r>
              <a:rPr dirty="0" sz="1400" spc="-9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-</a:t>
            </a:r>
            <a:r>
              <a:rPr dirty="0" sz="1400" spc="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14</a:t>
            </a:r>
            <a:r>
              <a:rPr dirty="0" sz="1400" spc="-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400" spc="3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17</a:t>
            </a:r>
            <a:r>
              <a:rPr dirty="0" sz="1400" spc="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participating</a:t>
            </a:r>
            <a:r>
              <a:rPr dirty="0" sz="1400" spc="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surgeons</a:t>
            </a:r>
            <a:r>
              <a:rPr dirty="0" sz="1400" spc="-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2555A"/>
                </a:solidFill>
                <a:latin typeface="Arial"/>
                <a:cs typeface="Arial"/>
              </a:rPr>
              <a:t>had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no</a:t>
            </a:r>
            <a:r>
              <a:rPr dirty="0" sz="1400" spc="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previous</a:t>
            </a:r>
            <a:r>
              <a:rPr dirty="0" sz="1400" spc="-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experience</a:t>
            </a:r>
            <a:r>
              <a:rPr dirty="0" sz="1400" spc="-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dirty="0" sz="1400" spc="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Aquablation</a:t>
            </a:r>
            <a:r>
              <a:rPr dirty="0" sz="1400" spc="-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555A"/>
                </a:solidFill>
                <a:latin typeface="Arial"/>
                <a:cs typeface="Arial"/>
              </a:rPr>
              <a:t>therapy</a:t>
            </a:r>
            <a:endParaRPr sz="1400">
              <a:latin typeface="Arial"/>
              <a:cs typeface="Arial"/>
            </a:endParaRPr>
          </a:p>
          <a:p>
            <a:pPr marL="382270" marR="130175" indent="-285750">
              <a:lnSpc>
                <a:spcPts val="1650"/>
              </a:lnSpc>
              <a:spcBef>
                <a:spcPts val="680"/>
              </a:spcBef>
              <a:buClr>
                <a:srgbClr val="570E8A"/>
              </a:buClr>
              <a:buSzPct val="67857"/>
              <a:buFont typeface="Arial"/>
              <a:buChar char="►"/>
              <a:tabLst>
                <a:tab pos="382270" algn="l"/>
              </a:tabLst>
            </a:pP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WATER</a:t>
            </a:r>
            <a:r>
              <a:rPr dirty="0" sz="1400" spc="-1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II</a:t>
            </a:r>
            <a:r>
              <a:rPr dirty="0" sz="1400" spc="3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study</a:t>
            </a:r>
            <a:r>
              <a:rPr dirty="0" sz="1400" spc="-9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-</a:t>
            </a:r>
            <a:r>
              <a:rPr dirty="0" sz="1400" spc="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median</a:t>
            </a:r>
            <a:r>
              <a:rPr dirty="0" sz="1400" spc="-9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previous</a:t>
            </a:r>
            <a:r>
              <a:rPr dirty="0" sz="1400" spc="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experience</a:t>
            </a:r>
            <a:r>
              <a:rPr dirty="0" sz="1400" spc="-8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400" spc="-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2555A"/>
                </a:solidFill>
                <a:latin typeface="Arial"/>
                <a:cs typeface="Arial"/>
              </a:rPr>
              <a:t>0.5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procedures</a:t>
            </a:r>
            <a:r>
              <a:rPr dirty="0" sz="1400" spc="-1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dirty="0" sz="1400" spc="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Aquablation</a:t>
            </a:r>
            <a:r>
              <a:rPr dirty="0" sz="1400" spc="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555A"/>
                </a:solidFill>
                <a:latin typeface="Arial"/>
                <a:cs typeface="Arial"/>
              </a:rPr>
              <a:t>therapy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09600" y="2457450"/>
            <a:ext cx="323850" cy="2352675"/>
          </a:xfrm>
          <a:custGeom>
            <a:avLst/>
            <a:gdLst/>
            <a:ahLst/>
            <a:cxnLst/>
            <a:rect l="l" t="t" r="r" b="b"/>
            <a:pathLst>
              <a:path w="323850" h="2352675">
                <a:moveTo>
                  <a:pt x="323850" y="0"/>
                </a:moveTo>
                <a:lnTo>
                  <a:pt x="0" y="0"/>
                </a:lnTo>
                <a:lnTo>
                  <a:pt x="0" y="2352675"/>
                </a:lnTo>
                <a:lnTo>
                  <a:pt x="323850" y="2352675"/>
                </a:lnTo>
                <a:lnTo>
                  <a:pt x="323850" y="0"/>
                </a:lnTo>
                <a:close/>
              </a:path>
            </a:pathLst>
          </a:custGeom>
          <a:solidFill>
            <a:srgbClr val="FFCE34">
              <a:alpha val="2392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800350" y="5629275"/>
            <a:ext cx="2343150" cy="323850"/>
          </a:xfrm>
          <a:custGeom>
            <a:avLst/>
            <a:gdLst/>
            <a:ahLst/>
            <a:cxnLst/>
            <a:rect l="l" t="t" r="r" b="b"/>
            <a:pathLst>
              <a:path w="2343150" h="323850">
                <a:moveTo>
                  <a:pt x="2343150" y="0"/>
                </a:moveTo>
                <a:lnTo>
                  <a:pt x="0" y="0"/>
                </a:lnTo>
                <a:lnTo>
                  <a:pt x="0" y="323850"/>
                </a:lnTo>
                <a:lnTo>
                  <a:pt x="2343150" y="323850"/>
                </a:lnTo>
                <a:lnTo>
                  <a:pt x="2343150" y="0"/>
                </a:lnTo>
                <a:close/>
              </a:path>
            </a:pathLst>
          </a:custGeom>
          <a:solidFill>
            <a:srgbClr val="FFCE34">
              <a:alpha val="23921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238250" y="1762188"/>
            <a:ext cx="5334635" cy="3571875"/>
            <a:chOff x="1238250" y="1762188"/>
            <a:chExt cx="5334635" cy="3571875"/>
          </a:xfrm>
        </p:grpSpPr>
        <p:sp>
          <p:nvSpPr>
            <p:cNvPr id="10" name="object 10" descr=""/>
            <p:cNvSpPr/>
            <p:nvPr/>
          </p:nvSpPr>
          <p:spPr>
            <a:xfrm>
              <a:off x="1243012" y="1766951"/>
              <a:ext cx="5325110" cy="3562350"/>
            </a:xfrm>
            <a:custGeom>
              <a:avLst/>
              <a:gdLst/>
              <a:ahLst/>
              <a:cxnLst/>
              <a:rect l="l" t="t" r="r" b="b"/>
              <a:pathLst>
                <a:path w="5325109" h="3562350">
                  <a:moveTo>
                    <a:pt x="47688" y="3514725"/>
                  </a:moveTo>
                  <a:lnTo>
                    <a:pt x="47688" y="0"/>
                  </a:lnTo>
                </a:path>
                <a:path w="5325109" h="3562350">
                  <a:moveTo>
                    <a:pt x="0" y="3514725"/>
                  </a:moveTo>
                  <a:lnTo>
                    <a:pt x="47688" y="3514725"/>
                  </a:lnTo>
                </a:path>
                <a:path w="5325109" h="3562350">
                  <a:moveTo>
                    <a:pt x="0" y="3009773"/>
                  </a:moveTo>
                  <a:lnTo>
                    <a:pt x="47688" y="3009773"/>
                  </a:lnTo>
                </a:path>
                <a:path w="5325109" h="3562350">
                  <a:moveTo>
                    <a:pt x="0" y="2514473"/>
                  </a:moveTo>
                  <a:lnTo>
                    <a:pt x="47688" y="2514473"/>
                  </a:lnTo>
                </a:path>
                <a:path w="5325109" h="3562350">
                  <a:moveTo>
                    <a:pt x="0" y="2009648"/>
                  </a:moveTo>
                  <a:lnTo>
                    <a:pt x="47688" y="2009648"/>
                  </a:lnTo>
                </a:path>
                <a:path w="5325109" h="3562350">
                  <a:moveTo>
                    <a:pt x="0" y="1504950"/>
                  </a:moveTo>
                  <a:lnTo>
                    <a:pt x="47688" y="1504950"/>
                  </a:lnTo>
                </a:path>
                <a:path w="5325109" h="3562350">
                  <a:moveTo>
                    <a:pt x="0" y="1000125"/>
                  </a:moveTo>
                  <a:lnTo>
                    <a:pt x="47688" y="1000125"/>
                  </a:lnTo>
                </a:path>
                <a:path w="5325109" h="3562350">
                  <a:moveTo>
                    <a:pt x="0" y="504825"/>
                  </a:moveTo>
                  <a:lnTo>
                    <a:pt x="47688" y="504825"/>
                  </a:lnTo>
                </a:path>
                <a:path w="5325109" h="3562350">
                  <a:moveTo>
                    <a:pt x="0" y="0"/>
                  </a:moveTo>
                  <a:lnTo>
                    <a:pt x="47688" y="0"/>
                  </a:lnTo>
                </a:path>
                <a:path w="5325109" h="3562350">
                  <a:moveTo>
                    <a:pt x="47688" y="3514725"/>
                  </a:moveTo>
                  <a:lnTo>
                    <a:pt x="5324538" y="3514725"/>
                  </a:lnTo>
                </a:path>
                <a:path w="5325109" h="3562350">
                  <a:moveTo>
                    <a:pt x="47688" y="3514725"/>
                  </a:moveTo>
                  <a:lnTo>
                    <a:pt x="47688" y="3562350"/>
                  </a:lnTo>
                </a:path>
                <a:path w="5325109" h="3562350">
                  <a:moveTo>
                    <a:pt x="923988" y="3514725"/>
                  </a:moveTo>
                  <a:lnTo>
                    <a:pt x="923988" y="3562350"/>
                  </a:lnTo>
                </a:path>
                <a:path w="5325109" h="3562350">
                  <a:moveTo>
                    <a:pt x="1809813" y="3514725"/>
                  </a:moveTo>
                  <a:lnTo>
                    <a:pt x="1809813" y="3562350"/>
                  </a:lnTo>
                </a:path>
                <a:path w="5325109" h="3562350">
                  <a:moveTo>
                    <a:pt x="2686113" y="3514725"/>
                  </a:moveTo>
                  <a:lnTo>
                    <a:pt x="2686113" y="3562350"/>
                  </a:lnTo>
                </a:path>
                <a:path w="5325109" h="3562350">
                  <a:moveTo>
                    <a:pt x="3562413" y="3514725"/>
                  </a:moveTo>
                  <a:lnTo>
                    <a:pt x="3562413" y="3562350"/>
                  </a:lnTo>
                </a:path>
                <a:path w="5325109" h="3562350">
                  <a:moveTo>
                    <a:pt x="4448238" y="3514725"/>
                  </a:moveTo>
                  <a:lnTo>
                    <a:pt x="4448238" y="3562350"/>
                  </a:lnTo>
                </a:path>
                <a:path w="5325109" h="3562350">
                  <a:moveTo>
                    <a:pt x="5324538" y="3514725"/>
                  </a:moveTo>
                  <a:lnTo>
                    <a:pt x="5324538" y="3562350"/>
                  </a:lnTo>
                </a:path>
              </a:pathLst>
            </a:custGeom>
            <a:ln w="9525">
              <a:solidFill>
                <a:srgbClr val="D9D9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43200" y="47720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43200" y="47720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4348226"/>
              <a:ext cx="2676461" cy="94291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024501" y="50006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024501" y="50006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129151" y="49815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29151" y="49815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005326" y="50673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005326" y="50673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157726" y="50958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157726" y="50958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872226" y="46577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872226" y="46577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796026" y="49911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796026" y="49911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891026" y="50577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891026" y="50577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519926" y="47529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519926" y="47529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996051" y="49815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996051" y="49815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014851" y="50482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014851" y="50482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196076" y="49625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196076" y="49625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957951" y="45815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957951" y="45815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176776" y="50006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176776" y="50006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434201" y="47244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434201" y="47244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243701" y="49911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243701" y="49911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653151" y="48006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653151" y="48006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005451" y="47720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005451" y="47720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795901" y="50482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795901" y="50482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900676" y="47053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900676" y="47053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834126" y="47148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834126" y="47148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043551" y="47815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043551" y="47815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500751" y="50292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500751" y="50292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167251" y="50101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167251" y="50101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157851" y="50482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157851" y="50482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043551" y="47815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043551" y="47815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929126" y="50577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929126" y="50577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872101" y="50292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4872101" y="50292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919851" y="47625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919851" y="47625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4072001" y="49530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4072001" y="49530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977001" y="47148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5977001" y="47148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215001" y="48958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5215001" y="48958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015101" y="49815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015101" y="49815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872101" y="49434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4872101" y="49434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9138" y="4662487"/>
              <a:ext cx="752348" cy="333375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4272026" y="4972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4272026" y="4972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4405376" y="45529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4405376" y="45529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091176" y="46958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091176" y="46958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395976" y="48387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5395976" y="48387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091176" y="49815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091176" y="49815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453251" y="47244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453251" y="47244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4900676" y="49815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4900676" y="49815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4995926" y="47434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4995926" y="47434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4872101" y="47148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4872101" y="47148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5215001" y="44767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5215001" y="44767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405626" y="46196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405626" y="46196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119626" y="50577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119626" y="50577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034151" y="48291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034151" y="48291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4395851" y="50482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4395851" y="50482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5129276" y="47910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129276" y="47910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215001" y="47244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5215001" y="47244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491351" y="46958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491351" y="46958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557901" y="47244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5557901" y="47244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5700776" y="47529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5700776" y="47529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4548251" y="44958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4548251" y="44958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6405626" y="44100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405626" y="44100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548376" y="47148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11572" y="1494"/>
                  </a:lnTo>
                  <a:lnTo>
                    <a:pt x="5556" y="5572"/>
                  </a:lnTo>
                  <a:lnTo>
                    <a:pt x="1492" y="11626"/>
                  </a:lnTo>
                  <a:lnTo>
                    <a:pt x="0" y="19050"/>
                  </a:lnTo>
                  <a:lnTo>
                    <a:pt x="1492" y="26473"/>
                  </a:lnTo>
                  <a:lnTo>
                    <a:pt x="5556" y="32527"/>
                  </a:lnTo>
                  <a:lnTo>
                    <a:pt x="11572" y="36605"/>
                  </a:lnTo>
                  <a:lnTo>
                    <a:pt x="18923" y="38100"/>
                  </a:lnTo>
                  <a:lnTo>
                    <a:pt x="26346" y="36605"/>
                  </a:lnTo>
                  <a:lnTo>
                    <a:pt x="32400" y="32527"/>
                  </a:lnTo>
                  <a:lnTo>
                    <a:pt x="36478" y="26473"/>
                  </a:lnTo>
                  <a:lnTo>
                    <a:pt x="37973" y="19050"/>
                  </a:lnTo>
                  <a:lnTo>
                    <a:pt x="36478" y="11626"/>
                  </a:lnTo>
                  <a:lnTo>
                    <a:pt x="32400" y="5572"/>
                  </a:lnTo>
                  <a:lnTo>
                    <a:pt x="26346" y="149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548376" y="47148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973" y="19050"/>
                  </a:moveTo>
                  <a:lnTo>
                    <a:pt x="36478" y="26473"/>
                  </a:lnTo>
                  <a:lnTo>
                    <a:pt x="32400" y="32527"/>
                  </a:lnTo>
                  <a:lnTo>
                    <a:pt x="26346" y="36605"/>
                  </a:lnTo>
                  <a:lnTo>
                    <a:pt x="18923" y="38100"/>
                  </a:lnTo>
                  <a:lnTo>
                    <a:pt x="11572" y="36605"/>
                  </a:lnTo>
                  <a:lnTo>
                    <a:pt x="5556" y="32527"/>
                  </a:lnTo>
                  <a:lnTo>
                    <a:pt x="1492" y="26473"/>
                  </a:lnTo>
                  <a:lnTo>
                    <a:pt x="0" y="19050"/>
                  </a:lnTo>
                  <a:lnTo>
                    <a:pt x="1492" y="11626"/>
                  </a:lnTo>
                  <a:lnTo>
                    <a:pt x="5556" y="5572"/>
                  </a:lnTo>
                  <a:lnTo>
                    <a:pt x="11572" y="1494"/>
                  </a:lnTo>
                  <a:lnTo>
                    <a:pt x="18923" y="0"/>
                  </a:lnTo>
                  <a:lnTo>
                    <a:pt x="26346" y="1494"/>
                  </a:lnTo>
                  <a:lnTo>
                    <a:pt x="32400" y="5572"/>
                  </a:lnTo>
                  <a:lnTo>
                    <a:pt x="36478" y="11626"/>
                  </a:lnTo>
                  <a:lnTo>
                    <a:pt x="37973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285875" y="2186050"/>
              <a:ext cx="2219325" cy="2362200"/>
            </a:xfrm>
            <a:custGeom>
              <a:avLst/>
              <a:gdLst/>
              <a:ahLst/>
              <a:cxnLst/>
              <a:rect l="l" t="t" r="r" b="b"/>
              <a:pathLst>
                <a:path w="2219325" h="2362200">
                  <a:moveTo>
                    <a:pt x="47625" y="1981073"/>
                  </a:moveTo>
                  <a:lnTo>
                    <a:pt x="45745" y="1971852"/>
                  </a:lnTo>
                  <a:lnTo>
                    <a:pt x="40652" y="1964296"/>
                  </a:lnTo>
                  <a:lnTo>
                    <a:pt x="33096" y="1959203"/>
                  </a:lnTo>
                  <a:lnTo>
                    <a:pt x="23876" y="1957324"/>
                  </a:lnTo>
                  <a:lnTo>
                    <a:pt x="14566" y="1959203"/>
                  </a:lnTo>
                  <a:lnTo>
                    <a:pt x="6985" y="1964296"/>
                  </a:lnTo>
                  <a:lnTo>
                    <a:pt x="1866" y="1971852"/>
                  </a:lnTo>
                  <a:lnTo>
                    <a:pt x="0" y="1981073"/>
                  </a:lnTo>
                  <a:lnTo>
                    <a:pt x="1866" y="1990382"/>
                  </a:lnTo>
                  <a:lnTo>
                    <a:pt x="6985" y="1997964"/>
                  </a:lnTo>
                  <a:lnTo>
                    <a:pt x="14566" y="2003082"/>
                  </a:lnTo>
                  <a:lnTo>
                    <a:pt x="23876" y="2004949"/>
                  </a:lnTo>
                  <a:lnTo>
                    <a:pt x="33096" y="2003082"/>
                  </a:lnTo>
                  <a:lnTo>
                    <a:pt x="40652" y="1997964"/>
                  </a:lnTo>
                  <a:lnTo>
                    <a:pt x="45745" y="1990382"/>
                  </a:lnTo>
                  <a:lnTo>
                    <a:pt x="47625" y="1981073"/>
                  </a:lnTo>
                  <a:close/>
                </a:path>
                <a:path w="2219325" h="2362200">
                  <a:moveTo>
                    <a:pt x="57150" y="776224"/>
                  </a:moveTo>
                  <a:lnTo>
                    <a:pt x="55270" y="767003"/>
                  </a:lnTo>
                  <a:lnTo>
                    <a:pt x="50165" y="759447"/>
                  </a:lnTo>
                  <a:lnTo>
                    <a:pt x="42570" y="754354"/>
                  </a:lnTo>
                  <a:lnTo>
                    <a:pt x="33274" y="752475"/>
                  </a:lnTo>
                  <a:lnTo>
                    <a:pt x="24041" y="754354"/>
                  </a:lnTo>
                  <a:lnTo>
                    <a:pt x="16484" y="759447"/>
                  </a:lnTo>
                  <a:lnTo>
                    <a:pt x="11391" y="767003"/>
                  </a:lnTo>
                  <a:lnTo>
                    <a:pt x="9525" y="776224"/>
                  </a:lnTo>
                  <a:lnTo>
                    <a:pt x="11391" y="785533"/>
                  </a:lnTo>
                  <a:lnTo>
                    <a:pt x="16484" y="793127"/>
                  </a:lnTo>
                  <a:lnTo>
                    <a:pt x="24041" y="798233"/>
                  </a:lnTo>
                  <a:lnTo>
                    <a:pt x="33274" y="800100"/>
                  </a:lnTo>
                  <a:lnTo>
                    <a:pt x="42570" y="798233"/>
                  </a:lnTo>
                  <a:lnTo>
                    <a:pt x="50165" y="793127"/>
                  </a:lnTo>
                  <a:lnTo>
                    <a:pt x="55270" y="785533"/>
                  </a:lnTo>
                  <a:lnTo>
                    <a:pt x="57150" y="776224"/>
                  </a:lnTo>
                  <a:close/>
                </a:path>
                <a:path w="2219325" h="2362200">
                  <a:moveTo>
                    <a:pt x="238125" y="576199"/>
                  </a:moveTo>
                  <a:lnTo>
                    <a:pt x="236245" y="566978"/>
                  </a:lnTo>
                  <a:lnTo>
                    <a:pt x="231140" y="559422"/>
                  </a:lnTo>
                  <a:lnTo>
                    <a:pt x="223545" y="554329"/>
                  </a:lnTo>
                  <a:lnTo>
                    <a:pt x="214249" y="552450"/>
                  </a:lnTo>
                  <a:lnTo>
                    <a:pt x="205016" y="554329"/>
                  </a:lnTo>
                  <a:lnTo>
                    <a:pt x="197459" y="559422"/>
                  </a:lnTo>
                  <a:lnTo>
                    <a:pt x="192366" y="566978"/>
                  </a:lnTo>
                  <a:lnTo>
                    <a:pt x="190500" y="576199"/>
                  </a:lnTo>
                  <a:lnTo>
                    <a:pt x="192366" y="585508"/>
                  </a:lnTo>
                  <a:lnTo>
                    <a:pt x="197459" y="593102"/>
                  </a:lnTo>
                  <a:lnTo>
                    <a:pt x="205016" y="598208"/>
                  </a:lnTo>
                  <a:lnTo>
                    <a:pt x="214249" y="600075"/>
                  </a:lnTo>
                  <a:lnTo>
                    <a:pt x="223545" y="598208"/>
                  </a:lnTo>
                  <a:lnTo>
                    <a:pt x="231140" y="593102"/>
                  </a:lnTo>
                  <a:lnTo>
                    <a:pt x="236245" y="585508"/>
                  </a:lnTo>
                  <a:lnTo>
                    <a:pt x="238125" y="576199"/>
                  </a:lnTo>
                  <a:close/>
                </a:path>
                <a:path w="2219325" h="2362200">
                  <a:moveTo>
                    <a:pt x="276225" y="728599"/>
                  </a:moveTo>
                  <a:lnTo>
                    <a:pt x="274345" y="719378"/>
                  </a:lnTo>
                  <a:lnTo>
                    <a:pt x="269240" y="711822"/>
                  </a:lnTo>
                  <a:lnTo>
                    <a:pt x="261645" y="706729"/>
                  </a:lnTo>
                  <a:lnTo>
                    <a:pt x="252349" y="704850"/>
                  </a:lnTo>
                  <a:lnTo>
                    <a:pt x="243116" y="706729"/>
                  </a:lnTo>
                  <a:lnTo>
                    <a:pt x="235559" y="711822"/>
                  </a:lnTo>
                  <a:lnTo>
                    <a:pt x="230466" y="719378"/>
                  </a:lnTo>
                  <a:lnTo>
                    <a:pt x="228600" y="728599"/>
                  </a:lnTo>
                  <a:lnTo>
                    <a:pt x="230466" y="737908"/>
                  </a:lnTo>
                  <a:lnTo>
                    <a:pt x="235559" y="745502"/>
                  </a:lnTo>
                  <a:lnTo>
                    <a:pt x="243116" y="750608"/>
                  </a:lnTo>
                  <a:lnTo>
                    <a:pt x="252349" y="752475"/>
                  </a:lnTo>
                  <a:lnTo>
                    <a:pt x="261645" y="750608"/>
                  </a:lnTo>
                  <a:lnTo>
                    <a:pt x="269240" y="745502"/>
                  </a:lnTo>
                  <a:lnTo>
                    <a:pt x="274345" y="737908"/>
                  </a:lnTo>
                  <a:lnTo>
                    <a:pt x="276225" y="728599"/>
                  </a:lnTo>
                  <a:close/>
                </a:path>
                <a:path w="2219325" h="2362200">
                  <a:moveTo>
                    <a:pt x="428625" y="1928749"/>
                  </a:moveTo>
                  <a:lnTo>
                    <a:pt x="426745" y="1919528"/>
                  </a:lnTo>
                  <a:lnTo>
                    <a:pt x="421640" y="1911972"/>
                  </a:lnTo>
                  <a:lnTo>
                    <a:pt x="414045" y="1906879"/>
                  </a:lnTo>
                  <a:lnTo>
                    <a:pt x="404749" y="1905000"/>
                  </a:lnTo>
                  <a:lnTo>
                    <a:pt x="396849" y="1906612"/>
                  </a:lnTo>
                  <a:lnTo>
                    <a:pt x="402602" y="1902714"/>
                  </a:lnTo>
                  <a:lnTo>
                    <a:pt x="407695" y="1895132"/>
                  </a:lnTo>
                  <a:lnTo>
                    <a:pt x="409575" y="1885823"/>
                  </a:lnTo>
                  <a:lnTo>
                    <a:pt x="407695" y="1876602"/>
                  </a:lnTo>
                  <a:lnTo>
                    <a:pt x="402602" y="1869046"/>
                  </a:lnTo>
                  <a:lnTo>
                    <a:pt x="395046" y="1863953"/>
                  </a:lnTo>
                  <a:lnTo>
                    <a:pt x="385826" y="1862074"/>
                  </a:lnTo>
                  <a:lnTo>
                    <a:pt x="376516" y="1863953"/>
                  </a:lnTo>
                  <a:lnTo>
                    <a:pt x="368935" y="1869046"/>
                  </a:lnTo>
                  <a:lnTo>
                    <a:pt x="363816" y="1876602"/>
                  </a:lnTo>
                  <a:lnTo>
                    <a:pt x="361950" y="1885823"/>
                  </a:lnTo>
                  <a:lnTo>
                    <a:pt x="363816" y="1895132"/>
                  </a:lnTo>
                  <a:lnTo>
                    <a:pt x="368935" y="1902714"/>
                  </a:lnTo>
                  <a:lnTo>
                    <a:pt x="376516" y="1907832"/>
                  </a:lnTo>
                  <a:lnTo>
                    <a:pt x="385826" y="1909699"/>
                  </a:lnTo>
                  <a:lnTo>
                    <a:pt x="393687" y="1908111"/>
                  </a:lnTo>
                  <a:lnTo>
                    <a:pt x="387959" y="1911972"/>
                  </a:lnTo>
                  <a:lnTo>
                    <a:pt x="382866" y="1919528"/>
                  </a:lnTo>
                  <a:lnTo>
                    <a:pt x="381000" y="1928749"/>
                  </a:lnTo>
                  <a:lnTo>
                    <a:pt x="382866" y="1938058"/>
                  </a:lnTo>
                  <a:lnTo>
                    <a:pt x="387959" y="1945640"/>
                  </a:lnTo>
                  <a:lnTo>
                    <a:pt x="395516" y="1950758"/>
                  </a:lnTo>
                  <a:lnTo>
                    <a:pt x="404749" y="1952625"/>
                  </a:lnTo>
                  <a:lnTo>
                    <a:pt x="414045" y="1950758"/>
                  </a:lnTo>
                  <a:lnTo>
                    <a:pt x="421640" y="1945640"/>
                  </a:lnTo>
                  <a:lnTo>
                    <a:pt x="426745" y="1938058"/>
                  </a:lnTo>
                  <a:lnTo>
                    <a:pt x="428625" y="1928749"/>
                  </a:lnTo>
                  <a:close/>
                </a:path>
                <a:path w="2219325" h="2362200">
                  <a:moveTo>
                    <a:pt x="447675" y="1281049"/>
                  </a:moveTo>
                  <a:lnTo>
                    <a:pt x="445795" y="1271828"/>
                  </a:lnTo>
                  <a:lnTo>
                    <a:pt x="440690" y="1264272"/>
                  </a:lnTo>
                  <a:lnTo>
                    <a:pt x="433095" y="1259179"/>
                  </a:lnTo>
                  <a:lnTo>
                    <a:pt x="423799" y="1257300"/>
                  </a:lnTo>
                  <a:lnTo>
                    <a:pt x="414566" y="1259179"/>
                  </a:lnTo>
                  <a:lnTo>
                    <a:pt x="407009" y="1264272"/>
                  </a:lnTo>
                  <a:lnTo>
                    <a:pt x="401916" y="1271828"/>
                  </a:lnTo>
                  <a:lnTo>
                    <a:pt x="400050" y="1281049"/>
                  </a:lnTo>
                  <a:lnTo>
                    <a:pt x="401916" y="1290358"/>
                  </a:lnTo>
                  <a:lnTo>
                    <a:pt x="407009" y="1297952"/>
                  </a:lnTo>
                  <a:lnTo>
                    <a:pt x="414566" y="1303058"/>
                  </a:lnTo>
                  <a:lnTo>
                    <a:pt x="423799" y="1304925"/>
                  </a:lnTo>
                  <a:lnTo>
                    <a:pt x="433095" y="1303058"/>
                  </a:lnTo>
                  <a:lnTo>
                    <a:pt x="440690" y="1297952"/>
                  </a:lnTo>
                  <a:lnTo>
                    <a:pt x="445795" y="1290358"/>
                  </a:lnTo>
                  <a:lnTo>
                    <a:pt x="447675" y="1281049"/>
                  </a:lnTo>
                  <a:close/>
                </a:path>
                <a:path w="2219325" h="2362200">
                  <a:moveTo>
                    <a:pt x="457200" y="2081149"/>
                  </a:moveTo>
                  <a:lnTo>
                    <a:pt x="455320" y="2071928"/>
                  </a:lnTo>
                  <a:lnTo>
                    <a:pt x="450215" y="2064372"/>
                  </a:lnTo>
                  <a:lnTo>
                    <a:pt x="442620" y="2059279"/>
                  </a:lnTo>
                  <a:lnTo>
                    <a:pt x="433324" y="2057400"/>
                  </a:lnTo>
                  <a:lnTo>
                    <a:pt x="424091" y="2059279"/>
                  </a:lnTo>
                  <a:lnTo>
                    <a:pt x="416534" y="2064372"/>
                  </a:lnTo>
                  <a:lnTo>
                    <a:pt x="411441" y="2071928"/>
                  </a:lnTo>
                  <a:lnTo>
                    <a:pt x="409575" y="2081149"/>
                  </a:lnTo>
                  <a:lnTo>
                    <a:pt x="411441" y="2090458"/>
                  </a:lnTo>
                  <a:lnTo>
                    <a:pt x="416534" y="2098040"/>
                  </a:lnTo>
                  <a:lnTo>
                    <a:pt x="424091" y="2103158"/>
                  </a:lnTo>
                  <a:lnTo>
                    <a:pt x="433324" y="2105025"/>
                  </a:lnTo>
                  <a:lnTo>
                    <a:pt x="442620" y="2103158"/>
                  </a:lnTo>
                  <a:lnTo>
                    <a:pt x="450215" y="2098040"/>
                  </a:lnTo>
                  <a:lnTo>
                    <a:pt x="455320" y="2090458"/>
                  </a:lnTo>
                  <a:lnTo>
                    <a:pt x="457200" y="2081149"/>
                  </a:lnTo>
                  <a:close/>
                </a:path>
                <a:path w="2219325" h="2362200">
                  <a:moveTo>
                    <a:pt x="466725" y="2033524"/>
                  </a:moveTo>
                  <a:lnTo>
                    <a:pt x="464845" y="2024303"/>
                  </a:lnTo>
                  <a:lnTo>
                    <a:pt x="459740" y="2016747"/>
                  </a:lnTo>
                  <a:lnTo>
                    <a:pt x="452145" y="2011654"/>
                  </a:lnTo>
                  <a:lnTo>
                    <a:pt x="442849" y="2009775"/>
                  </a:lnTo>
                  <a:lnTo>
                    <a:pt x="433616" y="2011654"/>
                  </a:lnTo>
                  <a:lnTo>
                    <a:pt x="426059" y="2016747"/>
                  </a:lnTo>
                  <a:lnTo>
                    <a:pt x="420966" y="2024303"/>
                  </a:lnTo>
                  <a:lnTo>
                    <a:pt x="419100" y="2033524"/>
                  </a:lnTo>
                  <a:lnTo>
                    <a:pt x="420966" y="2042833"/>
                  </a:lnTo>
                  <a:lnTo>
                    <a:pt x="426059" y="2050415"/>
                  </a:lnTo>
                  <a:lnTo>
                    <a:pt x="433616" y="2055533"/>
                  </a:lnTo>
                  <a:lnTo>
                    <a:pt x="442849" y="2057400"/>
                  </a:lnTo>
                  <a:lnTo>
                    <a:pt x="452145" y="2055533"/>
                  </a:lnTo>
                  <a:lnTo>
                    <a:pt x="459740" y="2050415"/>
                  </a:lnTo>
                  <a:lnTo>
                    <a:pt x="464845" y="2042833"/>
                  </a:lnTo>
                  <a:lnTo>
                    <a:pt x="466725" y="2033524"/>
                  </a:lnTo>
                  <a:close/>
                </a:path>
                <a:path w="2219325" h="2362200">
                  <a:moveTo>
                    <a:pt x="476250" y="1785874"/>
                  </a:moveTo>
                  <a:lnTo>
                    <a:pt x="474370" y="1776653"/>
                  </a:lnTo>
                  <a:lnTo>
                    <a:pt x="469265" y="1769097"/>
                  </a:lnTo>
                  <a:lnTo>
                    <a:pt x="461670" y="1764004"/>
                  </a:lnTo>
                  <a:lnTo>
                    <a:pt x="452374" y="1762125"/>
                  </a:lnTo>
                  <a:lnTo>
                    <a:pt x="443141" y="1764004"/>
                  </a:lnTo>
                  <a:lnTo>
                    <a:pt x="435584" y="1769097"/>
                  </a:lnTo>
                  <a:lnTo>
                    <a:pt x="430491" y="1776653"/>
                  </a:lnTo>
                  <a:lnTo>
                    <a:pt x="428625" y="1785874"/>
                  </a:lnTo>
                  <a:lnTo>
                    <a:pt x="430491" y="1795183"/>
                  </a:lnTo>
                  <a:lnTo>
                    <a:pt x="435584" y="1802765"/>
                  </a:lnTo>
                  <a:lnTo>
                    <a:pt x="443141" y="1807883"/>
                  </a:lnTo>
                  <a:lnTo>
                    <a:pt x="452374" y="1809750"/>
                  </a:lnTo>
                  <a:lnTo>
                    <a:pt x="461670" y="1807883"/>
                  </a:lnTo>
                  <a:lnTo>
                    <a:pt x="469265" y="1802765"/>
                  </a:lnTo>
                  <a:lnTo>
                    <a:pt x="474370" y="1795183"/>
                  </a:lnTo>
                  <a:lnTo>
                    <a:pt x="476250" y="1785874"/>
                  </a:lnTo>
                  <a:close/>
                </a:path>
                <a:path w="2219325" h="2362200">
                  <a:moveTo>
                    <a:pt x="590550" y="2081149"/>
                  </a:moveTo>
                  <a:lnTo>
                    <a:pt x="588670" y="2071928"/>
                  </a:lnTo>
                  <a:lnTo>
                    <a:pt x="583565" y="2064372"/>
                  </a:lnTo>
                  <a:lnTo>
                    <a:pt x="575970" y="2059279"/>
                  </a:lnTo>
                  <a:lnTo>
                    <a:pt x="566674" y="2057400"/>
                  </a:lnTo>
                  <a:lnTo>
                    <a:pt x="557441" y="2059279"/>
                  </a:lnTo>
                  <a:lnTo>
                    <a:pt x="549884" y="2064372"/>
                  </a:lnTo>
                  <a:lnTo>
                    <a:pt x="544791" y="2071928"/>
                  </a:lnTo>
                  <a:lnTo>
                    <a:pt x="542925" y="2081149"/>
                  </a:lnTo>
                  <a:lnTo>
                    <a:pt x="544791" y="2090458"/>
                  </a:lnTo>
                  <a:lnTo>
                    <a:pt x="549884" y="2098040"/>
                  </a:lnTo>
                  <a:lnTo>
                    <a:pt x="557441" y="2103158"/>
                  </a:lnTo>
                  <a:lnTo>
                    <a:pt x="566674" y="2105025"/>
                  </a:lnTo>
                  <a:lnTo>
                    <a:pt x="575970" y="2103158"/>
                  </a:lnTo>
                  <a:lnTo>
                    <a:pt x="583565" y="2098040"/>
                  </a:lnTo>
                  <a:lnTo>
                    <a:pt x="588670" y="2090458"/>
                  </a:lnTo>
                  <a:lnTo>
                    <a:pt x="590550" y="2081149"/>
                  </a:lnTo>
                  <a:close/>
                </a:path>
                <a:path w="2219325" h="2362200">
                  <a:moveTo>
                    <a:pt x="609600" y="1528699"/>
                  </a:moveTo>
                  <a:lnTo>
                    <a:pt x="607720" y="1519478"/>
                  </a:lnTo>
                  <a:lnTo>
                    <a:pt x="602615" y="1511922"/>
                  </a:lnTo>
                  <a:lnTo>
                    <a:pt x="595020" y="1506829"/>
                  </a:lnTo>
                  <a:lnTo>
                    <a:pt x="585724" y="1504950"/>
                  </a:lnTo>
                  <a:lnTo>
                    <a:pt x="576491" y="1506829"/>
                  </a:lnTo>
                  <a:lnTo>
                    <a:pt x="568934" y="1511922"/>
                  </a:lnTo>
                  <a:lnTo>
                    <a:pt x="563841" y="1519478"/>
                  </a:lnTo>
                  <a:lnTo>
                    <a:pt x="561975" y="1528699"/>
                  </a:lnTo>
                  <a:lnTo>
                    <a:pt x="563841" y="1538008"/>
                  </a:lnTo>
                  <a:lnTo>
                    <a:pt x="568934" y="1545590"/>
                  </a:lnTo>
                  <a:lnTo>
                    <a:pt x="576491" y="1550708"/>
                  </a:lnTo>
                  <a:lnTo>
                    <a:pt x="585724" y="1552575"/>
                  </a:lnTo>
                  <a:lnTo>
                    <a:pt x="595020" y="1550708"/>
                  </a:lnTo>
                  <a:lnTo>
                    <a:pt x="602615" y="1545590"/>
                  </a:lnTo>
                  <a:lnTo>
                    <a:pt x="607720" y="1538008"/>
                  </a:lnTo>
                  <a:lnTo>
                    <a:pt x="609600" y="1528699"/>
                  </a:lnTo>
                  <a:close/>
                </a:path>
                <a:path w="2219325" h="2362200">
                  <a:moveTo>
                    <a:pt x="647700" y="1023874"/>
                  </a:moveTo>
                  <a:lnTo>
                    <a:pt x="645820" y="1014653"/>
                  </a:lnTo>
                  <a:lnTo>
                    <a:pt x="640715" y="1007097"/>
                  </a:lnTo>
                  <a:lnTo>
                    <a:pt x="633120" y="1002004"/>
                  </a:lnTo>
                  <a:lnTo>
                    <a:pt x="623824" y="1000125"/>
                  </a:lnTo>
                  <a:lnTo>
                    <a:pt x="614591" y="1002004"/>
                  </a:lnTo>
                  <a:lnTo>
                    <a:pt x="607034" y="1007097"/>
                  </a:lnTo>
                  <a:lnTo>
                    <a:pt x="601941" y="1014653"/>
                  </a:lnTo>
                  <a:lnTo>
                    <a:pt x="600075" y="1023874"/>
                  </a:lnTo>
                  <a:lnTo>
                    <a:pt x="601941" y="1033183"/>
                  </a:lnTo>
                  <a:lnTo>
                    <a:pt x="607034" y="1040777"/>
                  </a:lnTo>
                  <a:lnTo>
                    <a:pt x="614591" y="1045883"/>
                  </a:lnTo>
                  <a:lnTo>
                    <a:pt x="623824" y="1047750"/>
                  </a:lnTo>
                  <a:lnTo>
                    <a:pt x="633120" y="1045883"/>
                  </a:lnTo>
                  <a:lnTo>
                    <a:pt x="640715" y="1040777"/>
                  </a:lnTo>
                  <a:lnTo>
                    <a:pt x="645820" y="1033183"/>
                  </a:lnTo>
                  <a:lnTo>
                    <a:pt x="647700" y="1023874"/>
                  </a:lnTo>
                  <a:close/>
                </a:path>
                <a:path w="2219325" h="2362200">
                  <a:moveTo>
                    <a:pt x="695325" y="1576324"/>
                  </a:moveTo>
                  <a:lnTo>
                    <a:pt x="693445" y="1567103"/>
                  </a:lnTo>
                  <a:lnTo>
                    <a:pt x="688340" y="1559547"/>
                  </a:lnTo>
                  <a:lnTo>
                    <a:pt x="680745" y="1554454"/>
                  </a:lnTo>
                  <a:lnTo>
                    <a:pt x="671449" y="1552575"/>
                  </a:lnTo>
                  <a:lnTo>
                    <a:pt x="662216" y="1554454"/>
                  </a:lnTo>
                  <a:lnTo>
                    <a:pt x="654659" y="1559547"/>
                  </a:lnTo>
                  <a:lnTo>
                    <a:pt x="649566" y="1567103"/>
                  </a:lnTo>
                  <a:lnTo>
                    <a:pt x="647700" y="1576324"/>
                  </a:lnTo>
                  <a:lnTo>
                    <a:pt x="649566" y="1585633"/>
                  </a:lnTo>
                  <a:lnTo>
                    <a:pt x="654659" y="1593215"/>
                  </a:lnTo>
                  <a:lnTo>
                    <a:pt x="662216" y="1598333"/>
                  </a:lnTo>
                  <a:lnTo>
                    <a:pt x="671449" y="1600200"/>
                  </a:lnTo>
                  <a:lnTo>
                    <a:pt x="680745" y="1598333"/>
                  </a:lnTo>
                  <a:lnTo>
                    <a:pt x="688340" y="1593215"/>
                  </a:lnTo>
                  <a:lnTo>
                    <a:pt x="693445" y="1585633"/>
                  </a:lnTo>
                  <a:lnTo>
                    <a:pt x="695325" y="1576324"/>
                  </a:lnTo>
                  <a:close/>
                </a:path>
                <a:path w="2219325" h="2362200">
                  <a:moveTo>
                    <a:pt x="752475" y="1433449"/>
                  </a:moveTo>
                  <a:lnTo>
                    <a:pt x="750595" y="1424228"/>
                  </a:lnTo>
                  <a:lnTo>
                    <a:pt x="745490" y="1416672"/>
                  </a:lnTo>
                  <a:lnTo>
                    <a:pt x="737895" y="1411579"/>
                  </a:lnTo>
                  <a:lnTo>
                    <a:pt x="728599" y="1409700"/>
                  </a:lnTo>
                  <a:lnTo>
                    <a:pt x="719366" y="1411579"/>
                  </a:lnTo>
                  <a:lnTo>
                    <a:pt x="711809" y="1416672"/>
                  </a:lnTo>
                  <a:lnTo>
                    <a:pt x="706716" y="1424228"/>
                  </a:lnTo>
                  <a:lnTo>
                    <a:pt x="704850" y="1433449"/>
                  </a:lnTo>
                  <a:lnTo>
                    <a:pt x="706716" y="1442758"/>
                  </a:lnTo>
                  <a:lnTo>
                    <a:pt x="711809" y="1450340"/>
                  </a:lnTo>
                  <a:lnTo>
                    <a:pt x="719366" y="1455458"/>
                  </a:lnTo>
                  <a:lnTo>
                    <a:pt x="728599" y="1457325"/>
                  </a:lnTo>
                  <a:lnTo>
                    <a:pt x="737895" y="1455458"/>
                  </a:lnTo>
                  <a:lnTo>
                    <a:pt x="745490" y="1450340"/>
                  </a:lnTo>
                  <a:lnTo>
                    <a:pt x="750595" y="1442758"/>
                  </a:lnTo>
                  <a:lnTo>
                    <a:pt x="752475" y="1433449"/>
                  </a:lnTo>
                  <a:close/>
                </a:path>
                <a:path w="2219325" h="2362200">
                  <a:moveTo>
                    <a:pt x="771525" y="1833499"/>
                  </a:moveTo>
                  <a:lnTo>
                    <a:pt x="769645" y="1824278"/>
                  </a:lnTo>
                  <a:lnTo>
                    <a:pt x="764540" y="1816722"/>
                  </a:lnTo>
                  <a:lnTo>
                    <a:pt x="756945" y="1811629"/>
                  </a:lnTo>
                  <a:lnTo>
                    <a:pt x="747649" y="1809750"/>
                  </a:lnTo>
                  <a:lnTo>
                    <a:pt x="738416" y="1811629"/>
                  </a:lnTo>
                  <a:lnTo>
                    <a:pt x="730859" y="1816722"/>
                  </a:lnTo>
                  <a:lnTo>
                    <a:pt x="725766" y="1824278"/>
                  </a:lnTo>
                  <a:lnTo>
                    <a:pt x="723900" y="1833499"/>
                  </a:lnTo>
                  <a:lnTo>
                    <a:pt x="725766" y="1842808"/>
                  </a:lnTo>
                  <a:lnTo>
                    <a:pt x="730859" y="1850390"/>
                  </a:lnTo>
                  <a:lnTo>
                    <a:pt x="738416" y="1855508"/>
                  </a:lnTo>
                  <a:lnTo>
                    <a:pt x="747649" y="1857375"/>
                  </a:lnTo>
                  <a:lnTo>
                    <a:pt x="756945" y="1855508"/>
                  </a:lnTo>
                  <a:lnTo>
                    <a:pt x="764540" y="1850390"/>
                  </a:lnTo>
                  <a:lnTo>
                    <a:pt x="769645" y="1842808"/>
                  </a:lnTo>
                  <a:lnTo>
                    <a:pt x="771525" y="1833499"/>
                  </a:lnTo>
                  <a:close/>
                </a:path>
                <a:path w="2219325" h="2362200">
                  <a:moveTo>
                    <a:pt x="771525" y="1728724"/>
                  </a:moveTo>
                  <a:lnTo>
                    <a:pt x="769645" y="1719503"/>
                  </a:lnTo>
                  <a:lnTo>
                    <a:pt x="764540" y="1711947"/>
                  </a:lnTo>
                  <a:lnTo>
                    <a:pt x="756945" y="1706854"/>
                  </a:lnTo>
                  <a:lnTo>
                    <a:pt x="747649" y="1704975"/>
                  </a:lnTo>
                  <a:lnTo>
                    <a:pt x="738416" y="1706854"/>
                  </a:lnTo>
                  <a:lnTo>
                    <a:pt x="730859" y="1711947"/>
                  </a:lnTo>
                  <a:lnTo>
                    <a:pt x="725766" y="1719503"/>
                  </a:lnTo>
                  <a:lnTo>
                    <a:pt x="723900" y="1728724"/>
                  </a:lnTo>
                  <a:lnTo>
                    <a:pt x="725766" y="1738033"/>
                  </a:lnTo>
                  <a:lnTo>
                    <a:pt x="730859" y="1745615"/>
                  </a:lnTo>
                  <a:lnTo>
                    <a:pt x="738416" y="1750733"/>
                  </a:lnTo>
                  <a:lnTo>
                    <a:pt x="747649" y="1752600"/>
                  </a:lnTo>
                  <a:lnTo>
                    <a:pt x="756945" y="1750733"/>
                  </a:lnTo>
                  <a:lnTo>
                    <a:pt x="764540" y="1745615"/>
                  </a:lnTo>
                  <a:lnTo>
                    <a:pt x="769645" y="1738033"/>
                  </a:lnTo>
                  <a:lnTo>
                    <a:pt x="771525" y="1728724"/>
                  </a:lnTo>
                  <a:close/>
                </a:path>
                <a:path w="2219325" h="2362200">
                  <a:moveTo>
                    <a:pt x="781050" y="1633474"/>
                  </a:moveTo>
                  <a:lnTo>
                    <a:pt x="779170" y="1624253"/>
                  </a:lnTo>
                  <a:lnTo>
                    <a:pt x="774065" y="1616697"/>
                  </a:lnTo>
                  <a:lnTo>
                    <a:pt x="766470" y="1611604"/>
                  </a:lnTo>
                  <a:lnTo>
                    <a:pt x="757174" y="1609725"/>
                  </a:lnTo>
                  <a:lnTo>
                    <a:pt x="747941" y="1611604"/>
                  </a:lnTo>
                  <a:lnTo>
                    <a:pt x="740384" y="1616697"/>
                  </a:lnTo>
                  <a:lnTo>
                    <a:pt x="735291" y="1624253"/>
                  </a:lnTo>
                  <a:lnTo>
                    <a:pt x="733425" y="1633474"/>
                  </a:lnTo>
                  <a:lnTo>
                    <a:pt x="735291" y="1642783"/>
                  </a:lnTo>
                  <a:lnTo>
                    <a:pt x="740384" y="1650365"/>
                  </a:lnTo>
                  <a:lnTo>
                    <a:pt x="747941" y="1655483"/>
                  </a:lnTo>
                  <a:lnTo>
                    <a:pt x="757174" y="1657350"/>
                  </a:lnTo>
                  <a:lnTo>
                    <a:pt x="766470" y="1655483"/>
                  </a:lnTo>
                  <a:lnTo>
                    <a:pt x="774065" y="1650365"/>
                  </a:lnTo>
                  <a:lnTo>
                    <a:pt x="779170" y="1642783"/>
                  </a:lnTo>
                  <a:lnTo>
                    <a:pt x="781050" y="1633474"/>
                  </a:lnTo>
                  <a:close/>
                </a:path>
                <a:path w="2219325" h="2362200">
                  <a:moveTo>
                    <a:pt x="828675" y="1023874"/>
                  </a:moveTo>
                  <a:lnTo>
                    <a:pt x="826795" y="1014653"/>
                  </a:lnTo>
                  <a:lnTo>
                    <a:pt x="821690" y="1007097"/>
                  </a:lnTo>
                  <a:lnTo>
                    <a:pt x="814095" y="1002004"/>
                  </a:lnTo>
                  <a:lnTo>
                    <a:pt x="804799" y="1000125"/>
                  </a:lnTo>
                  <a:lnTo>
                    <a:pt x="795566" y="1002004"/>
                  </a:lnTo>
                  <a:lnTo>
                    <a:pt x="788009" y="1007097"/>
                  </a:lnTo>
                  <a:lnTo>
                    <a:pt x="782916" y="1014653"/>
                  </a:lnTo>
                  <a:lnTo>
                    <a:pt x="781050" y="1023874"/>
                  </a:lnTo>
                  <a:lnTo>
                    <a:pt x="782916" y="1033183"/>
                  </a:lnTo>
                  <a:lnTo>
                    <a:pt x="788009" y="1040777"/>
                  </a:lnTo>
                  <a:lnTo>
                    <a:pt x="795566" y="1045883"/>
                  </a:lnTo>
                  <a:lnTo>
                    <a:pt x="804799" y="1047750"/>
                  </a:lnTo>
                  <a:lnTo>
                    <a:pt x="814095" y="1045883"/>
                  </a:lnTo>
                  <a:lnTo>
                    <a:pt x="821690" y="1040777"/>
                  </a:lnTo>
                  <a:lnTo>
                    <a:pt x="826795" y="1033183"/>
                  </a:lnTo>
                  <a:lnTo>
                    <a:pt x="828675" y="1023874"/>
                  </a:lnTo>
                  <a:close/>
                </a:path>
                <a:path w="2219325" h="2362200">
                  <a:moveTo>
                    <a:pt x="971550" y="23749"/>
                  </a:moveTo>
                  <a:lnTo>
                    <a:pt x="969670" y="14528"/>
                  </a:lnTo>
                  <a:lnTo>
                    <a:pt x="964565" y="6972"/>
                  </a:lnTo>
                  <a:lnTo>
                    <a:pt x="956970" y="1879"/>
                  </a:lnTo>
                  <a:lnTo>
                    <a:pt x="947674" y="0"/>
                  </a:lnTo>
                  <a:lnTo>
                    <a:pt x="938441" y="1879"/>
                  </a:lnTo>
                  <a:lnTo>
                    <a:pt x="930884" y="6972"/>
                  </a:lnTo>
                  <a:lnTo>
                    <a:pt x="925791" y="14528"/>
                  </a:lnTo>
                  <a:lnTo>
                    <a:pt x="923925" y="23749"/>
                  </a:lnTo>
                  <a:lnTo>
                    <a:pt x="925791" y="33058"/>
                  </a:lnTo>
                  <a:lnTo>
                    <a:pt x="930884" y="40652"/>
                  </a:lnTo>
                  <a:lnTo>
                    <a:pt x="938441" y="45758"/>
                  </a:lnTo>
                  <a:lnTo>
                    <a:pt x="947674" y="47625"/>
                  </a:lnTo>
                  <a:lnTo>
                    <a:pt x="956970" y="45758"/>
                  </a:lnTo>
                  <a:lnTo>
                    <a:pt x="964565" y="40652"/>
                  </a:lnTo>
                  <a:lnTo>
                    <a:pt x="969670" y="33058"/>
                  </a:lnTo>
                  <a:lnTo>
                    <a:pt x="971550" y="23749"/>
                  </a:lnTo>
                  <a:close/>
                </a:path>
                <a:path w="2219325" h="2362200">
                  <a:moveTo>
                    <a:pt x="1038225" y="1728724"/>
                  </a:moveTo>
                  <a:lnTo>
                    <a:pt x="1036345" y="1719503"/>
                  </a:lnTo>
                  <a:lnTo>
                    <a:pt x="1031240" y="1711947"/>
                  </a:lnTo>
                  <a:lnTo>
                    <a:pt x="1023645" y="1706854"/>
                  </a:lnTo>
                  <a:lnTo>
                    <a:pt x="1014349" y="1704975"/>
                  </a:lnTo>
                  <a:lnTo>
                    <a:pt x="1005116" y="1706854"/>
                  </a:lnTo>
                  <a:lnTo>
                    <a:pt x="997559" y="1711947"/>
                  </a:lnTo>
                  <a:lnTo>
                    <a:pt x="992466" y="1719503"/>
                  </a:lnTo>
                  <a:lnTo>
                    <a:pt x="990600" y="1728724"/>
                  </a:lnTo>
                  <a:lnTo>
                    <a:pt x="992466" y="1738033"/>
                  </a:lnTo>
                  <a:lnTo>
                    <a:pt x="997559" y="1745615"/>
                  </a:lnTo>
                  <a:lnTo>
                    <a:pt x="1005116" y="1750733"/>
                  </a:lnTo>
                  <a:lnTo>
                    <a:pt x="1014349" y="1752600"/>
                  </a:lnTo>
                  <a:lnTo>
                    <a:pt x="1023645" y="1750733"/>
                  </a:lnTo>
                  <a:lnTo>
                    <a:pt x="1031240" y="1745615"/>
                  </a:lnTo>
                  <a:lnTo>
                    <a:pt x="1036345" y="1738033"/>
                  </a:lnTo>
                  <a:lnTo>
                    <a:pt x="1038225" y="1728724"/>
                  </a:lnTo>
                  <a:close/>
                </a:path>
                <a:path w="2219325" h="2362200">
                  <a:moveTo>
                    <a:pt x="1047750" y="2338324"/>
                  </a:moveTo>
                  <a:lnTo>
                    <a:pt x="1045870" y="2329103"/>
                  </a:lnTo>
                  <a:lnTo>
                    <a:pt x="1040765" y="2321547"/>
                  </a:lnTo>
                  <a:lnTo>
                    <a:pt x="1033170" y="2316454"/>
                  </a:lnTo>
                  <a:lnTo>
                    <a:pt x="1023874" y="2314575"/>
                  </a:lnTo>
                  <a:lnTo>
                    <a:pt x="1014641" y="2316454"/>
                  </a:lnTo>
                  <a:lnTo>
                    <a:pt x="1007084" y="2321547"/>
                  </a:lnTo>
                  <a:lnTo>
                    <a:pt x="1001991" y="2329103"/>
                  </a:lnTo>
                  <a:lnTo>
                    <a:pt x="1000125" y="2338324"/>
                  </a:lnTo>
                  <a:lnTo>
                    <a:pt x="1001991" y="2347633"/>
                  </a:lnTo>
                  <a:lnTo>
                    <a:pt x="1007084" y="2355215"/>
                  </a:lnTo>
                  <a:lnTo>
                    <a:pt x="1014641" y="2360333"/>
                  </a:lnTo>
                  <a:lnTo>
                    <a:pt x="1023874" y="2362200"/>
                  </a:lnTo>
                  <a:lnTo>
                    <a:pt x="1033170" y="2360333"/>
                  </a:lnTo>
                  <a:lnTo>
                    <a:pt x="1040765" y="2355215"/>
                  </a:lnTo>
                  <a:lnTo>
                    <a:pt x="1045870" y="2347633"/>
                  </a:lnTo>
                  <a:lnTo>
                    <a:pt x="1047750" y="2338324"/>
                  </a:lnTo>
                  <a:close/>
                </a:path>
                <a:path w="2219325" h="2362200">
                  <a:moveTo>
                    <a:pt x="1076325" y="1985899"/>
                  </a:moveTo>
                  <a:lnTo>
                    <a:pt x="1074445" y="1976678"/>
                  </a:lnTo>
                  <a:lnTo>
                    <a:pt x="1069340" y="1969122"/>
                  </a:lnTo>
                  <a:lnTo>
                    <a:pt x="1061745" y="1964029"/>
                  </a:lnTo>
                  <a:lnTo>
                    <a:pt x="1052449" y="1962150"/>
                  </a:lnTo>
                  <a:lnTo>
                    <a:pt x="1043216" y="1964029"/>
                  </a:lnTo>
                  <a:lnTo>
                    <a:pt x="1035659" y="1969122"/>
                  </a:lnTo>
                  <a:lnTo>
                    <a:pt x="1030566" y="1976678"/>
                  </a:lnTo>
                  <a:lnTo>
                    <a:pt x="1028700" y="1985899"/>
                  </a:lnTo>
                  <a:lnTo>
                    <a:pt x="1030566" y="1995208"/>
                  </a:lnTo>
                  <a:lnTo>
                    <a:pt x="1035659" y="2002790"/>
                  </a:lnTo>
                  <a:lnTo>
                    <a:pt x="1043216" y="2007908"/>
                  </a:lnTo>
                  <a:lnTo>
                    <a:pt x="1052449" y="2009775"/>
                  </a:lnTo>
                  <a:lnTo>
                    <a:pt x="1061745" y="2007908"/>
                  </a:lnTo>
                  <a:lnTo>
                    <a:pt x="1069340" y="2002790"/>
                  </a:lnTo>
                  <a:lnTo>
                    <a:pt x="1074445" y="1995208"/>
                  </a:lnTo>
                  <a:lnTo>
                    <a:pt x="1076325" y="1985899"/>
                  </a:lnTo>
                  <a:close/>
                </a:path>
                <a:path w="2219325" h="2362200">
                  <a:moveTo>
                    <a:pt x="1114425" y="776224"/>
                  </a:moveTo>
                  <a:lnTo>
                    <a:pt x="1112545" y="767003"/>
                  </a:lnTo>
                  <a:lnTo>
                    <a:pt x="1107440" y="759447"/>
                  </a:lnTo>
                  <a:lnTo>
                    <a:pt x="1099845" y="754354"/>
                  </a:lnTo>
                  <a:lnTo>
                    <a:pt x="1090549" y="752475"/>
                  </a:lnTo>
                  <a:lnTo>
                    <a:pt x="1081316" y="754354"/>
                  </a:lnTo>
                  <a:lnTo>
                    <a:pt x="1073759" y="759447"/>
                  </a:lnTo>
                  <a:lnTo>
                    <a:pt x="1068666" y="767003"/>
                  </a:lnTo>
                  <a:lnTo>
                    <a:pt x="1066800" y="776224"/>
                  </a:lnTo>
                  <a:lnTo>
                    <a:pt x="1068666" y="785533"/>
                  </a:lnTo>
                  <a:lnTo>
                    <a:pt x="1073759" y="793127"/>
                  </a:lnTo>
                  <a:lnTo>
                    <a:pt x="1081316" y="798233"/>
                  </a:lnTo>
                  <a:lnTo>
                    <a:pt x="1090549" y="800100"/>
                  </a:lnTo>
                  <a:lnTo>
                    <a:pt x="1099845" y="798233"/>
                  </a:lnTo>
                  <a:lnTo>
                    <a:pt x="1107440" y="793127"/>
                  </a:lnTo>
                  <a:lnTo>
                    <a:pt x="1112545" y="785533"/>
                  </a:lnTo>
                  <a:lnTo>
                    <a:pt x="1114425" y="776224"/>
                  </a:lnTo>
                  <a:close/>
                </a:path>
                <a:path w="2219325" h="2362200">
                  <a:moveTo>
                    <a:pt x="1143000" y="1833499"/>
                  </a:moveTo>
                  <a:lnTo>
                    <a:pt x="1141120" y="1824278"/>
                  </a:lnTo>
                  <a:lnTo>
                    <a:pt x="1136015" y="1816722"/>
                  </a:lnTo>
                  <a:lnTo>
                    <a:pt x="1128420" y="1811629"/>
                  </a:lnTo>
                  <a:lnTo>
                    <a:pt x="1119124" y="1809750"/>
                  </a:lnTo>
                  <a:lnTo>
                    <a:pt x="1109891" y="1811629"/>
                  </a:lnTo>
                  <a:lnTo>
                    <a:pt x="1102334" y="1816722"/>
                  </a:lnTo>
                  <a:lnTo>
                    <a:pt x="1097241" y="1824278"/>
                  </a:lnTo>
                  <a:lnTo>
                    <a:pt x="1095375" y="1833499"/>
                  </a:lnTo>
                  <a:lnTo>
                    <a:pt x="1097241" y="1842808"/>
                  </a:lnTo>
                  <a:lnTo>
                    <a:pt x="1102334" y="1850390"/>
                  </a:lnTo>
                  <a:lnTo>
                    <a:pt x="1109891" y="1855508"/>
                  </a:lnTo>
                  <a:lnTo>
                    <a:pt x="1119124" y="1857375"/>
                  </a:lnTo>
                  <a:lnTo>
                    <a:pt x="1128420" y="1855508"/>
                  </a:lnTo>
                  <a:lnTo>
                    <a:pt x="1136015" y="1850390"/>
                  </a:lnTo>
                  <a:lnTo>
                    <a:pt x="1141120" y="1842808"/>
                  </a:lnTo>
                  <a:lnTo>
                    <a:pt x="1143000" y="1833499"/>
                  </a:lnTo>
                  <a:close/>
                </a:path>
                <a:path w="2219325" h="2362200">
                  <a:moveTo>
                    <a:pt x="1143000" y="1233424"/>
                  </a:moveTo>
                  <a:lnTo>
                    <a:pt x="1141120" y="1224203"/>
                  </a:lnTo>
                  <a:lnTo>
                    <a:pt x="1136015" y="1216647"/>
                  </a:lnTo>
                  <a:lnTo>
                    <a:pt x="1128420" y="1211554"/>
                  </a:lnTo>
                  <a:lnTo>
                    <a:pt x="1119124" y="1209675"/>
                  </a:lnTo>
                  <a:lnTo>
                    <a:pt x="1109891" y="1211554"/>
                  </a:lnTo>
                  <a:lnTo>
                    <a:pt x="1102334" y="1216647"/>
                  </a:lnTo>
                  <a:lnTo>
                    <a:pt x="1097241" y="1224203"/>
                  </a:lnTo>
                  <a:lnTo>
                    <a:pt x="1095375" y="1233424"/>
                  </a:lnTo>
                  <a:lnTo>
                    <a:pt x="1097241" y="1242733"/>
                  </a:lnTo>
                  <a:lnTo>
                    <a:pt x="1102334" y="1250327"/>
                  </a:lnTo>
                  <a:lnTo>
                    <a:pt x="1109891" y="1255433"/>
                  </a:lnTo>
                  <a:lnTo>
                    <a:pt x="1119124" y="1257300"/>
                  </a:lnTo>
                  <a:lnTo>
                    <a:pt x="1128420" y="1255433"/>
                  </a:lnTo>
                  <a:lnTo>
                    <a:pt x="1136015" y="1250327"/>
                  </a:lnTo>
                  <a:lnTo>
                    <a:pt x="1141120" y="1242733"/>
                  </a:lnTo>
                  <a:lnTo>
                    <a:pt x="1143000" y="1233424"/>
                  </a:lnTo>
                  <a:close/>
                </a:path>
                <a:path w="2219325" h="2362200">
                  <a:moveTo>
                    <a:pt x="1162050" y="1128649"/>
                  </a:moveTo>
                  <a:lnTo>
                    <a:pt x="1160170" y="1119428"/>
                  </a:lnTo>
                  <a:lnTo>
                    <a:pt x="1155065" y="1111872"/>
                  </a:lnTo>
                  <a:lnTo>
                    <a:pt x="1147470" y="1106779"/>
                  </a:lnTo>
                  <a:lnTo>
                    <a:pt x="1138174" y="1104900"/>
                  </a:lnTo>
                  <a:lnTo>
                    <a:pt x="1128941" y="1106779"/>
                  </a:lnTo>
                  <a:lnTo>
                    <a:pt x="1121384" y="1111872"/>
                  </a:lnTo>
                  <a:lnTo>
                    <a:pt x="1116291" y="1119428"/>
                  </a:lnTo>
                  <a:lnTo>
                    <a:pt x="1114425" y="1128649"/>
                  </a:lnTo>
                  <a:lnTo>
                    <a:pt x="1116291" y="1137958"/>
                  </a:lnTo>
                  <a:lnTo>
                    <a:pt x="1121384" y="1145552"/>
                  </a:lnTo>
                  <a:lnTo>
                    <a:pt x="1128941" y="1150658"/>
                  </a:lnTo>
                  <a:lnTo>
                    <a:pt x="1138174" y="1152525"/>
                  </a:lnTo>
                  <a:lnTo>
                    <a:pt x="1147470" y="1150658"/>
                  </a:lnTo>
                  <a:lnTo>
                    <a:pt x="1155065" y="1145552"/>
                  </a:lnTo>
                  <a:lnTo>
                    <a:pt x="1160170" y="1137958"/>
                  </a:lnTo>
                  <a:lnTo>
                    <a:pt x="1162050" y="1128649"/>
                  </a:lnTo>
                  <a:close/>
                </a:path>
                <a:path w="2219325" h="2362200">
                  <a:moveTo>
                    <a:pt x="1190625" y="1881124"/>
                  </a:moveTo>
                  <a:lnTo>
                    <a:pt x="1188745" y="1871903"/>
                  </a:lnTo>
                  <a:lnTo>
                    <a:pt x="1183640" y="1864347"/>
                  </a:lnTo>
                  <a:lnTo>
                    <a:pt x="1176045" y="1859254"/>
                  </a:lnTo>
                  <a:lnTo>
                    <a:pt x="1166749" y="1857375"/>
                  </a:lnTo>
                  <a:lnTo>
                    <a:pt x="1157516" y="1859254"/>
                  </a:lnTo>
                  <a:lnTo>
                    <a:pt x="1149959" y="1864347"/>
                  </a:lnTo>
                  <a:lnTo>
                    <a:pt x="1144866" y="1871903"/>
                  </a:lnTo>
                  <a:lnTo>
                    <a:pt x="1143000" y="1881124"/>
                  </a:lnTo>
                  <a:lnTo>
                    <a:pt x="1144866" y="1890433"/>
                  </a:lnTo>
                  <a:lnTo>
                    <a:pt x="1149959" y="1898015"/>
                  </a:lnTo>
                  <a:lnTo>
                    <a:pt x="1157516" y="1903133"/>
                  </a:lnTo>
                  <a:lnTo>
                    <a:pt x="1166749" y="1905000"/>
                  </a:lnTo>
                  <a:lnTo>
                    <a:pt x="1176045" y="1903133"/>
                  </a:lnTo>
                  <a:lnTo>
                    <a:pt x="1183640" y="1898015"/>
                  </a:lnTo>
                  <a:lnTo>
                    <a:pt x="1188745" y="1890433"/>
                  </a:lnTo>
                  <a:lnTo>
                    <a:pt x="1190625" y="1881124"/>
                  </a:lnTo>
                  <a:close/>
                </a:path>
                <a:path w="2219325" h="2362200">
                  <a:moveTo>
                    <a:pt x="1228725" y="1985899"/>
                  </a:moveTo>
                  <a:lnTo>
                    <a:pt x="1226845" y="1976678"/>
                  </a:lnTo>
                  <a:lnTo>
                    <a:pt x="1221740" y="1969122"/>
                  </a:lnTo>
                  <a:lnTo>
                    <a:pt x="1214145" y="1964029"/>
                  </a:lnTo>
                  <a:lnTo>
                    <a:pt x="1204849" y="1962150"/>
                  </a:lnTo>
                  <a:lnTo>
                    <a:pt x="1195616" y="1964029"/>
                  </a:lnTo>
                  <a:lnTo>
                    <a:pt x="1188059" y="1969122"/>
                  </a:lnTo>
                  <a:lnTo>
                    <a:pt x="1182966" y="1976678"/>
                  </a:lnTo>
                  <a:lnTo>
                    <a:pt x="1181100" y="1985899"/>
                  </a:lnTo>
                  <a:lnTo>
                    <a:pt x="1182966" y="1995208"/>
                  </a:lnTo>
                  <a:lnTo>
                    <a:pt x="1188059" y="2002790"/>
                  </a:lnTo>
                  <a:lnTo>
                    <a:pt x="1195616" y="2007908"/>
                  </a:lnTo>
                  <a:lnTo>
                    <a:pt x="1204849" y="2009775"/>
                  </a:lnTo>
                  <a:lnTo>
                    <a:pt x="1214145" y="2007908"/>
                  </a:lnTo>
                  <a:lnTo>
                    <a:pt x="1221740" y="2002790"/>
                  </a:lnTo>
                  <a:lnTo>
                    <a:pt x="1226845" y="1995208"/>
                  </a:lnTo>
                  <a:lnTo>
                    <a:pt x="1228725" y="1985899"/>
                  </a:lnTo>
                  <a:close/>
                </a:path>
                <a:path w="2219325" h="2362200">
                  <a:moveTo>
                    <a:pt x="1247775" y="1576324"/>
                  </a:moveTo>
                  <a:lnTo>
                    <a:pt x="1245895" y="1567103"/>
                  </a:lnTo>
                  <a:lnTo>
                    <a:pt x="1240790" y="1559547"/>
                  </a:lnTo>
                  <a:lnTo>
                    <a:pt x="1233195" y="1554454"/>
                  </a:lnTo>
                  <a:lnTo>
                    <a:pt x="1223899" y="1552575"/>
                  </a:lnTo>
                  <a:lnTo>
                    <a:pt x="1214666" y="1554454"/>
                  </a:lnTo>
                  <a:lnTo>
                    <a:pt x="1207109" y="1559547"/>
                  </a:lnTo>
                  <a:lnTo>
                    <a:pt x="1204899" y="1562823"/>
                  </a:lnTo>
                  <a:lnTo>
                    <a:pt x="1202690" y="1559547"/>
                  </a:lnTo>
                  <a:lnTo>
                    <a:pt x="1195095" y="1554454"/>
                  </a:lnTo>
                  <a:lnTo>
                    <a:pt x="1185799" y="1552575"/>
                  </a:lnTo>
                  <a:lnTo>
                    <a:pt x="1176566" y="1554454"/>
                  </a:lnTo>
                  <a:lnTo>
                    <a:pt x="1169009" y="1559547"/>
                  </a:lnTo>
                  <a:lnTo>
                    <a:pt x="1163916" y="1567103"/>
                  </a:lnTo>
                  <a:lnTo>
                    <a:pt x="1162050" y="1576324"/>
                  </a:lnTo>
                  <a:lnTo>
                    <a:pt x="1163916" y="1585633"/>
                  </a:lnTo>
                  <a:lnTo>
                    <a:pt x="1169009" y="1593215"/>
                  </a:lnTo>
                  <a:lnTo>
                    <a:pt x="1176566" y="1598333"/>
                  </a:lnTo>
                  <a:lnTo>
                    <a:pt x="1185799" y="1600200"/>
                  </a:lnTo>
                  <a:lnTo>
                    <a:pt x="1195095" y="1598333"/>
                  </a:lnTo>
                  <a:lnTo>
                    <a:pt x="1202690" y="1593215"/>
                  </a:lnTo>
                  <a:lnTo>
                    <a:pt x="1204899" y="1589938"/>
                  </a:lnTo>
                  <a:lnTo>
                    <a:pt x="1207109" y="1593215"/>
                  </a:lnTo>
                  <a:lnTo>
                    <a:pt x="1214666" y="1598333"/>
                  </a:lnTo>
                  <a:lnTo>
                    <a:pt x="1223899" y="1600200"/>
                  </a:lnTo>
                  <a:lnTo>
                    <a:pt x="1233195" y="1598333"/>
                  </a:lnTo>
                  <a:lnTo>
                    <a:pt x="1240790" y="1593215"/>
                  </a:lnTo>
                  <a:lnTo>
                    <a:pt x="1245895" y="1585633"/>
                  </a:lnTo>
                  <a:lnTo>
                    <a:pt x="1247775" y="1576324"/>
                  </a:lnTo>
                  <a:close/>
                </a:path>
                <a:path w="2219325" h="2362200">
                  <a:moveTo>
                    <a:pt x="1323975" y="576199"/>
                  </a:moveTo>
                  <a:lnTo>
                    <a:pt x="1322095" y="566978"/>
                  </a:lnTo>
                  <a:lnTo>
                    <a:pt x="1316990" y="559422"/>
                  </a:lnTo>
                  <a:lnTo>
                    <a:pt x="1309395" y="554329"/>
                  </a:lnTo>
                  <a:lnTo>
                    <a:pt x="1300099" y="552450"/>
                  </a:lnTo>
                  <a:lnTo>
                    <a:pt x="1290866" y="554329"/>
                  </a:lnTo>
                  <a:lnTo>
                    <a:pt x="1283309" y="559422"/>
                  </a:lnTo>
                  <a:lnTo>
                    <a:pt x="1278216" y="566978"/>
                  </a:lnTo>
                  <a:lnTo>
                    <a:pt x="1276350" y="576199"/>
                  </a:lnTo>
                  <a:lnTo>
                    <a:pt x="1278216" y="585508"/>
                  </a:lnTo>
                  <a:lnTo>
                    <a:pt x="1283309" y="593102"/>
                  </a:lnTo>
                  <a:lnTo>
                    <a:pt x="1290866" y="598208"/>
                  </a:lnTo>
                  <a:lnTo>
                    <a:pt x="1300099" y="600075"/>
                  </a:lnTo>
                  <a:lnTo>
                    <a:pt x="1309395" y="598208"/>
                  </a:lnTo>
                  <a:lnTo>
                    <a:pt x="1316990" y="593102"/>
                  </a:lnTo>
                  <a:lnTo>
                    <a:pt x="1322095" y="585508"/>
                  </a:lnTo>
                  <a:lnTo>
                    <a:pt x="1323975" y="576199"/>
                  </a:lnTo>
                  <a:close/>
                </a:path>
                <a:path w="2219325" h="2362200">
                  <a:moveTo>
                    <a:pt x="1333500" y="1881124"/>
                  </a:moveTo>
                  <a:lnTo>
                    <a:pt x="1331620" y="1871903"/>
                  </a:lnTo>
                  <a:lnTo>
                    <a:pt x="1326515" y="1864347"/>
                  </a:lnTo>
                  <a:lnTo>
                    <a:pt x="1318920" y="1859254"/>
                  </a:lnTo>
                  <a:lnTo>
                    <a:pt x="1309624" y="1857375"/>
                  </a:lnTo>
                  <a:lnTo>
                    <a:pt x="1300391" y="1859254"/>
                  </a:lnTo>
                  <a:lnTo>
                    <a:pt x="1292834" y="1864347"/>
                  </a:lnTo>
                  <a:lnTo>
                    <a:pt x="1287741" y="1871903"/>
                  </a:lnTo>
                  <a:lnTo>
                    <a:pt x="1285875" y="1881124"/>
                  </a:lnTo>
                  <a:lnTo>
                    <a:pt x="1287741" y="1890433"/>
                  </a:lnTo>
                  <a:lnTo>
                    <a:pt x="1292834" y="1898015"/>
                  </a:lnTo>
                  <a:lnTo>
                    <a:pt x="1300391" y="1903133"/>
                  </a:lnTo>
                  <a:lnTo>
                    <a:pt x="1309624" y="1905000"/>
                  </a:lnTo>
                  <a:lnTo>
                    <a:pt x="1318920" y="1903133"/>
                  </a:lnTo>
                  <a:lnTo>
                    <a:pt x="1326515" y="1898015"/>
                  </a:lnTo>
                  <a:lnTo>
                    <a:pt x="1331620" y="1890433"/>
                  </a:lnTo>
                  <a:lnTo>
                    <a:pt x="1333500" y="1881124"/>
                  </a:lnTo>
                  <a:close/>
                </a:path>
                <a:path w="2219325" h="2362200">
                  <a:moveTo>
                    <a:pt x="1390650" y="1681099"/>
                  </a:moveTo>
                  <a:lnTo>
                    <a:pt x="1388770" y="1671878"/>
                  </a:lnTo>
                  <a:lnTo>
                    <a:pt x="1383665" y="1664322"/>
                  </a:lnTo>
                  <a:lnTo>
                    <a:pt x="1376070" y="1659229"/>
                  </a:lnTo>
                  <a:lnTo>
                    <a:pt x="1366774" y="1657350"/>
                  </a:lnTo>
                  <a:lnTo>
                    <a:pt x="1357541" y="1659229"/>
                  </a:lnTo>
                  <a:lnTo>
                    <a:pt x="1349984" y="1664322"/>
                  </a:lnTo>
                  <a:lnTo>
                    <a:pt x="1344891" y="1671878"/>
                  </a:lnTo>
                  <a:lnTo>
                    <a:pt x="1343025" y="1681099"/>
                  </a:lnTo>
                  <a:lnTo>
                    <a:pt x="1344891" y="1690408"/>
                  </a:lnTo>
                  <a:lnTo>
                    <a:pt x="1349984" y="1697990"/>
                  </a:lnTo>
                  <a:lnTo>
                    <a:pt x="1357541" y="1703108"/>
                  </a:lnTo>
                  <a:lnTo>
                    <a:pt x="1366774" y="1704975"/>
                  </a:lnTo>
                  <a:lnTo>
                    <a:pt x="1376070" y="1703108"/>
                  </a:lnTo>
                  <a:lnTo>
                    <a:pt x="1383665" y="1697990"/>
                  </a:lnTo>
                  <a:lnTo>
                    <a:pt x="1388770" y="1690408"/>
                  </a:lnTo>
                  <a:lnTo>
                    <a:pt x="1390650" y="1681099"/>
                  </a:lnTo>
                  <a:close/>
                </a:path>
                <a:path w="2219325" h="2362200">
                  <a:moveTo>
                    <a:pt x="1466850" y="1576324"/>
                  </a:moveTo>
                  <a:lnTo>
                    <a:pt x="1464970" y="1567103"/>
                  </a:lnTo>
                  <a:lnTo>
                    <a:pt x="1459865" y="1559547"/>
                  </a:lnTo>
                  <a:lnTo>
                    <a:pt x="1452270" y="1554454"/>
                  </a:lnTo>
                  <a:lnTo>
                    <a:pt x="1442974" y="1552575"/>
                  </a:lnTo>
                  <a:lnTo>
                    <a:pt x="1433741" y="1554454"/>
                  </a:lnTo>
                  <a:lnTo>
                    <a:pt x="1426184" y="1559547"/>
                  </a:lnTo>
                  <a:lnTo>
                    <a:pt x="1421091" y="1567103"/>
                  </a:lnTo>
                  <a:lnTo>
                    <a:pt x="1419225" y="1576324"/>
                  </a:lnTo>
                  <a:lnTo>
                    <a:pt x="1421091" y="1585633"/>
                  </a:lnTo>
                  <a:lnTo>
                    <a:pt x="1426184" y="1593215"/>
                  </a:lnTo>
                  <a:lnTo>
                    <a:pt x="1433741" y="1598333"/>
                  </a:lnTo>
                  <a:lnTo>
                    <a:pt x="1442974" y="1600200"/>
                  </a:lnTo>
                  <a:lnTo>
                    <a:pt x="1452270" y="1598333"/>
                  </a:lnTo>
                  <a:lnTo>
                    <a:pt x="1459865" y="1593215"/>
                  </a:lnTo>
                  <a:lnTo>
                    <a:pt x="1464970" y="1585633"/>
                  </a:lnTo>
                  <a:lnTo>
                    <a:pt x="1466850" y="1576324"/>
                  </a:lnTo>
                  <a:close/>
                </a:path>
                <a:path w="2219325" h="2362200">
                  <a:moveTo>
                    <a:pt x="1504950" y="1481074"/>
                  </a:moveTo>
                  <a:lnTo>
                    <a:pt x="1503070" y="1471853"/>
                  </a:lnTo>
                  <a:lnTo>
                    <a:pt x="1497965" y="1464297"/>
                  </a:lnTo>
                  <a:lnTo>
                    <a:pt x="1490370" y="1459204"/>
                  </a:lnTo>
                  <a:lnTo>
                    <a:pt x="1481074" y="1457325"/>
                  </a:lnTo>
                  <a:lnTo>
                    <a:pt x="1471841" y="1459204"/>
                  </a:lnTo>
                  <a:lnTo>
                    <a:pt x="1464284" y="1464297"/>
                  </a:lnTo>
                  <a:lnTo>
                    <a:pt x="1459191" y="1471853"/>
                  </a:lnTo>
                  <a:lnTo>
                    <a:pt x="1457325" y="1481074"/>
                  </a:lnTo>
                  <a:lnTo>
                    <a:pt x="1459191" y="1490383"/>
                  </a:lnTo>
                  <a:lnTo>
                    <a:pt x="1464284" y="1497965"/>
                  </a:lnTo>
                  <a:lnTo>
                    <a:pt x="1471841" y="1503083"/>
                  </a:lnTo>
                  <a:lnTo>
                    <a:pt x="1481074" y="1504950"/>
                  </a:lnTo>
                  <a:lnTo>
                    <a:pt x="1490370" y="1503083"/>
                  </a:lnTo>
                  <a:lnTo>
                    <a:pt x="1497965" y="1497965"/>
                  </a:lnTo>
                  <a:lnTo>
                    <a:pt x="1503070" y="1490383"/>
                  </a:lnTo>
                  <a:lnTo>
                    <a:pt x="1504950" y="1481074"/>
                  </a:lnTo>
                  <a:close/>
                </a:path>
                <a:path w="2219325" h="2362200">
                  <a:moveTo>
                    <a:pt x="1543050" y="976249"/>
                  </a:moveTo>
                  <a:lnTo>
                    <a:pt x="1541170" y="967028"/>
                  </a:lnTo>
                  <a:lnTo>
                    <a:pt x="1536065" y="959472"/>
                  </a:lnTo>
                  <a:lnTo>
                    <a:pt x="1528470" y="954379"/>
                  </a:lnTo>
                  <a:lnTo>
                    <a:pt x="1519174" y="952500"/>
                  </a:lnTo>
                  <a:lnTo>
                    <a:pt x="1509941" y="954379"/>
                  </a:lnTo>
                  <a:lnTo>
                    <a:pt x="1502384" y="959472"/>
                  </a:lnTo>
                  <a:lnTo>
                    <a:pt x="1497291" y="967028"/>
                  </a:lnTo>
                  <a:lnTo>
                    <a:pt x="1495425" y="976249"/>
                  </a:lnTo>
                  <a:lnTo>
                    <a:pt x="1497291" y="985558"/>
                  </a:lnTo>
                  <a:lnTo>
                    <a:pt x="1502384" y="993152"/>
                  </a:lnTo>
                  <a:lnTo>
                    <a:pt x="1509941" y="998258"/>
                  </a:lnTo>
                  <a:lnTo>
                    <a:pt x="1519174" y="1000125"/>
                  </a:lnTo>
                  <a:lnTo>
                    <a:pt x="1528470" y="998258"/>
                  </a:lnTo>
                  <a:lnTo>
                    <a:pt x="1536065" y="993152"/>
                  </a:lnTo>
                  <a:lnTo>
                    <a:pt x="1541170" y="985558"/>
                  </a:lnTo>
                  <a:lnTo>
                    <a:pt x="1543050" y="976249"/>
                  </a:lnTo>
                  <a:close/>
                </a:path>
                <a:path w="2219325" h="2362200">
                  <a:moveTo>
                    <a:pt x="1600200" y="576199"/>
                  </a:moveTo>
                  <a:lnTo>
                    <a:pt x="1598320" y="566978"/>
                  </a:lnTo>
                  <a:lnTo>
                    <a:pt x="1593215" y="559422"/>
                  </a:lnTo>
                  <a:lnTo>
                    <a:pt x="1585620" y="554329"/>
                  </a:lnTo>
                  <a:lnTo>
                    <a:pt x="1576324" y="552450"/>
                  </a:lnTo>
                  <a:lnTo>
                    <a:pt x="1567091" y="554329"/>
                  </a:lnTo>
                  <a:lnTo>
                    <a:pt x="1559534" y="559422"/>
                  </a:lnTo>
                  <a:lnTo>
                    <a:pt x="1554441" y="566978"/>
                  </a:lnTo>
                  <a:lnTo>
                    <a:pt x="1552575" y="576199"/>
                  </a:lnTo>
                  <a:lnTo>
                    <a:pt x="1554441" y="585508"/>
                  </a:lnTo>
                  <a:lnTo>
                    <a:pt x="1559534" y="593102"/>
                  </a:lnTo>
                  <a:lnTo>
                    <a:pt x="1567091" y="598208"/>
                  </a:lnTo>
                  <a:lnTo>
                    <a:pt x="1576324" y="600075"/>
                  </a:lnTo>
                  <a:lnTo>
                    <a:pt x="1585620" y="598208"/>
                  </a:lnTo>
                  <a:lnTo>
                    <a:pt x="1593215" y="593102"/>
                  </a:lnTo>
                  <a:lnTo>
                    <a:pt x="1598320" y="585508"/>
                  </a:lnTo>
                  <a:lnTo>
                    <a:pt x="1600200" y="576199"/>
                  </a:lnTo>
                  <a:close/>
                </a:path>
                <a:path w="2219325" h="2362200">
                  <a:moveTo>
                    <a:pt x="1628775" y="1681099"/>
                  </a:moveTo>
                  <a:lnTo>
                    <a:pt x="1626895" y="1671878"/>
                  </a:lnTo>
                  <a:lnTo>
                    <a:pt x="1621790" y="1664322"/>
                  </a:lnTo>
                  <a:lnTo>
                    <a:pt x="1614195" y="1659229"/>
                  </a:lnTo>
                  <a:lnTo>
                    <a:pt x="1604899" y="1657350"/>
                  </a:lnTo>
                  <a:lnTo>
                    <a:pt x="1595666" y="1659229"/>
                  </a:lnTo>
                  <a:lnTo>
                    <a:pt x="1588109" y="1664322"/>
                  </a:lnTo>
                  <a:lnTo>
                    <a:pt x="1583016" y="1671878"/>
                  </a:lnTo>
                  <a:lnTo>
                    <a:pt x="1581150" y="1681099"/>
                  </a:lnTo>
                  <a:lnTo>
                    <a:pt x="1583016" y="1690408"/>
                  </a:lnTo>
                  <a:lnTo>
                    <a:pt x="1588109" y="1697990"/>
                  </a:lnTo>
                  <a:lnTo>
                    <a:pt x="1595666" y="1703108"/>
                  </a:lnTo>
                  <a:lnTo>
                    <a:pt x="1604899" y="1704975"/>
                  </a:lnTo>
                  <a:lnTo>
                    <a:pt x="1614195" y="1703108"/>
                  </a:lnTo>
                  <a:lnTo>
                    <a:pt x="1621790" y="1697990"/>
                  </a:lnTo>
                  <a:lnTo>
                    <a:pt x="1626895" y="1690408"/>
                  </a:lnTo>
                  <a:lnTo>
                    <a:pt x="1628775" y="1681099"/>
                  </a:lnTo>
                  <a:close/>
                </a:path>
                <a:path w="2219325" h="2362200">
                  <a:moveTo>
                    <a:pt x="1762125" y="1376299"/>
                  </a:moveTo>
                  <a:lnTo>
                    <a:pt x="1760245" y="1367078"/>
                  </a:lnTo>
                  <a:lnTo>
                    <a:pt x="1755140" y="1359522"/>
                  </a:lnTo>
                  <a:lnTo>
                    <a:pt x="1747545" y="1354429"/>
                  </a:lnTo>
                  <a:lnTo>
                    <a:pt x="1738249" y="1352550"/>
                  </a:lnTo>
                  <a:lnTo>
                    <a:pt x="1729016" y="1354429"/>
                  </a:lnTo>
                  <a:lnTo>
                    <a:pt x="1721459" y="1359522"/>
                  </a:lnTo>
                  <a:lnTo>
                    <a:pt x="1716366" y="1367078"/>
                  </a:lnTo>
                  <a:lnTo>
                    <a:pt x="1714500" y="1376299"/>
                  </a:lnTo>
                  <a:lnTo>
                    <a:pt x="1716366" y="1385608"/>
                  </a:lnTo>
                  <a:lnTo>
                    <a:pt x="1721459" y="1393202"/>
                  </a:lnTo>
                  <a:lnTo>
                    <a:pt x="1729016" y="1398308"/>
                  </a:lnTo>
                  <a:lnTo>
                    <a:pt x="1738249" y="1400175"/>
                  </a:lnTo>
                  <a:lnTo>
                    <a:pt x="1747545" y="1398308"/>
                  </a:lnTo>
                  <a:lnTo>
                    <a:pt x="1755140" y="1393202"/>
                  </a:lnTo>
                  <a:lnTo>
                    <a:pt x="1760245" y="1385608"/>
                  </a:lnTo>
                  <a:lnTo>
                    <a:pt x="1762125" y="1376299"/>
                  </a:lnTo>
                  <a:close/>
                </a:path>
                <a:path w="2219325" h="2362200">
                  <a:moveTo>
                    <a:pt x="1857375" y="1481074"/>
                  </a:moveTo>
                  <a:lnTo>
                    <a:pt x="1855495" y="1471853"/>
                  </a:lnTo>
                  <a:lnTo>
                    <a:pt x="1850390" y="1464297"/>
                  </a:lnTo>
                  <a:lnTo>
                    <a:pt x="1842795" y="1459204"/>
                  </a:lnTo>
                  <a:lnTo>
                    <a:pt x="1833499" y="1457325"/>
                  </a:lnTo>
                  <a:lnTo>
                    <a:pt x="1824266" y="1459204"/>
                  </a:lnTo>
                  <a:lnTo>
                    <a:pt x="1816709" y="1464297"/>
                  </a:lnTo>
                  <a:lnTo>
                    <a:pt x="1811616" y="1471853"/>
                  </a:lnTo>
                  <a:lnTo>
                    <a:pt x="1809750" y="1481074"/>
                  </a:lnTo>
                  <a:lnTo>
                    <a:pt x="1811616" y="1490383"/>
                  </a:lnTo>
                  <a:lnTo>
                    <a:pt x="1816709" y="1497965"/>
                  </a:lnTo>
                  <a:lnTo>
                    <a:pt x="1824266" y="1503083"/>
                  </a:lnTo>
                  <a:lnTo>
                    <a:pt x="1833499" y="1504950"/>
                  </a:lnTo>
                  <a:lnTo>
                    <a:pt x="1842795" y="1503083"/>
                  </a:lnTo>
                  <a:lnTo>
                    <a:pt x="1850390" y="1497965"/>
                  </a:lnTo>
                  <a:lnTo>
                    <a:pt x="1855495" y="1490383"/>
                  </a:lnTo>
                  <a:lnTo>
                    <a:pt x="1857375" y="1481074"/>
                  </a:lnTo>
                  <a:close/>
                </a:path>
                <a:path w="2219325" h="2362200">
                  <a:moveTo>
                    <a:pt x="2028825" y="1728724"/>
                  </a:moveTo>
                  <a:lnTo>
                    <a:pt x="2026945" y="1719503"/>
                  </a:lnTo>
                  <a:lnTo>
                    <a:pt x="2021840" y="1711947"/>
                  </a:lnTo>
                  <a:lnTo>
                    <a:pt x="2014245" y="1706854"/>
                  </a:lnTo>
                  <a:lnTo>
                    <a:pt x="2004949" y="1704975"/>
                  </a:lnTo>
                  <a:lnTo>
                    <a:pt x="1995716" y="1706854"/>
                  </a:lnTo>
                  <a:lnTo>
                    <a:pt x="1988159" y="1711947"/>
                  </a:lnTo>
                  <a:lnTo>
                    <a:pt x="1983066" y="1719503"/>
                  </a:lnTo>
                  <a:lnTo>
                    <a:pt x="1981200" y="1728724"/>
                  </a:lnTo>
                  <a:lnTo>
                    <a:pt x="1983066" y="1738033"/>
                  </a:lnTo>
                  <a:lnTo>
                    <a:pt x="1988159" y="1745615"/>
                  </a:lnTo>
                  <a:lnTo>
                    <a:pt x="1995716" y="1750733"/>
                  </a:lnTo>
                  <a:lnTo>
                    <a:pt x="2004949" y="1752600"/>
                  </a:lnTo>
                  <a:lnTo>
                    <a:pt x="2014245" y="1750733"/>
                  </a:lnTo>
                  <a:lnTo>
                    <a:pt x="2021840" y="1745615"/>
                  </a:lnTo>
                  <a:lnTo>
                    <a:pt x="2026945" y="1738033"/>
                  </a:lnTo>
                  <a:lnTo>
                    <a:pt x="2028825" y="1728724"/>
                  </a:lnTo>
                  <a:close/>
                </a:path>
                <a:path w="2219325" h="2362200">
                  <a:moveTo>
                    <a:pt x="2076450" y="223774"/>
                  </a:moveTo>
                  <a:lnTo>
                    <a:pt x="2074570" y="214553"/>
                  </a:lnTo>
                  <a:lnTo>
                    <a:pt x="2069465" y="206997"/>
                  </a:lnTo>
                  <a:lnTo>
                    <a:pt x="2061870" y="201904"/>
                  </a:lnTo>
                  <a:lnTo>
                    <a:pt x="2052574" y="200025"/>
                  </a:lnTo>
                  <a:lnTo>
                    <a:pt x="2043341" y="201904"/>
                  </a:lnTo>
                  <a:lnTo>
                    <a:pt x="2035784" y="206997"/>
                  </a:lnTo>
                  <a:lnTo>
                    <a:pt x="2030691" y="214553"/>
                  </a:lnTo>
                  <a:lnTo>
                    <a:pt x="2028825" y="223774"/>
                  </a:lnTo>
                  <a:lnTo>
                    <a:pt x="2030691" y="233083"/>
                  </a:lnTo>
                  <a:lnTo>
                    <a:pt x="2035784" y="240677"/>
                  </a:lnTo>
                  <a:lnTo>
                    <a:pt x="2043341" y="245783"/>
                  </a:lnTo>
                  <a:lnTo>
                    <a:pt x="2052574" y="247650"/>
                  </a:lnTo>
                  <a:lnTo>
                    <a:pt x="2061870" y="245783"/>
                  </a:lnTo>
                  <a:lnTo>
                    <a:pt x="2069465" y="240677"/>
                  </a:lnTo>
                  <a:lnTo>
                    <a:pt x="2074570" y="233083"/>
                  </a:lnTo>
                  <a:lnTo>
                    <a:pt x="2076450" y="223774"/>
                  </a:lnTo>
                  <a:close/>
                </a:path>
                <a:path w="2219325" h="2362200">
                  <a:moveTo>
                    <a:pt x="2114550" y="1881124"/>
                  </a:moveTo>
                  <a:lnTo>
                    <a:pt x="2112670" y="1871903"/>
                  </a:lnTo>
                  <a:lnTo>
                    <a:pt x="2107565" y="1864347"/>
                  </a:lnTo>
                  <a:lnTo>
                    <a:pt x="2099970" y="1859254"/>
                  </a:lnTo>
                  <a:lnTo>
                    <a:pt x="2090674" y="1857375"/>
                  </a:lnTo>
                  <a:lnTo>
                    <a:pt x="2081441" y="1859254"/>
                  </a:lnTo>
                  <a:lnTo>
                    <a:pt x="2073884" y="1864347"/>
                  </a:lnTo>
                  <a:lnTo>
                    <a:pt x="2068791" y="1871903"/>
                  </a:lnTo>
                  <a:lnTo>
                    <a:pt x="2066925" y="1881124"/>
                  </a:lnTo>
                  <a:lnTo>
                    <a:pt x="2068791" y="1890433"/>
                  </a:lnTo>
                  <a:lnTo>
                    <a:pt x="2073884" y="1898015"/>
                  </a:lnTo>
                  <a:lnTo>
                    <a:pt x="2081441" y="1903133"/>
                  </a:lnTo>
                  <a:lnTo>
                    <a:pt x="2090674" y="1905000"/>
                  </a:lnTo>
                  <a:lnTo>
                    <a:pt x="2099970" y="1903133"/>
                  </a:lnTo>
                  <a:lnTo>
                    <a:pt x="2107565" y="1898015"/>
                  </a:lnTo>
                  <a:lnTo>
                    <a:pt x="2112670" y="1890433"/>
                  </a:lnTo>
                  <a:lnTo>
                    <a:pt x="2114550" y="1881124"/>
                  </a:lnTo>
                  <a:close/>
                </a:path>
                <a:path w="2219325" h="2362200">
                  <a:moveTo>
                    <a:pt x="2124075" y="1380998"/>
                  </a:moveTo>
                  <a:lnTo>
                    <a:pt x="2122195" y="1371777"/>
                  </a:lnTo>
                  <a:lnTo>
                    <a:pt x="2117102" y="1364221"/>
                  </a:lnTo>
                  <a:lnTo>
                    <a:pt x="2109546" y="1359128"/>
                  </a:lnTo>
                  <a:lnTo>
                    <a:pt x="2100326" y="1357249"/>
                  </a:lnTo>
                  <a:lnTo>
                    <a:pt x="2091016" y="1359128"/>
                  </a:lnTo>
                  <a:lnTo>
                    <a:pt x="2083422" y="1364221"/>
                  </a:lnTo>
                  <a:lnTo>
                    <a:pt x="2078316" y="1371777"/>
                  </a:lnTo>
                  <a:lnTo>
                    <a:pt x="2076450" y="1380998"/>
                  </a:lnTo>
                  <a:lnTo>
                    <a:pt x="2078316" y="1390307"/>
                  </a:lnTo>
                  <a:lnTo>
                    <a:pt x="2083422" y="1397901"/>
                  </a:lnTo>
                  <a:lnTo>
                    <a:pt x="2091016" y="1403007"/>
                  </a:lnTo>
                  <a:lnTo>
                    <a:pt x="2100326" y="1404874"/>
                  </a:lnTo>
                  <a:lnTo>
                    <a:pt x="2109546" y="1403007"/>
                  </a:lnTo>
                  <a:lnTo>
                    <a:pt x="2117102" y="1397901"/>
                  </a:lnTo>
                  <a:lnTo>
                    <a:pt x="2122195" y="1390307"/>
                  </a:lnTo>
                  <a:lnTo>
                    <a:pt x="2124075" y="1380998"/>
                  </a:lnTo>
                  <a:close/>
                </a:path>
                <a:path w="2219325" h="2362200">
                  <a:moveTo>
                    <a:pt x="2124075" y="880999"/>
                  </a:moveTo>
                  <a:lnTo>
                    <a:pt x="2122195" y="871778"/>
                  </a:lnTo>
                  <a:lnTo>
                    <a:pt x="2117090" y="864222"/>
                  </a:lnTo>
                  <a:lnTo>
                    <a:pt x="2109495" y="859129"/>
                  </a:lnTo>
                  <a:lnTo>
                    <a:pt x="2100199" y="857250"/>
                  </a:lnTo>
                  <a:lnTo>
                    <a:pt x="2090966" y="859129"/>
                  </a:lnTo>
                  <a:lnTo>
                    <a:pt x="2083409" y="864222"/>
                  </a:lnTo>
                  <a:lnTo>
                    <a:pt x="2078316" y="871778"/>
                  </a:lnTo>
                  <a:lnTo>
                    <a:pt x="2076450" y="880999"/>
                  </a:lnTo>
                  <a:lnTo>
                    <a:pt x="2078316" y="890308"/>
                  </a:lnTo>
                  <a:lnTo>
                    <a:pt x="2083409" y="897902"/>
                  </a:lnTo>
                  <a:lnTo>
                    <a:pt x="2090966" y="903008"/>
                  </a:lnTo>
                  <a:lnTo>
                    <a:pt x="2100199" y="904875"/>
                  </a:lnTo>
                  <a:lnTo>
                    <a:pt x="2109495" y="903008"/>
                  </a:lnTo>
                  <a:lnTo>
                    <a:pt x="2117090" y="897902"/>
                  </a:lnTo>
                  <a:lnTo>
                    <a:pt x="2122195" y="890308"/>
                  </a:lnTo>
                  <a:lnTo>
                    <a:pt x="2124075" y="880999"/>
                  </a:lnTo>
                  <a:close/>
                </a:path>
                <a:path w="2219325" h="2362200">
                  <a:moveTo>
                    <a:pt x="2133600" y="2033524"/>
                  </a:moveTo>
                  <a:lnTo>
                    <a:pt x="2131720" y="2024303"/>
                  </a:lnTo>
                  <a:lnTo>
                    <a:pt x="2126615" y="2016747"/>
                  </a:lnTo>
                  <a:lnTo>
                    <a:pt x="2119020" y="2011654"/>
                  </a:lnTo>
                  <a:lnTo>
                    <a:pt x="2109724" y="2009775"/>
                  </a:lnTo>
                  <a:lnTo>
                    <a:pt x="2100491" y="2011654"/>
                  </a:lnTo>
                  <a:lnTo>
                    <a:pt x="2092934" y="2016747"/>
                  </a:lnTo>
                  <a:lnTo>
                    <a:pt x="2087841" y="2024303"/>
                  </a:lnTo>
                  <a:lnTo>
                    <a:pt x="2085975" y="2033524"/>
                  </a:lnTo>
                  <a:lnTo>
                    <a:pt x="2087841" y="2042833"/>
                  </a:lnTo>
                  <a:lnTo>
                    <a:pt x="2092934" y="2050415"/>
                  </a:lnTo>
                  <a:lnTo>
                    <a:pt x="2100491" y="2055533"/>
                  </a:lnTo>
                  <a:lnTo>
                    <a:pt x="2109724" y="2057400"/>
                  </a:lnTo>
                  <a:lnTo>
                    <a:pt x="2119020" y="2055533"/>
                  </a:lnTo>
                  <a:lnTo>
                    <a:pt x="2126615" y="2050415"/>
                  </a:lnTo>
                  <a:lnTo>
                    <a:pt x="2131720" y="2042833"/>
                  </a:lnTo>
                  <a:lnTo>
                    <a:pt x="2133600" y="2033524"/>
                  </a:lnTo>
                  <a:close/>
                </a:path>
                <a:path w="2219325" h="2362200">
                  <a:moveTo>
                    <a:pt x="2219325" y="1833499"/>
                  </a:moveTo>
                  <a:lnTo>
                    <a:pt x="2217445" y="1824278"/>
                  </a:lnTo>
                  <a:lnTo>
                    <a:pt x="2212340" y="1816722"/>
                  </a:lnTo>
                  <a:lnTo>
                    <a:pt x="2204745" y="1811629"/>
                  </a:lnTo>
                  <a:lnTo>
                    <a:pt x="2195449" y="1809750"/>
                  </a:lnTo>
                  <a:lnTo>
                    <a:pt x="2186216" y="1811629"/>
                  </a:lnTo>
                  <a:lnTo>
                    <a:pt x="2178659" y="1816722"/>
                  </a:lnTo>
                  <a:lnTo>
                    <a:pt x="2173567" y="1824278"/>
                  </a:lnTo>
                  <a:lnTo>
                    <a:pt x="2171700" y="1833499"/>
                  </a:lnTo>
                  <a:lnTo>
                    <a:pt x="2173567" y="1842808"/>
                  </a:lnTo>
                  <a:lnTo>
                    <a:pt x="2178659" y="1850390"/>
                  </a:lnTo>
                  <a:lnTo>
                    <a:pt x="2186216" y="1855508"/>
                  </a:lnTo>
                  <a:lnTo>
                    <a:pt x="2195449" y="1857375"/>
                  </a:lnTo>
                  <a:lnTo>
                    <a:pt x="2204745" y="1855508"/>
                  </a:lnTo>
                  <a:lnTo>
                    <a:pt x="2212340" y="1850390"/>
                  </a:lnTo>
                  <a:lnTo>
                    <a:pt x="2217445" y="1842808"/>
                  </a:lnTo>
                  <a:lnTo>
                    <a:pt x="2219325" y="1833499"/>
                  </a:lnTo>
                  <a:close/>
                </a:path>
              </a:pathLst>
            </a:custGeom>
            <a:solidFill>
              <a:srgbClr val="479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295400" y="3524250"/>
              <a:ext cx="2190750" cy="704850"/>
            </a:xfrm>
            <a:custGeom>
              <a:avLst/>
              <a:gdLst/>
              <a:ahLst/>
              <a:cxnLst/>
              <a:rect l="l" t="t" r="r" b="b"/>
              <a:pathLst>
                <a:path w="2190750" h="704850">
                  <a:moveTo>
                    <a:pt x="0" y="704850"/>
                  </a:moveTo>
                  <a:lnTo>
                    <a:pt x="2190750" y="0"/>
                  </a:lnTo>
                </a:path>
              </a:pathLst>
            </a:custGeom>
            <a:ln w="38100">
              <a:solidFill>
                <a:srgbClr val="479FD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285875" y="4743450"/>
              <a:ext cx="5267325" cy="421640"/>
            </a:xfrm>
            <a:custGeom>
              <a:avLst/>
              <a:gdLst/>
              <a:ahLst/>
              <a:cxnLst/>
              <a:rect l="l" t="t" r="r" b="b"/>
              <a:pathLst>
                <a:path w="5267325" h="421639">
                  <a:moveTo>
                    <a:pt x="0" y="421386"/>
                  </a:moveTo>
                  <a:lnTo>
                    <a:pt x="5267325" y="0"/>
                  </a:lnTo>
                </a:path>
              </a:pathLst>
            </a:custGeom>
            <a:ln w="38100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8" name="object 128" descr=""/>
          <p:cNvSpPr txBox="1"/>
          <p:nvPr/>
        </p:nvSpPr>
        <p:spPr>
          <a:xfrm>
            <a:off x="1064577" y="5169153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52555A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979805" y="3156648"/>
            <a:ext cx="196850" cy="1717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979805" y="2653728"/>
            <a:ext cx="1968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979805" y="2150998"/>
            <a:ext cx="196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979805" y="1647507"/>
            <a:ext cx="1968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1195705" y="5351145"/>
            <a:ext cx="196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2075433" y="5351145"/>
            <a:ext cx="196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2919095" y="5249812"/>
            <a:ext cx="2503170" cy="64770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894"/>
              </a:spcBef>
              <a:tabLst>
                <a:tab pos="927735" algn="l"/>
                <a:tab pos="1765300" algn="l"/>
              </a:tabLst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70</a:t>
            </a:r>
            <a:r>
              <a:rPr dirty="0" sz="1200" b="1">
                <a:solidFill>
                  <a:srgbClr val="52555A"/>
                </a:solidFill>
                <a:latin typeface="Arial"/>
                <a:cs typeface="Arial"/>
              </a:rPr>
              <a:t>	</a:t>
            </a: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90</a:t>
            </a:r>
            <a:r>
              <a:rPr dirty="0" sz="1200" b="1">
                <a:solidFill>
                  <a:srgbClr val="52555A"/>
                </a:solidFill>
                <a:latin typeface="Arial"/>
                <a:cs typeface="Arial"/>
              </a:rPr>
              <a:t>	</a:t>
            </a: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110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  <a:tabLst>
                <a:tab pos="1458595" algn="l"/>
              </a:tabLst>
            </a:pP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P</a:t>
            </a:r>
            <a:r>
              <a:rPr dirty="0" sz="1400" spc="-6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R</a:t>
            </a:r>
            <a:r>
              <a:rPr dirty="0" sz="1400" spc="1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O</a:t>
            </a:r>
            <a:r>
              <a:rPr dirty="0" sz="1400" spc="1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S</a:t>
            </a:r>
            <a:r>
              <a:rPr dirty="0" sz="1400" spc="-6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T</a:t>
            </a:r>
            <a:r>
              <a:rPr dirty="0" sz="1400" spc="-5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dirty="0" sz="1400" spc="-5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T</a:t>
            </a:r>
            <a:r>
              <a:rPr dirty="0" sz="1400" spc="2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	S</a:t>
            </a:r>
            <a:r>
              <a:rPr dirty="0" sz="1400" spc="-6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dirty="0" sz="1400" spc="4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Z</a:t>
            </a:r>
            <a:r>
              <a:rPr dirty="0" sz="1400" spc="-5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dirty="0" sz="1400" spc="39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52555A"/>
                </a:solidFill>
                <a:latin typeface="Arial"/>
                <a:cs typeface="Arial"/>
              </a:rPr>
              <a:t>(mL)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5551804" y="5351145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130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6431534" y="5351145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2555A"/>
                </a:solidFill>
                <a:latin typeface="Arial"/>
                <a:cs typeface="Arial"/>
              </a:rPr>
              <a:t>150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645475" y="2499997"/>
            <a:ext cx="227965" cy="27127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70"/>
              </a:lnSpc>
              <a:tabLst>
                <a:tab pos="1591945" algn="l"/>
              </a:tabLst>
            </a:pP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R</a:t>
            </a:r>
            <a:r>
              <a:rPr dirty="0" sz="1400" spc="1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dirty="0" sz="1400" spc="-6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S</a:t>
            </a:r>
            <a:r>
              <a:rPr dirty="0" sz="1400" spc="1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dirty="0" sz="1400" spc="1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C</a:t>
            </a:r>
            <a:r>
              <a:rPr dirty="0" sz="1400" spc="-6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T</a:t>
            </a:r>
            <a:r>
              <a:rPr dirty="0" sz="1400" spc="2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dirty="0" sz="1400" spc="-3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O</a:t>
            </a:r>
            <a:r>
              <a:rPr dirty="0" sz="1400" spc="1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52555A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	T</a:t>
            </a:r>
            <a:r>
              <a:rPr dirty="0" sz="1400" spc="2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dirty="0" sz="1400" spc="-3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M</a:t>
            </a:r>
            <a:r>
              <a:rPr dirty="0" sz="1400" spc="1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dirty="0" sz="1400" spc="32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52555A"/>
                </a:solidFill>
                <a:latin typeface="Arial"/>
                <a:cs typeface="Arial"/>
              </a:rPr>
              <a:t>(min)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9" name="object 139" descr=""/>
          <p:cNvGrpSpPr/>
          <p:nvPr/>
        </p:nvGrpSpPr>
        <p:grpSpPr>
          <a:xfrm>
            <a:off x="4124325" y="1785937"/>
            <a:ext cx="52705" cy="205104"/>
            <a:chOff x="4124325" y="1785937"/>
            <a:chExt cx="52705" cy="205104"/>
          </a:xfrm>
        </p:grpSpPr>
        <p:sp>
          <p:nvSpPr>
            <p:cNvPr id="140" name="object 140" descr=""/>
            <p:cNvSpPr/>
            <p:nvPr/>
          </p:nvSpPr>
          <p:spPr>
            <a:xfrm>
              <a:off x="4133850" y="17907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1494" y="26473"/>
                  </a:lnTo>
                  <a:lnTo>
                    <a:pt x="5572" y="32527"/>
                  </a:lnTo>
                  <a:lnTo>
                    <a:pt x="11626" y="36605"/>
                  </a:lnTo>
                  <a:lnTo>
                    <a:pt x="19050" y="38100"/>
                  </a:lnTo>
                  <a:lnTo>
                    <a:pt x="26473" y="36605"/>
                  </a:lnTo>
                  <a:lnTo>
                    <a:pt x="32527" y="32527"/>
                  </a:lnTo>
                  <a:lnTo>
                    <a:pt x="36605" y="26473"/>
                  </a:lnTo>
                  <a:lnTo>
                    <a:pt x="38100" y="19050"/>
                  </a:lnTo>
                  <a:lnTo>
                    <a:pt x="36605" y="11626"/>
                  </a:lnTo>
                  <a:lnTo>
                    <a:pt x="32527" y="5572"/>
                  </a:lnTo>
                  <a:lnTo>
                    <a:pt x="26473" y="149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4133850" y="17907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8100" y="19050"/>
                  </a:moveTo>
                  <a:lnTo>
                    <a:pt x="36605" y="26473"/>
                  </a:lnTo>
                  <a:lnTo>
                    <a:pt x="32527" y="32527"/>
                  </a:lnTo>
                  <a:lnTo>
                    <a:pt x="26473" y="36605"/>
                  </a:lnTo>
                  <a:lnTo>
                    <a:pt x="19050" y="38100"/>
                  </a:lnTo>
                  <a:lnTo>
                    <a:pt x="11626" y="36605"/>
                  </a:lnTo>
                  <a:lnTo>
                    <a:pt x="5572" y="32527"/>
                  </a:lnTo>
                  <a:lnTo>
                    <a:pt x="1494" y="26473"/>
                  </a:lnTo>
                  <a:lnTo>
                    <a:pt x="0" y="19050"/>
                  </a:lnTo>
                  <a:lnTo>
                    <a:pt x="1494" y="11626"/>
                  </a:lnTo>
                  <a:lnTo>
                    <a:pt x="5572" y="5572"/>
                  </a:lnTo>
                  <a:lnTo>
                    <a:pt x="11626" y="1494"/>
                  </a:lnTo>
                  <a:lnTo>
                    <a:pt x="19050" y="0"/>
                  </a:lnTo>
                  <a:lnTo>
                    <a:pt x="26473" y="1494"/>
                  </a:lnTo>
                  <a:lnTo>
                    <a:pt x="32527" y="5572"/>
                  </a:lnTo>
                  <a:lnTo>
                    <a:pt x="36605" y="11626"/>
                  </a:lnTo>
                  <a:lnTo>
                    <a:pt x="38100" y="19050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4124325" y="19431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875" y="0"/>
                  </a:moveTo>
                  <a:lnTo>
                    <a:pt x="14573" y="1871"/>
                  </a:lnTo>
                  <a:lnTo>
                    <a:pt x="6984" y="6969"/>
                  </a:lnTo>
                  <a:lnTo>
                    <a:pt x="1873" y="14519"/>
                  </a:lnTo>
                  <a:lnTo>
                    <a:pt x="0" y="23749"/>
                  </a:lnTo>
                  <a:lnTo>
                    <a:pt x="1873" y="33051"/>
                  </a:lnTo>
                  <a:lnTo>
                    <a:pt x="6984" y="40640"/>
                  </a:lnTo>
                  <a:lnTo>
                    <a:pt x="14573" y="45751"/>
                  </a:lnTo>
                  <a:lnTo>
                    <a:pt x="23875" y="47625"/>
                  </a:lnTo>
                  <a:lnTo>
                    <a:pt x="33105" y="45751"/>
                  </a:lnTo>
                  <a:lnTo>
                    <a:pt x="40655" y="40640"/>
                  </a:lnTo>
                  <a:lnTo>
                    <a:pt x="45753" y="33051"/>
                  </a:lnTo>
                  <a:lnTo>
                    <a:pt x="47625" y="23749"/>
                  </a:lnTo>
                  <a:lnTo>
                    <a:pt x="45753" y="14519"/>
                  </a:lnTo>
                  <a:lnTo>
                    <a:pt x="40655" y="6969"/>
                  </a:lnTo>
                  <a:lnTo>
                    <a:pt x="33105" y="1871"/>
                  </a:lnTo>
                  <a:lnTo>
                    <a:pt x="23875" y="0"/>
                  </a:lnTo>
                  <a:close/>
                </a:path>
              </a:pathLst>
            </a:custGeom>
            <a:solidFill>
              <a:srgbClr val="479FD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3" name="object 143" descr=""/>
          <p:cNvSpPr txBox="1"/>
          <p:nvPr/>
        </p:nvSpPr>
        <p:spPr>
          <a:xfrm>
            <a:off x="4248150" y="2114550"/>
            <a:ext cx="2114550" cy="6477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52705" rIns="0" bIns="0" rtlCol="0" vert="horz">
            <a:spAutoFit/>
          </a:bodyPr>
          <a:lstStyle/>
          <a:p>
            <a:pPr algn="just" marL="96520" marR="232410">
              <a:lnSpc>
                <a:spcPts val="1430"/>
              </a:lnSpc>
              <a:spcBef>
                <a:spcPts val="415"/>
              </a:spcBef>
            </a:pPr>
            <a:r>
              <a:rPr dirty="0" sz="1200" spc="-10" b="1">
                <a:solidFill>
                  <a:srgbClr val="52555A"/>
                </a:solidFill>
                <a:latin typeface="Arial"/>
                <a:cs typeface="Arial"/>
              </a:rPr>
              <a:t>Average</a:t>
            </a:r>
            <a:r>
              <a:rPr dirty="0" sz="1200" spc="-1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52555A"/>
                </a:solidFill>
                <a:latin typeface="Arial"/>
                <a:cs typeface="Arial"/>
              </a:rPr>
              <a:t>Resection</a:t>
            </a:r>
            <a:r>
              <a:rPr dirty="0" sz="1200" spc="-7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52555A"/>
                </a:solidFill>
                <a:latin typeface="Arial"/>
                <a:cs typeface="Arial"/>
              </a:rPr>
              <a:t>Time </a:t>
            </a:r>
            <a:r>
              <a:rPr dirty="0" sz="1200" spc="-10" b="1">
                <a:solidFill>
                  <a:srgbClr val="570E8A"/>
                </a:solidFill>
                <a:latin typeface="Arial"/>
                <a:cs typeface="Arial"/>
              </a:rPr>
              <a:t>Aquablation</a:t>
            </a:r>
            <a:r>
              <a:rPr dirty="0" sz="1200" spc="5" b="1">
                <a:solidFill>
                  <a:srgbClr val="570E8A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570E8A"/>
                </a:solidFill>
                <a:latin typeface="Arial"/>
                <a:cs typeface="Arial"/>
              </a:rPr>
              <a:t>therapy:</a:t>
            </a:r>
            <a:r>
              <a:rPr dirty="0" sz="1200" spc="-30" b="1">
                <a:solidFill>
                  <a:srgbClr val="570E8A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570E8A"/>
                </a:solidFill>
                <a:latin typeface="Arial"/>
                <a:cs typeface="Arial"/>
              </a:rPr>
              <a:t>5.8 </a:t>
            </a:r>
            <a:r>
              <a:rPr dirty="0" sz="1200" spc="-20" b="1">
                <a:solidFill>
                  <a:srgbClr val="570E8A"/>
                </a:solidFill>
                <a:latin typeface="Arial"/>
                <a:cs typeface="Arial"/>
              </a:rPr>
              <a:t>mins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4331970" y="2691384"/>
            <a:ext cx="1223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79FDF"/>
                </a:solidFill>
                <a:latin typeface="Arial"/>
                <a:cs typeface="Arial"/>
              </a:rPr>
              <a:t>TURP:</a:t>
            </a:r>
            <a:r>
              <a:rPr dirty="0" sz="1200" spc="-40" b="1">
                <a:solidFill>
                  <a:srgbClr val="479FD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79FDF"/>
                </a:solidFill>
                <a:latin typeface="Arial"/>
                <a:cs typeface="Arial"/>
              </a:rPr>
              <a:t>27.4 </a:t>
            </a:r>
            <a:r>
              <a:rPr dirty="0" sz="1200" spc="-20" b="1">
                <a:solidFill>
                  <a:srgbClr val="479FDF"/>
                </a:solidFill>
                <a:latin typeface="Arial"/>
                <a:cs typeface="Arial"/>
              </a:rPr>
              <a:t>mins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1787144" y="1274127"/>
            <a:ext cx="4524375" cy="788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2555A"/>
                </a:solidFill>
                <a:latin typeface="Calibri"/>
                <a:cs typeface="Calibri"/>
              </a:rPr>
              <a:t>SIZE</a:t>
            </a:r>
            <a:r>
              <a:rPr dirty="0" sz="1800" spc="40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55A"/>
                </a:solidFill>
                <a:latin typeface="Calibri"/>
                <a:cs typeface="Calibri"/>
              </a:rPr>
              <a:t>&amp;</a:t>
            </a:r>
            <a:r>
              <a:rPr dirty="0" sz="1800" spc="25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55A"/>
                </a:solidFill>
                <a:latin typeface="Calibri"/>
                <a:cs typeface="Calibri"/>
              </a:rPr>
              <a:t>SHAPE</a:t>
            </a:r>
            <a:r>
              <a:rPr dirty="0" sz="1800" spc="484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52555A"/>
                </a:solidFill>
                <a:latin typeface="Calibri"/>
                <a:cs typeface="Calibri"/>
              </a:rPr>
              <a:t>INDEPENDENT</a:t>
            </a:r>
            <a:r>
              <a:rPr dirty="0" sz="1800" spc="31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52555A"/>
                </a:solidFill>
                <a:latin typeface="Calibri"/>
                <a:cs typeface="Calibri"/>
              </a:rPr>
              <a:t>RESECTION</a:t>
            </a:r>
            <a:endParaRPr sz="1800">
              <a:latin typeface="Calibri"/>
              <a:cs typeface="Calibri"/>
            </a:endParaRPr>
          </a:p>
          <a:p>
            <a:pPr marL="2435225">
              <a:lnSpc>
                <a:spcPts val="1310"/>
              </a:lnSpc>
              <a:spcBef>
                <a:spcPts val="1225"/>
              </a:spcBef>
            </a:pPr>
            <a:r>
              <a:rPr dirty="0" sz="1100" b="1">
                <a:solidFill>
                  <a:srgbClr val="52555A"/>
                </a:solidFill>
                <a:latin typeface="Arial"/>
                <a:cs typeface="Arial"/>
              </a:rPr>
              <a:t>WATER</a:t>
            </a:r>
            <a:r>
              <a:rPr dirty="0" sz="1100" spc="1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52555A"/>
                </a:solidFill>
                <a:latin typeface="Arial"/>
                <a:cs typeface="Arial"/>
              </a:rPr>
              <a:t>+</a:t>
            </a:r>
            <a:r>
              <a:rPr dirty="0" sz="1100" spc="-5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52555A"/>
                </a:solidFill>
                <a:latin typeface="Arial"/>
                <a:cs typeface="Arial"/>
              </a:rPr>
              <a:t>WATER</a:t>
            </a:r>
            <a:r>
              <a:rPr dirty="0" sz="1100" spc="-6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52555A"/>
                </a:solidFill>
                <a:latin typeface="Arial"/>
                <a:cs typeface="Arial"/>
              </a:rPr>
              <a:t>II</a:t>
            </a:r>
            <a:r>
              <a:rPr dirty="0" sz="1100" spc="7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52555A"/>
                </a:solidFill>
                <a:latin typeface="Arial"/>
                <a:cs typeface="Arial"/>
              </a:rPr>
              <a:t>(30-150mL)</a:t>
            </a:r>
            <a:endParaRPr sz="1100">
              <a:latin typeface="Arial"/>
              <a:cs typeface="Arial"/>
            </a:endParaRPr>
          </a:p>
          <a:p>
            <a:pPr marL="2435225">
              <a:lnSpc>
                <a:spcPts val="1310"/>
              </a:lnSpc>
            </a:pPr>
            <a:r>
              <a:rPr dirty="0" sz="1100" b="1">
                <a:solidFill>
                  <a:srgbClr val="52555A"/>
                </a:solidFill>
                <a:latin typeface="Arial"/>
                <a:cs typeface="Arial"/>
              </a:rPr>
              <a:t>TURP</a:t>
            </a:r>
            <a:r>
              <a:rPr dirty="0" sz="1100" spc="-3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52555A"/>
                </a:solidFill>
                <a:latin typeface="Arial"/>
                <a:cs typeface="Arial"/>
              </a:rPr>
              <a:t>(30-80mL)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754380" y="6161722"/>
            <a:ext cx="2503170" cy="2755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solidFill>
                  <a:srgbClr val="570E8A"/>
                </a:solidFill>
                <a:latin typeface="Calibri"/>
                <a:cs typeface="Calibri"/>
              </a:rPr>
              <a:t>WATER</a:t>
            </a:r>
            <a:r>
              <a:rPr dirty="0" sz="800" spc="-20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570E8A"/>
                </a:solidFill>
                <a:latin typeface="Calibri"/>
                <a:cs typeface="Calibri"/>
              </a:rPr>
              <a:t>and</a:t>
            </a:r>
            <a:r>
              <a:rPr dirty="0" sz="800" spc="-5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70E8A"/>
                </a:solidFill>
                <a:latin typeface="Calibri"/>
                <a:cs typeface="Calibri"/>
              </a:rPr>
              <a:t>WATER</a:t>
            </a:r>
            <a:r>
              <a:rPr dirty="0" sz="800" spc="-20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570E8A"/>
                </a:solidFill>
                <a:latin typeface="Calibri"/>
                <a:cs typeface="Calibri"/>
              </a:rPr>
              <a:t>II</a:t>
            </a:r>
            <a:r>
              <a:rPr dirty="0" sz="800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570E8A"/>
                </a:solidFill>
                <a:latin typeface="Calibri"/>
                <a:cs typeface="Calibri"/>
              </a:rPr>
              <a:t>:</a:t>
            </a:r>
            <a:r>
              <a:rPr dirty="0" sz="800" spc="-20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570E8A"/>
                </a:solidFill>
                <a:latin typeface="Calibri"/>
                <a:cs typeface="Calibri"/>
              </a:rPr>
              <a:t>Data</a:t>
            </a:r>
            <a:r>
              <a:rPr dirty="0" sz="800" spc="-45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570E8A"/>
                </a:solidFill>
                <a:latin typeface="Calibri"/>
                <a:cs typeface="Calibri"/>
              </a:rPr>
              <a:t>on</a:t>
            </a:r>
            <a:r>
              <a:rPr dirty="0" sz="800" spc="-5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570E8A"/>
                </a:solidFill>
                <a:latin typeface="Calibri"/>
                <a:cs typeface="Calibri"/>
              </a:rPr>
              <a:t>file</a:t>
            </a:r>
            <a:r>
              <a:rPr dirty="0" sz="800" spc="-65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570E8A"/>
                </a:solidFill>
                <a:latin typeface="Calibri"/>
                <a:cs typeface="Calibri"/>
              </a:rPr>
              <a:t>at</a:t>
            </a:r>
            <a:r>
              <a:rPr dirty="0" sz="800" spc="5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70E8A"/>
                </a:solidFill>
                <a:latin typeface="Calibri"/>
                <a:cs typeface="Calibri"/>
              </a:rPr>
              <a:t>PROCEPT</a:t>
            </a:r>
            <a:r>
              <a:rPr dirty="0" sz="800" spc="-50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70E8A"/>
                </a:solidFill>
                <a:latin typeface="Calibri"/>
                <a:cs typeface="Calibri"/>
              </a:rPr>
              <a:t>BioRobotics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solidFill>
                  <a:srgbClr val="570E8A"/>
                </a:solidFill>
                <a:latin typeface="Calibri"/>
                <a:cs typeface="Calibri"/>
              </a:rPr>
              <a:t>Sample</a:t>
            </a:r>
            <a:r>
              <a:rPr dirty="0" sz="800" spc="125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570E8A"/>
                </a:solidFill>
                <a:latin typeface="Calibri"/>
                <a:cs typeface="Calibri"/>
              </a:rPr>
              <a:t>results</a:t>
            </a:r>
            <a:r>
              <a:rPr dirty="0" sz="800" spc="30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570E8A"/>
                </a:solidFill>
                <a:latin typeface="Calibri"/>
                <a:cs typeface="Calibri"/>
              </a:rPr>
              <a:t>shown</a:t>
            </a:r>
            <a:r>
              <a:rPr dirty="0" sz="800" spc="-40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800" spc="-20">
                <a:solidFill>
                  <a:srgbClr val="570E8A"/>
                </a:solidFill>
                <a:latin typeface="Calibri"/>
                <a:cs typeface="Calibri"/>
              </a:rPr>
              <a:t>here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469" rIns="0" bIns="0" rtlCol="0" vert="horz">
            <a:spAutoFit/>
          </a:bodyPr>
          <a:lstStyle/>
          <a:p>
            <a:pPr marL="12700">
              <a:lnSpc>
                <a:spcPts val="4425"/>
              </a:lnSpc>
              <a:spcBef>
                <a:spcPts val="130"/>
              </a:spcBef>
            </a:pPr>
            <a:r>
              <a:rPr dirty="0" spc="-20"/>
              <a:t>Heat-</a:t>
            </a:r>
            <a:r>
              <a:rPr dirty="0"/>
              <a:t>Free</a:t>
            </a:r>
            <a:r>
              <a:rPr dirty="0" spc="190"/>
              <a:t> </a:t>
            </a:r>
            <a:r>
              <a:rPr dirty="0" spc="-10"/>
              <a:t>Waterjet</a:t>
            </a:r>
          </a:p>
          <a:p>
            <a:pPr marL="12700">
              <a:lnSpc>
                <a:spcPts val="4004"/>
              </a:lnSpc>
            </a:pPr>
            <a:r>
              <a:rPr dirty="0" sz="3600" i="1">
                <a:latin typeface="Arial"/>
                <a:cs typeface="Arial"/>
              </a:rPr>
              <a:t>Mechanism</a:t>
            </a:r>
            <a:r>
              <a:rPr dirty="0" sz="3600" spc="-55" i="1">
                <a:latin typeface="Arial"/>
                <a:cs typeface="Arial"/>
              </a:rPr>
              <a:t> </a:t>
            </a:r>
            <a:r>
              <a:rPr dirty="0" sz="3600" i="1">
                <a:latin typeface="Arial"/>
                <a:cs typeface="Arial"/>
              </a:rPr>
              <a:t>of</a:t>
            </a:r>
            <a:r>
              <a:rPr dirty="0" sz="3600" spc="-130" i="1">
                <a:latin typeface="Arial"/>
                <a:cs typeface="Arial"/>
              </a:rPr>
              <a:t> </a:t>
            </a:r>
            <a:r>
              <a:rPr dirty="0" sz="3600" spc="-10" i="1">
                <a:latin typeface="Arial"/>
                <a:cs typeface="Arial"/>
              </a:rPr>
              <a:t>Action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1838325"/>
            <a:ext cx="3209925" cy="41052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44951" y="1809750"/>
            <a:ext cx="2360930" cy="4124325"/>
            <a:chOff x="3544951" y="1809750"/>
            <a:chExt cx="2360930" cy="4124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1809750"/>
              <a:ext cx="2324100" cy="412432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557651" y="2557526"/>
              <a:ext cx="390525" cy="2876550"/>
            </a:xfrm>
            <a:custGeom>
              <a:avLst/>
              <a:gdLst/>
              <a:ahLst/>
              <a:cxnLst/>
              <a:rect l="l" t="t" r="r" b="b"/>
              <a:pathLst>
                <a:path w="390525" h="2876550">
                  <a:moveTo>
                    <a:pt x="292862" y="0"/>
                  </a:moveTo>
                  <a:lnTo>
                    <a:pt x="97536" y="0"/>
                  </a:lnTo>
                  <a:lnTo>
                    <a:pt x="97536" y="2681224"/>
                  </a:lnTo>
                  <a:lnTo>
                    <a:pt x="0" y="2681224"/>
                  </a:lnTo>
                  <a:lnTo>
                    <a:pt x="195199" y="2876550"/>
                  </a:lnTo>
                  <a:lnTo>
                    <a:pt x="390525" y="2681224"/>
                  </a:lnTo>
                  <a:lnTo>
                    <a:pt x="292862" y="2681224"/>
                  </a:lnTo>
                  <a:lnTo>
                    <a:pt x="292862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557651" y="2557526"/>
              <a:ext cx="390525" cy="2876550"/>
            </a:xfrm>
            <a:custGeom>
              <a:avLst/>
              <a:gdLst/>
              <a:ahLst/>
              <a:cxnLst/>
              <a:rect l="l" t="t" r="r" b="b"/>
              <a:pathLst>
                <a:path w="390525" h="2876550">
                  <a:moveTo>
                    <a:pt x="0" y="2681224"/>
                  </a:moveTo>
                  <a:lnTo>
                    <a:pt x="97536" y="2681224"/>
                  </a:lnTo>
                  <a:lnTo>
                    <a:pt x="97536" y="0"/>
                  </a:lnTo>
                  <a:lnTo>
                    <a:pt x="292862" y="0"/>
                  </a:lnTo>
                  <a:lnTo>
                    <a:pt x="292862" y="2681224"/>
                  </a:lnTo>
                  <a:lnTo>
                    <a:pt x="390525" y="2681224"/>
                  </a:lnTo>
                  <a:lnTo>
                    <a:pt x="195199" y="2876550"/>
                  </a:lnTo>
                  <a:lnTo>
                    <a:pt x="0" y="2681224"/>
                  </a:lnTo>
                  <a:close/>
                </a:path>
              </a:pathLst>
            </a:custGeom>
            <a:ln w="25400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983351" y="1792351"/>
            <a:ext cx="1997075" cy="615950"/>
            <a:chOff x="5983351" y="1792351"/>
            <a:chExt cx="1997075" cy="615950"/>
          </a:xfrm>
        </p:grpSpPr>
        <p:sp>
          <p:nvSpPr>
            <p:cNvPr id="9" name="object 9" descr=""/>
            <p:cNvSpPr/>
            <p:nvPr/>
          </p:nvSpPr>
          <p:spPr>
            <a:xfrm>
              <a:off x="5996051" y="1805051"/>
              <a:ext cx="1971675" cy="590550"/>
            </a:xfrm>
            <a:custGeom>
              <a:avLst/>
              <a:gdLst/>
              <a:ahLst/>
              <a:cxnLst/>
              <a:rect l="l" t="t" r="r" b="b"/>
              <a:pathLst>
                <a:path w="1971675" h="590550">
                  <a:moveTo>
                    <a:pt x="1971675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1971675" y="590550"/>
                  </a:lnTo>
                  <a:lnTo>
                    <a:pt x="1971675" y="0"/>
                  </a:lnTo>
                  <a:close/>
                </a:path>
              </a:pathLst>
            </a:custGeom>
            <a:solidFill>
              <a:srgbClr val="3D4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996051" y="1805051"/>
              <a:ext cx="1971675" cy="590550"/>
            </a:xfrm>
            <a:custGeom>
              <a:avLst/>
              <a:gdLst/>
              <a:ahLst/>
              <a:cxnLst/>
              <a:rect l="l" t="t" r="r" b="b"/>
              <a:pathLst>
                <a:path w="1971675" h="590550">
                  <a:moveTo>
                    <a:pt x="0" y="590550"/>
                  </a:moveTo>
                  <a:lnTo>
                    <a:pt x="1971675" y="590550"/>
                  </a:lnTo>
                  <a:lnTo>
                    <a:pt x="1971675" y="0"/>
                  </a:lnTo>
                  <a:lnTo>
                    <a:pt x="0" y="0"/>
                  </a:lnTo>
                  <a:lnTo>
                    <a:pt x="0" y="590550"/>
                  </a:lnTo>
                  <a:close/>
                </a:path>
              </a:pathLst>
            </a:custGeom>
            <a:ln w="25400">
              <a:solidFill>
                <a:srgbClr val="3D40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3563207" y="1792351"/>
          <a:ext cx="4494530" cy="4131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/>
                <a:gridCol w="1828800"/>
                <a:gridCol w="1039495"/>
                <a:gridCol w="1017270"/>
              </a:tblGrid>
              <a:tr h="590550">
                <a:tc gridSpan="2"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8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</a:t>
                      </a:r>
                      <a:r>
                        <a:rPr dirty="0" sz="1800" spc="-2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ERJET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7320">
                    <a:lnL w="28575">
                      <a:solidFill>
                        <a:srgbClr val="3D4043"/>
                      </a:solidFill>
                      <a:prstDash val="solid"/>
                    </a:lnL>
                    <a:lnR w="28575">
                      <a:solidFill>
                        <a:srgbClr val="3D4043"/>
                      </a:solidFill>
                      <a:prstDash val="solid"/>
                    </a:lnR>
                    <a:lnT w="28575">
                      <a:solidFill>
                        <a:srgbClr val="3D4043"/>
                      </a:solidFill>
                      <a:prstDash val="solid"/>
                    </a:lnT>
                    <a:lnB w="28575">
                      <a:solidFill>
                        <a:srgbClr val="3D4043"/>
                      </a:solidFill>
                      <a:prstDash val="solid"/>
                    </a:lnB>
                    <a:solidFill>
                      <a:srgbClr val="3D404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 marL="544830" marR="252729" indent="-229235">
                        <a:lnSpc>
                          <a:spcPct val="100800"/>
                        </a:lnSpc>
                        <a:spcBef>
                          <a:spcPts val="65"/>
                        </a:spcBef>
                      </a:pPr>
                      <a:r>
                        <a:rPr dirty="0" sz="1800" spc="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</a:t>
                      </a:r>
                      <a:r>
                        <a:rPr dirty="0" sz="1800" spc="-25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2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</a:t>
                      </a:r>
                      <a:r>
                        <a:rPr dirty="0" sz="1800" spc="-2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25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800" spc="-20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PACT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28575">
                      <a:solidFill>
                        <a:srgbClr val="3D4043"/>
                      </a:solidFill>
                      <a:prstDash val="solid"/>
                    </a:lnL>
                    <a:lnB w="28575">
                      <a:solidFill>
                        <a:srgbClr val="570E8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B8BABD"/>
                      </a:solidFill>
                      <a:prstDash val="solid"/>
                    </a:lnL>
                    <a:lnR w="9525">
                      <a:solidFill>
                        <a:srgbClr val="B8BABD"/>
                      </a:solidFill>
                      <a:prstDash val="solid"/>
                    </a:lnR>
                    <a:lnT w="28575">
                      <a:solidFill>
                        <a:srgbClr val="3D404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255">
                    <a:lnL w="28575">
                      <a:solidFill>
                        <a:srgbClr val="3D4043"/>
                      </a:solidFill>
                      <a:prstDash val="solid"/>
                    </a:lnL>
                    <a:lnB w="28575">
                      <a:solidFill>
                        <a:srgbClr val="570E8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13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B8BABD"/>
                      </a:solidFill>
                      <a:prstDash val="solid"/>
                    </a:lnL>
                    <a:lnR w="28575">
                      <a:solidFill>
                        <a:srgbClr val="570E8A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570E8A"/>
                      </a:solidFill>
                      <a:prstDash val="solid"/>
                    </a:lnL>
                    <a:lnR w="9525">
                      <a:solidFill>
                        <a:srgbClr val="B8BABD"/>
                      </a:solidFill>
                      <a:prstDash val="solid"/>
                    </a:lnR>
                    <a:lnT w="28575">
                      <a:solidFill>
                        <a:srgbClr val="570E8A"/>
                      </a:solidFill>
                      <a:prstDash val="solid"/>
                    </a:lnT>
                    <a:lnB w="28575">
                      <a:solidFill>
                        <a:srgbClr val="570E8A"/>
                      </a:solidFill>
                      <a:prstDash val="solid"/>
                    </a:lnB>
                    <a:solidFill>
                      <a:srgbClr val="1F6055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0660" marR="88900">
                        <a:lnSpc>
                          <a:spcPts val="1430"/>
                        </a:lnSpc>
                      </a:pPr>
                      <a:r>
                        <a:rPr dirty="0" sz="1200" spc="-1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COLLAGE </a:t>
                      </a:r>
                      <a:r>
                        <a:rPr dirty="0" sz="1200" spc="-5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9525">
                      <a:solidFill>
                        <a:srgbClr val="B8BABD"/>
                      </a:solidFill>
                      <a:prstDash val="solid"/>
                    </a:lnL>
                    <a:lnT w="28575">
                      <a:solidFill>
                        <a:srgbClr val="570E8A"/>
                      </a:solidFill>
                      <a:prstDash val="solid"/>
                    </a:lnT>
                    <a:solidFill>
                      <a:srgbClr val="1F6055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7795" marR="66040">
                        <a:lnSpc>
                          <a:spcPts val="1430"/>
                        </a:lnSpc>
                      </a:pPr>
                      <a:r>
                        <a:rPr dirty="0" sz="1200" spc="60" b="1">
                          <a:solidFill>
                            <a:srgbClr val="570E8A"/>
                          </a:solidFill>
                          <a:latin typeface="Arial"/>
                          <a:cs typeface="Arial"/>
                        </a:rPr>
                        <a:t>DESTROY </a:t>
                      </a:r>
                      <a:r>
                        <a:rPr dirty="0" sz="1200" spc="70" b="1">
                          <a:solidFill>
                            <a:srgbClr val="570E8A"/>
                          </a:solidFill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R w="28575">
                      <a:solidFill>
                        <a:srgbClr val="570E8A"/>
                      </a:solidFill>
                      <a:prstDash val="solid"/>
                    </a:lnR>
                    <a:lnT w="28575">
                      <a:solidFill>
                        <a:srgbClr val="570E8A"/>
                      </a:solidFill>
                      <a:prstDash val="solid"/>
                    </a:lnT>
                    <a:solidFill>
                      <a:srgbClr val="1F6055">
                        <a:alpha val="10195"/>
                      </a:srgbClr>
                    </a:solidFill>
                  </a:tcPr>
                </a:tc>
              </a:tr>
              <a:tr h="2171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B8BABD"/>
                      </a:solidFill>
                      <a:prstDash val="solid"/>
                    </a:lnL>
                    <a:lnR w="28575">
                      <a:solidFill>
                        <a:srgbClr val="570E8A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570E8A"/>
                      </a:solidFill>
                      <a:prstDash val="solid"/>
                    </a:lnL>
                    <a:lnR w="9525">
                      <a:solidFill>
                        <a:srgbClr val="B8BABD"/>
                      </a:solidFill>
                      <a:prstDash val="solid"/>
                    </a:lnR>
                    <a:lnT w="28575">
                      <a:solidFill>
                        <a:srgbClr val="570E8A"/>
                      </a:solidFill>
                      <a:prstDash val="solid"/>
                    </a:lnT>
                    <a:lnB w="28575">
                      <a:solidFill>
                        <a:srgbClr val="570E8A"/>
                      </a:solidFill>
                      <a:prstDash val="solid"/>
                    </a:lnB>
                    <a:solidFill>
                      <a:srgbClr val="1F6055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310"/>
                        </a:lnSpc>
                        <a:spcBef>
                          <a:spcPts val="305"/>
                        </a:spcBef>
                      </a:pPr>
                      <a:r>
                        <a:rPr dirty="0" sz="1200" spc="-2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SOFT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9525">
                      <a:solidFill>
                        <a:srgbClr val="B8BABD"/>
                      </a:solidFill>
                      <a:prstDash val="solid"/>
                    </a:lnL>
                    <a:lnB w="28575">
                      <a:solidFill>
                        <a:srgbClr val="570E8A"/>
                      </a:solidFill>
                      <a:prstDash val="solid"/>
                    </a:lnB>
                    <a:solidFill>
                      <a:srgbClr val="1F6055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310"/>
                        </a:lnSpc>
                        <a:spcBef>
                          <a:spcPts val="305"/>
                        </a:spcBef>
                      </a:pPr>
                      <a:r>
                        <a:rPr dirty="0" sz="1200" spc="60" b="1">
                          <a:solidFill>
                            <a:srgbClr val="570E8A"/>
                          </a:solidFill>
                          <a:latin typeface="Arial"/>
                          <a:cs typeface="Arial"/>
                        </a:rPr>
                        <a:t>DESTROY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R w="28575">
                      <a:solidFill>
                        <a:srgbClr val="570E8A"/>
                      </a:solidFill>
                      <a:prstDash val="solid"/>
                    </a:lnR>
                    <a:lnB w="28575">
                      <a:solidFill>
                        <a:srgbClr val="570E8A"/>
                      </a:solidFill>
                      <a:prstDash val="solid"/>
                    </a:lnB>
                    <a:solidFill>
                      <a:srgbClr val="1F6055">
                        <a:alpha val="10195"/>
                      </a:srgbClr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 vert="vert270">
                    <a:lnL w="9525">
                      <a:solidFill>
                        <a:srgbClr val="B8BABD"/>
                      </a:solidFill>
                      <a:prstDash val="solid"/>
                    </a:lnL>
                    <a:lnR w="9525">
                      <a:solidFill>
                        <a:srgbClr val="B8BABD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0660">
                        <a:lnSpc>
                          <a:spcPts val="855"/>
                        </a:lnSpc>
                        <a:spcBef>
                          <a:spcPts val="20"/>
                        </a:spcBef>
                        <a:tabLst>
                          <a:tab pos="1177290" algn="l"/>
                        </a:tabLst>
                      </a:pPr>
                      <a:r>
                        <a:rPr dirty="0" sz="1200" spc="-1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TISSUE</a:t>
                      </a:r>
                      <a:r>
                        <a:rPr dirty="0" sz="120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70" b="1">
                          <a:solidFill>
                            <a:srgbClr val="570E8A"/>
                          </a:solidFill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B8BABD"/>
                      </a:solidFill>
                      <a:prstDash val="solid"/>
                    </a:lnL>
                    <a:lnT w="28575">
                      <a:solidFill>
                        <a:srgbClr val="570E8A"/>
                      </a:solidFill>
                      <a:prstDash val="solid"/>
                    </a:lnT>
                    <a:lnB w="28575">
                      <a:solidFill>
                        <a:srgbClr val="570E8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81660">
                <a:tc rowSpan="2"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400" spc="-1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2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 vert="vert270">
                    <a:lnL w="9525">
                      <a:solidFill>
                        <a:srgbClr val="B8BABD"/>
                      </a:solidFill>
                      <a:prstDash val="solid"/>
                    </a:lnL>
                    <a:lnR w="28575">
                      <a:solidFill>
                        <a:srgbClr val="570E8A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570E8A"/>
                      </a:solidFill>
                      <a:prstDash val="solid"/>
                    </a:lnL>
                    <a:lnR w="9525">
                      <a:solidFill>
                        <a:srgbClr val="B8BABD"/>
                      </a:solidFill>
                      <a:prstDash val="solid"/>
                    </a:lnR>
                    <a:lnT w="28575">
                      <a:solidFill>
                        <a:srgbClr val="570E8A"/>
                      </a:solidFill>
                      <a:prstDash val="solid"/>
                    </a:lnT>
                    <a:lnB w="28575">
                      <a:solidFill>
                        <a:srgbClr val="570E8A"/>
                      </a:solidFill>
                      <a:prstDash val="solid"/>
                    </a:lnB>
                    <a:solidFill>
                      <a:srgbClr val="1F6055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132080">
                        <a:lnSpc>
                          <a:spcPts val="1430"/>
                        </a:lnSpc>
                        <a:spcBef>
                          <a:spcPts val="1340"/>
                        </a:spcBef>
                      </a:pPr>
                      <a:r>
                        <a:rPr dirty="0" sz="1200" spc="-2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COLLAGE </a:t>
                      </a:r>
                      <a:r>
                        <a:rPr dirty="0" sz="1200" spc="-5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0180">
                    <a:lnL w="9525">
                      <a:solidFill>
                        <a:srgbClr val="B8BABD"/>
                      </a:solidFill>
                      <a:prstDash val="solid"/>
                    </a:lnL>
                    <a:lnT w="28575">
                      <a:solidFill>
                        <a:srgbClr val="570E8A"/>
                      </a:solidFill>
                      <a:prstDash val="solid"/>
                    </a:lnT>
                    <a:solidFill>
                      <a:srgbClr val="1F6055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59690">
                        <a:lnSpc>
                          <a:spcPts val="1430"/>
                        </a:lnSpc>
                        <a:spcBef>
                          <a:spcPts val="1340"/>
                        </a:spcBef>
                      </a:pPr>
                      <a:r>
                        <a:rPr dirty="0" sz="1200" spc="65" b="1">
                          <a:solidFill>
                            <a:srgbClr val="9BB8D2"/>
                          </a:solidFill>
                          <a:latin typeface="Arial"/>
                          <a:cs typeface="Arial"/>
                        </a:rPr>
                        <a:t>DISRUPTE </a:t>
                      </a:r>
                      <a:r>
                        <a:rPr dirty="0" sz="1200" spc="-50" b="1">
                          <a:solidFill>
                            <a:srgbClr val="9BB8D2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0180">
                    <a:lnR w="28575">
                      <a:solidFill>
                        <a:srgbClr val="570E8A"/>
                      </a:solidFill>
                      <a:prstDash val="solid"/>
                    </a:lnR>
                    <a:lnT w="28575">
                      <a:solidFill>
                        <a:srgbClr val="570E8A"/>
                      </a:solidFill>
                      <a:prstDash val="solid"/>
                    </a:lnT>
                    <a:solidFill>
                      <a:srgbClr val="1F6055">
                        <a:alpha val="10195"/>
                      </a:srgbClr>
                    </a:solidFill>
                  </a:tcPr>
                </a:tc>
              </a:tr>
              <a:tr h="24637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8895" vert="vert270">
                    <a:lnL w="9525">
                      <a:solidFill>
                        <a:srgbClr val="B8BABD"/>
                      </a:solidFill>
                      <a:prstDash val="solid"/>
                    </a:lnL>
                    <a:lnR w="28575">
                      <a:solidFill>
                        <a:srgbClr val="570E8A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570E8A"/>
                      </a:solidFill>
                      <a:prstDash val="solid"/>
                    </a:lnL>
                    <a:lnR w="9525">
                      <a:solidFill>
                        <a:srgbClr val="B8BABD"/>
                      </a:solidFill>
                      <a:prstDash val="solid"/>
                    </a:lnR>
                    <a:lnT w="28575">
                      <a:solidFill>
                        <a:srgbClr val="570E8A"/>
                      </a:solidFill>
                      <a:prstDash val="solid"/>
                    </a:lnT>
                    <a:lnB w="28575">
                      <a:solidFill>
                        <a:srgbClr val="570E8A"/>
                      </a:solidFill>
                      <a:prstDash val="solid"/>
                    </a:lnB>
                    <a:solidFill>
                      <a:srgbClr val="1F6055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2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SOFT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9525">
                      <a:solidFill>
                        <a:srgbClr val="B8BABD"/>
                      </a:solidFill>
                      <a:prstDash val="solid"/>
                    </a:lnL>
                    <a:lnB w="28575">
                      <a:solidFill>
                        <a:srgbClr val="570E8A"/>
                      </a:solidFill>
                      <a:prstDash val="solid"/>
                    </a:lnB>
                    <a:solidFill>
                      <a:srgbClr val="1F6055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60" b="1">
                          <a:solidFill>
                            <a:srgbClr val="570E8A"/>
                          </a:solidFill>
                          <a:latin typeface="Arial"/>
                          <a:cs typeface="Arial"/>
                        </a:rPr>
                        <a:t>DESTROY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R w="28575">
                      <a:solidFill>
                        <a:srgbClr val="570E8A"/>
                      </a:solidFill>
                      <a:prstDash val="solid"/>
                    </a:lnR>
                    <a:lnB w="28575">
                      <a:solidFill>
                        <a:srgbClr val="570E8A"/>
                      </a:solidFill>
                      <a:prstDash val="solid"/>
                    </a:lnB>
                    <a:solidFill>
                      <a:srgbClr val="1F6055">
                        <a:alpha val="10195"/>
                      </a:srgbClr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B8BABD"/>
                      </a:solidFill>
                      <a:prstDash val="solid"/>
                    </a:lnL>
                    <a:lnR w="9525">
                      <a:solidFill>
                        <a:srgbClr val="B8BABD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60020">
                        <a:lnSpc>
                          <a:spcPts val="875"/>
                        </a:lnSpc>
                        <a:tabLst>
                          <a:tab pos="1136015" algn="l"/>
                        </a:tabLst>
                      </a:pPr>
                      <a:r>
                        <a:rPr dirty="0" sz="1200" spc="-1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TISSUE</a:t>
                      </a:r>
                      <a:r>
                        <a:rPr dirty="0" sz="120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70" b="1">
                          <a:solidFill>
                            <a:srgbClr val="570E8A"/>
                          </a:solidFill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B8BABD"/>
                      </a:solidFill>
                      <a:prstDash val="solid"/>
                    </a:lnL>
                    <a:lnT w="28575">
                      <a:solidFill>
                        <a:srgbClr val="570E8A"/>
                      </a:solidFill>
                      <a:prstDash val="solid"/>
                    </a:lnT>
                    <a:lnB w="28575">
                      <a:solidFill>
                        <a:srgbClr val="570E8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28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B8BABD"/>
                      </a:solidFill>
                      <a:prstDash val="solid"/>
                    </a:lnL>
                    <a:lnR w="28575">
                      <a:solidFill>
                        <a:srgbClr val="570E8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570E8A"/>
                      </a:solidFill>
                      <a:prstDash val="solid"/>
                    </a:lnL>
                    <a:lnR w="9525">
                      <a:solidFill>
                        <a:srgbClr val="B8BABD"/>
                      </a:solidFill>
                      <a:prstDash val="solid"/>
                    </a:lnR>
                    <a:lnT w="28575">
                      <a:solidFill>
                        <a:srgbClr val="570E8A"/>
                      </a:solidFill>
                      <a:prstDash val="solid"/>
                    </a:lnT>
                    <a:lnB w="28575">
                      <a:solidFill>
                        <a:srgbClr val="570E8A"/>
                      </a:solidFill>
                      <a:prstDash val="solid"/>
                    </a:lnB>
                    <a:solidFill>
                      <a:srgbClr val="1F6055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0020" marR="132080">
                        <a:lnSpc>
                          <a:spcPts val="1430"/>
                        </a:lnSpc>
                      </a:pPr>
                      <a:r>
                        <a:rPr dirty="0" sz="1200" spc="-2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COLLAGE </a:t>
                      </a:r>
                      <a:r>
                        <a:rPr dirty="0" sz="1200" spc="-5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0020">
                        <a:lnSpc>
                          <a:spcPts val="1300"/>
                        </a:lnSpc>
                        <a:spcBef>
                          <a:spcPts val="690"/>
                        </a:spcBef>
                      </a:pPr>
                      <a:r>
                        <a:rPr dirty="0" sz="1200" spc="-2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SOFT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9525">
                      <a:solidFill>
                        <a:srgbClr val="B8BABD"/>
                      </a:solidFill>
                      <a:prstDash val="solid"/>
                    </a:lnL>
                    <a:lnT w="28575">
                      <a:solidFill>
                        <a:srgbClr val="570E8A"/>
                      </a:solidFill>
                      <a:prstDash val="solid"/>
                    </a:lnT>
                    <a:lnB w="28575">
                      <a:solidFill>
                        <a:srgbClr val="570E8A"/>
                      </a:solidFill>
                      <a:prstDash val="solid"/>
                    </a:lnB>
                    <a:solidFill>
                      <a:srgbClr val="1F6055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6520" marR="107314">
                        <a:lnSpc>
                          <a:spcPts val="1430"/>
                        </a:lnSpc>
                      </a:pPr>
                      <a:r>
                        <a:rPr dirty="0" sz="1200" spc="70" b="1">
                          <a:solidFill>
                            <a:srgbClr val="C8241E"/>
                          </a:solidFill>
                          <a:latin typeface="Arial"/>
                          <a:cs typeface="Arial"/>
                        </a:rPr>
                        <a:t>PRESERV 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6520">
                        <a:lnSpc>
                          <a:spcPts val="1300"/>
                        </a:lnSpc>
                        <a:spcBef>
                          <a:spcPts val="690"/>
                        </a:spcBef>
                      </a:pPr>
                      <a:r>
                        <a:rPr dirty="0" sz="1200" spc="60" b="1">
                          <a:solidFill>
                            <a:srgbClr val="570E8A"/>
                          </a:solidFill>
                          <a:latin typeface="Arial"/>
                          <a:cs typeface="Arial"/>
                        </a:rPr>
                        <a:t>DESTROY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R w="28575">
                      <a:solidFill>
                        <a:srgbClr val="570E8A"/>
                      </a:solidFill>
                      <a:prstDash val="solid"/>
                    </a:lnR>
                    <a:lnT w="28575">
                      <a:solidFill>
                        <a:srgbClr val="570E8A"/>
                      </a:solidFill>
                      <a:prstDash val="solid"/>
                    </a:lnT>
                    <a:lnB w="28575">
                      <a:solidFill>
                        <a:srgbClr val="570E8A"/>
                      </a:solidFill>
                      <a:prstDash val="solid"/>
                    </a:lnB>
                    <a:solidFill>
                      <a:srgbClr val="1F6055">
                        <a:alpha val="10195"/>
                      </a:srgbClr>
                    </a:solidFill>
                  </a:tcPr>
                </a:tc>
              </a:tr>
              <a:tr h="6089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B8BABD"/>
                      </a:solidFill>
                      <a:prstDash val="solid"/>
                    </a:lnL>
                    <a:lnR w="9525">
                      <a:solidFill>
                        <a:srgbClr val="B8BABD"/>
                      </a:solidFill>
                      <a:prstDash val="solid"/>
                    </a:lnR>
                    <a:lnB w="9525">
                      <a:solidFill>
                        <a:srgbClr val="B8BAB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-10" b="1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TISSUE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9525">
                      <a:solidFill>
                        <a:srgbClr val="B8BABD"/>
                      </a:solidFill>
                      <a:prstDash val="solid"/>
                    </a:lnL>
                    <a:lnT w="28575">
                      <a:solidFill>
                        <a:srgbClr val="570E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70" b="1">
                          <a:solidFill>
                            <a:srgbClr val="570E8A"/>
                          </a:solidFill>
                          <a:latin typeface="Arial"/>
                          <a:cs typeface="Arial"/>
                        </a:rPr>
                        <a:t>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T w="28575">
                      <a:solidFill>
                        <a:srgbClr val="570E8A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0550" y="2571750"/>
            <a:ext cx="3181350" cy="83820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10550" y="3543300"/>
            <a:ext cx="3181350" cy="82867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10550" y="4505325"/>
            <a:ext cx="3181350" cy="847725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8202676" y="1792351"/>
            <a:ext cx="3197225" cy="615950"/>
            <a:chOff x="8202676" y="1792351"/>
            <a:chExt cx="3197225" cy="615950"/>
          </a:xfrm>
        </p:grpSpPr>
        <p:sp>
          <p:nvSpPr>
            <p:cNvPr id="16" name="object 16" descr=""/>
            <p:cNvSpPr/>
            <p:nvPr/>
          </p:nvSpPr>
          <p:spPr>
            <a:xfrm>
              <a:off x="8215376" y="1805051"/>
              <a:ext cx="3171825" cy="590550"/>
            </a:xfrm>
            <a:custGeom>
              <a:avLst/>
              <a:gdLst/>
              <a:ahLst/>
              <a:cxnLst/>
              <a:rect l="l" t="t" r="r" b="b"/>
              <a:pathLst>
                <a:path w="3171825" h="590550">
                  <a:moveTo>
                    <a:pt x="3171825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3171825" y="590550"/>
                  </a:lnTo>
                  <a:lnTo>
                    <a:pt x="3171825" y="0"/>
                  </a:lnTo>
                  <a:close/>
                </a:path>
              </a:pathLst>
            </a:custGeom>
            <a:solidFill>
              <a:srgbClr val="3D4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215376" y="1805051"/>
              <a:ext cx="3171825" cy="590550"/>
            </a:xfrm>
            <a:custGeom>
              <a:avLst/>
              <a:gdLst/>
              <a:ahLst/>
              <a:cxnLst/>
              <a:rect l="l" t="t" r="r" b="b"/>
              <a:pathLst>
                <a:path w="3171825" h="590550">
                  <a:moveTo>
                    <a:pt x="0" y="590550"/>
                  </a:moveTo>
                  <a:lnTo>
                    <a:pt x="3171825" y="590550"/>
                  </a:lnTo>
                  <a:lnTo>
                    <a:pt x="3171825" y="0"/>
                  </a:lnTo>
                  <a:lnTo>
                    <a:pt x="0" y="0"/>
                  </a:lnTo>
                  <a:lnTo>
                    <a:pt x="0" y="590550"/>
                  </a:lnTo>
                  <a:close/>
                </a:path>
              </a:pathLst>
            </a:custGeom>
            <a:ln w="25400">
              <a:solidFill>
                <a:srgbClr val="3D404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9899904" y="1806257"/>
            <a:ext cx="889000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55" b="1">
                <a:solidFill>
                  <a:srgbClr val="FFFFFF"/>
                </a:solidFill>
                <a:latin typeface="Arial"/>
                <a:cs typeface="Arial"/>
              </a:rPr>
              <a:t>SHOWN</a:t>
            </a:r>
            <a:r>
              <a:rPr dirty="0" sz="1200" spc="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 spc="45" b="1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383651" y="1867217"/>
            <a:ext cx="1216660" cy="6629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65" b="1">
                <a:solidFill>
                  <a:srgbClr val="FFFFFF"/>
                </a:solidFill>
                <a:latin typeface="Arial"/>
                <a:cs typeface="Arial"/>
              </a:rPr>
              <a:t>COLLAGEN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550" spc="40" b="1">
                <a:solidFill>
                  <a:srgbClr val="FFFFFF"/>
                </a:solidFill>
                <a:latin typeface="Arial"/>
                <a:cs typeface="Arial"/>
              </a:rPr>
              <a:t>SOFT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383651" y="2502598"/>
            <a:ext cx="77787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10" b="1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899904" y="2325052"/>
            <a:ext cx="8890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 b="1">
                <a:solidFill>
                  <a:srgbClr val="FFFFFF"/>
                </a:solidFill>
                <a:latin typeface="Arial"/>
                <a:cs typeface="Arial"/>
              </a:rPr>
              <a:t>SHOWN</a:t>
            </a:r>
            <a:r>
              <a:rPr dirty="0" sz="1200" spc="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899904" y="2506281"/>
            <a:ext cx="7219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YELLOW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48590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63" rIns="0" bIns="0" rtlCol="0" vert="horz">
            <a:spAutoFit/>
          </a:bodyPr>
          <a:lstStyle/>
          <a:p>
            <a:pPr marL="38608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52555A"/>
                </a:solidFill>
              </a:rPr>
              <a:t>Aquablation</a:t>
            </a:r>
            <a:r>
              <a:rPr dirty="0" spc="120">
                <a:solidFill>
                  <a:srgbClr val="52555A"/>
                </a:solidFill>
              </a:rPr>
              <a:t> </a:t>
            </a:r>
            <a:r>
              <a:rPr dirty="0">
                <a:solidFill>
                  <a:srgbClr val="52555A"/>
                </a:solidFill>
              </a:rPr>
              <a:t>Therapy</a:t>
            </a:r>
            <a:r>
              <a:rPr dirty="0" spc="-15">
                <a:solidFill>
                  <a:srgbClr val="52555A"/>
                </a:solidFill>
              </a:rPr>
              <a:t> </a:t>
            </a:r>
            <a:r>
              <a:rPr dirty="0" spc="-10">
                <a:solidFill>
                  <a:srgbClr val="52555A"/>
                </a:solidFill>
              </a:rPr>
              <a:t>Procedure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57925" y="4114800"/>
            <a:ext cx="5934075" cy="2495550"/>
            <a:chOff x="6257925" y="4114800"/>
            <a:chExt cx="5934075" cy="2495550"/>
          </a:xfrm>
        </p:grpSpPr>
        <p:sp>
          <p:nvSpPr>
            <p:cNvPr id="3" name="object 3" descr=""/>
            <p:cNvSpPr/>
            <p:nvPr/>
          </p:nvSpPr>
          <p:spPr>
            <a:xfrm>
              <a:off x="9067800" y="4791075"/>
              <a:ext cx="3124200" cy="981075"/>
            </a:xfrm>
            <a:custGeom>
              <a:avLst/>
              <a:gdLst/>
              <a:ahLst/>
              <a:cxnLst/>
              <a:rect l="l" t="t" r="r" b="b"/>
              <a:pathLst>
                <a:path w="3124200" h="981075">
                  <a:moveTo>
                    <a:pt x="3124200" y="0"/>
                  </a:moveTo>
                  <a:lnTo>
                    <a:pt x="490474" y="0"/>
                  </a:lnTo>
                  <a:lnTo>
                    <a:pt x="0" y="490474"/>
                  </a:lnTo>
                  <a:lnTo>
                    <a:pt x="490474" y="981075"/>
                  </a:lnTo>
                  <a:lnTo>
                    <a:pt x="3124200" y="981075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40C1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7925" y="4114800"/>
              <a:ext cx="2857500" cy="24955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2600" y="708913"/>
            <a:ext cx="732472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235960" algn="l"/>
              </a:tabLst>
            </a:pPr>
            <a:r>
              <a:rPr dirty="0" spc="50"/>
              <a:t>Aquablation</a:t>
            </a:r>
            <a:r>
              <a:rPr dirty="0"/>
              <a:t>	Therapy</a:t>
            </a:r>
            <a:r>
              <a:rPr dirty="0" spc="775"/>
              <a:t> </a:t>
            </a:r>
            <a:r>
              <a:rPr dirty="0" spc="35"/>
              <a:t>Results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114800"/>
            <a:ext cx="2857500" cy="24955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0300" y="1276350"/>
            <a:ext cx="2857500" cy="2486025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1276350"/>
            <a:ext cx="5981700" cy="2486025"/>
            <a:chOff x="0" y="1276350"/>
            <a:chExt cx="5981700" cy="248602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4200" y="1276350"/>
              <a:ext cx="2857500" cy="248602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0" y="1952625"/>
              <a:ext cx="3124200" cy="981075"/>
            </a:xfrm>
            <a:custGeom>
              <a:avLst/>
              <a:gdLst/>
              <a:ahLst/>
              <a:cxnLst/>
              <a:rect l="l" t="t" r="r" b="b"/>
              <a:pathLst>
                <a:path w="3124200" h="981075">
                  <a:moveTo>
                    <a:pt x="2633726" y="0"/>
                  </a:moveTo>
                  <a:lnTo>
                    <a:pt x="0" y="0"/>
                  </a:lnTo>
                  <a:lnTo>
                    <a:pt x="0" y="981075"/>
                  </a:lnTo>
                  <a:lnTo>
                    <a:pt x="2633726" y="981075"/>
                  </a:lnTo>
                  <a:lnTo>
                    <a:pt x="3124200" y="490600"/>
                  </a:lnTo>
                  <a:lnTo>
                    <a:pt x="2633726" y="0"/>
                  </a:lnTo>
                  <a:close/>
                </a:path>
              </a:pathLst>
            </a:custGeom>
            <a:solidFill>
              <a:srgbClr val="40C1A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69290" y="2230056"/>
            <a:ext cx="9867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5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380091" y="5073967"/>
            <a:ext cx="7785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75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24200" y="3848100"/>
            <a:ext cx="733425" cy="40005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552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950" spc="-50" b="1">
                <a:solidFill>
                  <a:srgbClr val="52555A"/>
                </a:solidFill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  <a:p>
            <a:pPr algn="ctr" marL="13970">
              <a:lnSpc>
                <a:spcPct val="100000"/>
              </a:lnSpc>
              <a:spcBef>
                <a:spcPts val="65"/>
              </a:spcBef>
            </a:pPr>
            <a:r>
              <a:rPr dirty="0" sz="950" spc="-10" b="1">
                <a:solidFill>
                  <a:srgbClr val="52555A"/>
                </a:solidFill>
                <a:latin typeface="Arial"/>
                <a:cs typeface="Arial"/>
              </a:rPr>
              <a:t>months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260725" y="4193158"/>
            <a:ext cx="464184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-25" b="1">
                <a:solidFill>
                  <a:srgbClr val="52555A"/>
                </a:solidFill>
                <a:latin typeface="Arial"/>
                <a:cs typeface="Arial"/>
              </a:rPr>
              <a:t>post-op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257925" y="3819525"/>
            <a:ext cx="971550" cy="40005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48260" rIns="0" bIns="0" rtlCol="0" vert="horz">
            <a:spAutoFit/>
          </a:bodyPr>
          <a:lstStyle/>
          <a:p>
            <a:pPr marL="113030" marR="86360" indent="-9525">
              <a:lnSpc>
                <a:spcPct val="105400"/>
              </a:lnSpc>
              <a:spcBef>
                <a:spcPts val="380"/>
              </a:spcBef>
            </a:pPr>
            <a:r>
              <a:rPr dirty="0" sz="950" spc="-10" b="1">
                <a:solidFill>
                  <a:srgbClr val="52555A"/>
                </a:solidFill>
                <a:latin typeface="Arial"/>
                <a:cs typeface="Arial"/>
              </a:rPr>
              <a:t>Intraoperativ </a:t>
            </a:r>
            <a:r>
              <a:rPr dirty="0" sz="950" b="1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dirty="0" sz="950" spc="3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52555A"/>
                </a:solidFill>
                <a:latin typeface="Arial"/>
                <a:cs typeface="Arial"/>
              </a:rPr>
              <a:t>ultrasound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61352" y="6461125"/>
            <a:ext cx="991235" cy="1282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>
                <a:solidFill>
                  <a:srgbClr val="A6A6A6"/>
                </a:solidFill>
                <a:latin typeface="Calibri"/>
                <a:cs typeface="Calibri"/>
              </a:rPr>
              <a:t>Sample</a:t>
            </a:r>
            <a:r>
              <a:rPr dirty="0" sz="650" spc="18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A6A6A6"/>
                </a:solidFill>
                <a:latin typeface="Calibri"/>
                <a:cs typeface="Calibri"/>
              </a:rPr>
              <a:t>results</a:t>
            </a:r>
            <a:r>
              <a:rPr dirty="0" sz="650" spc="18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A6A6A6"/>
                </a:solidFill>
                <a:latin typeface="Calibri"/>
                <a:cs typeface="Calibri"/>
              </a:rPr>
              <a:t>shown</a:t>
            </a:r>
            <a:r>
              <a:rPr dirty="0" sz="650" spc="6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dirty="0" sz="650" spc="-20">
                <a:solidFill>
                  <a:srgbClr val="A6A6A6"/>
                </a:solidFill>
                <a:latin typeface="Calibri"/>
                <a:cs typeface="Calibri"/>
              </a:rPr>
              <a:t>here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30" y="213994"/>
            <a:ext cx="704532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85540" algn="l"/>
              </a:tabLst>
            </a:pPr>
            <a:r>
              <a:rPr dirty="0">
                <a:solidFill>
                  <a:srgbClr val="52555A"/>
                </a:solidFill>
              </a:rPr>
              <a:t>Focal</a:t>
            </a:r>
            <a:r>
              <a:rPr dirty="0" spc="640">
                <a:solidFill>
                  <a:srgbClr val="52555A"/>
                </a:solidFill>
              </a:rPr>
              <a:t> </a:t>
            </a:r>
            <a:r>
              <a:rPr dirty="0" spc="-10">
                <a:solidFill>
                  <a:srgbClr val="52555A"/>
                </a:solidFill>
              </a:rPr>
              <a:t>Bladder</a:t>
            </a:r>
            <a:r>
              <a:rPr dirty="0">
                <a:solidFill>
                  <a:srgbClr val="52555A"/>
                </a:solidFill>
              </a:rPr>
              <a:t>	Neck</a:t>
            </a:r>
            <a:r>
              <a:rPr dirty="0" spc="545">
                <a:solidFill>
                  <a:srgbClr val="52555A"/>
                </a:solidFill>
              </a:rPr>
              <a:t> </a:t>
            </a:r>
            <a:r>
              <a:rPr dirty="0" spc="40">
                <a:solidFill>
                  <a:srgbClr val="52555A"/>
                </a:solidFill>
              </a:rPr>
              <a:t>Cautery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6430" y="738505"/>
            <a:ext cx="177355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55" i="1">
                <a:solidFill>
                  <a:srgbClr val="52555A"/>
                </a:solidFill>
                <a:latin typeface="Arial"/>
                <a:cs typeface="Arial"/>
              </a:rPr>
              <a:t>Protocol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22578" y="911754"/>
            <a:ext cx="7892415" cy="4984750"/>
            <a:chOff x="422578" y="911754"/>
            <a:chExt cx="7892415" cy="4984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578" y="1885950"/>
              <a:ext cx="2623778" cy="24955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6316" y="911754"/>
              <a:ext cx="4478199" cy="44866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1475" y="4486275"/>
              <a:ext cx="1247775" cy="12763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8775" y="4486275"/>
              <a:ext cx="2571750" cy="14097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4349750" y="5887720"/>
            <a:ext cx="3455670" cy="5467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ts val="2035"/>
              </a:lnSpc>
              <a:spcBef>
                <a:spcPts val="125"/>
              </a:spcBef>
            </a:pPr>
            <a:r>
              <a:rPr dirty="0" sz="1700">
                <a:solidFill>
                  <a:srgbClr val="52555A"/>
                </a:solidFill>
                <a:latin typeface="Calibri"/>
                <a:cs typeface="Calibri"/>
              </a:rPr>
              <a:t>Loop</a:t>
            </a:r>
            <a:r>
              <a:rPr dirty="0" sz="1700" spc="-6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2555A"/>
                </a:solidFill>
                <a:latin typeface="Calibri"/>
                <a:cs typeface="Calibri"/>
              </a:rPr>
              <a:t>the</a:t>
            </a:r>
            <a:r>
              <a:rPr dirty="0" sz="1700" spc="-1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2555A"/>
                </a:solidFill>
                <a:latin typeface="Calibri"/>
                <a:cs typeface="Calibri"/>
              </a:rPr>
              <a:t>fluffy</a:t>
            </a:r>
            <a:r>
              <a:rPr dirty="0" sz="1700" spc="6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2555A"/>
                </a:solidFill>
                <a:latin typeface="Calibri"/>
                <a:cs typeface="Calibri"/>
              </a:rPr>
              <a:t>tissue</a:t>
            </a:r>
            <a:r>
              <a:rPr dirty="0" sz="1700" spc="-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2555A"/>
                </a:solidFill>
                <a:latin typeface="Calibri"/>
                <a:cs typeface="Calibri"/>
              </a:rPr>
              <a:t>to</a:t>
            </a:r>
            <a:r>
              <a:rPr dirty="0" sz="1700" spc="1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2555A"/>
                </a:solidFill>
                <a:latin typeface="Calibri"/>
                <a:cs typeface="Calibri"/>
              </a:rPr>
              <a:t>smooth</a:t>
            </a:r>
            <a:r>
              <a:rPr dirty="0" sz="1700" spc="-6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2555A"/>
                </a:solidFill>
                <a:latin typeface="Calibri"/>
                <a:cs typeface="Calibri"/>
              </a:rPr>
              <a:t>tissue,</a:t>
            </a:r>
            <a:endParaRPr sz="1700">
              <a:latin typeface="Calibri"/>
              <a:cs typeface="Calibri"/>
            </a:endParaRPr>
          </a:p>
          <a:p>
            <a:pPr algn="ctr" marR="1905">
              <a:lnSpc>
                <a:spcPts val="2035"/>
              </a:lnSpc>
            </a:pPr>
            <a:r>
              <a:rPr dirty="0" sz="1700">
                <a:solidFill>
                  <a:srgbClr val="52555A"/>
                </a:solidFill>
                <a:latin typeface="Calibri"/>
                <a:cs typeface="Calibri"/>
              </a:rPr>
              <a:t>then</a:t>
            </a:r>
            <a:r>
              <a:rPr dirty="0" sz="1700" spc="-2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2555A"/>
                </a:solidFill>
                <a:latin typeface="Calibri"/>
                <a:cs typeface="Calibri"/>
              </a:rPr>
              <a:t>cauterize</a:t>
            </a:r>
            <a:r>
              <a:rPr dirty="0" sz="1700" spc="-4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2555A"/>
                </a:solidFill>
                <a:latin typeface="Calibri"/>
                <a:cs typeface="Calibri"/>
              </a:rPr>
              <a:t>as</a:t>
            </a:r>
            <a:r>
              <a:rPr dirty="0" sz="1700" spc="-8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2555A"/>
                </a:solidFill>
                <a:latin typeface="Calibri"/>
                <a:cs typeface="Calibri"/>
              </a:rPr>
              <a:t>required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405619" y="1924303"/>
            <a:ext cx="2314575" cy="1282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STEP</a:t>
            </a:r>
            <a:r>
              <a:rPr dirty="0" sz="1400" spc="4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52555A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400" spc="-10">
                <a:solidFill>
                  <a:srgbClr val="52555A"/>
                </a:solidFill>
                <a:latin typeface="Arial"/>
                <a:cs typeface="Arial"/>
              </a:rPr>
              <a:t>Inspect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Turn off</a:t>
            </a:r>
            <a:r>
              <a:rPr dirty="0" sz="1400" spc="-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555A"/>
                </a:solidFill>
                <a:latin typeface="Arial"/>
                <a:cs typeface="Arial"/>
              </a:rPr>
              <a:t>irrigation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  <a:spcBef>
                <a:spcPts val="45"/>
              </a:spcBef>
            </a:pP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400" spc="9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inspect</a:t>
            </a:r>
            <a:r>
              <a:rPr dirty="0" sz="1400" spc="-14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dirty="0" sz="1400" spc="-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555A"/>
                </a:solidFill>
                <a:latin typeface="Arial"/>
                <a:cs typeface="Arial"/>
              </a:rPr>
              <a:t>bleeders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under</a:t>
            </a:r>
            <a:r>
              <a:rPr dirty="0" sz="1400" spc="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normal</a:t>
            </a:r>
            <a:r>
              <a:rPr dirty="0" sz="1400" spc="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blood</a:t>
            </a:r>
            <a:r>
              <a:rPr dirty="0" sz="1400" spc="-8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555A"/>
                </a:solidFill>
                <a:latin typeface="Arial"/>
                <a:cs typeface="Arial"/>
              </a:rPr>
              <a:t>pressure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913001" y="2600960"/>
            <a:ext cx="7378700" cy="1268095"/>
            <a:chOff x="1913001" y="2600960"/>
            <a:chExt cx="7378700" cy="1268095"/>
          </a:xfrm>
        </p:grpSpPr>
        <p:sp>
          <p:nvSpPr>
            <p:cNvPr id="12" name="object 12" descr=""/>
            <p:cNvSpPr/>
            <p:nvPr/>
          </p:nvSpPr>
          <p:spPr>
            <a:xfrm>
              <a:off x="4643374" y="2600959"/>
              <a:ext cx="4648835" cy="241935"/>
            </a:xfrm>
            <a:custGeom>
              <a:avLst/>
              <a:gdLst/>
              <a:ahLst/>
              <a:cxnLst/>
              <a:rect l="l" t="t" r="r" b="b"/>
              <a:pathLst>
                <a:path w="4648834" h="241935">
                  <a:moveTo>
                    <a:pt x="707059" y="216408"/>
                  </a:moveTo>
                  <a:lnTo>
                    <a:pt x="685673" y="216408"/>
                  </a:lnTo>
                  <a:lnTo>
                    <a:pt x="673011" y="216408"/>
                  </a:lnTo>
                  <a:lnTo>
                    <a:pt x="672719" y="241554"/>
                  </a:lnTo>
                  <a:lnTo>
                    <a:pt x="707059" y="216408"/>
                  </a:lnTo>
                  <a:close/>
                </a:path>
                <a:path w="4648834" h="241935">
                  <a:moveTo>
                    <a:pt x="723900" y="204089"/>
                  </a:moveTo>
                  <a:lnTo>
                    <a:pt x="673608" y="165354"/>
                  </a:lnTo>
                  <a:lnTo>
                    <a:pt x="673303" y="190842"/>
                  </a:lnTo>
                  <a:lnTo>
                    <a:pt x="51003" y="182549"/>
                  </a:lnTo>
                  <a:lnTo>
                    <a:pt x="51003" y="182372"/>
                  </a:lnTo>
                  <a:lnTo>
                    <a:pt x="51308" y="157226"/>
                  </a:lnTo>
                  <a:lnTo>
                    <a:pt x="0" y="194564"/>
                  </a:lnTo>
                  <a:lnTo>
                    <a:pt x="50419" y="233426"/>
                  </a:lnTo>
                  <a:lnTo>
                    <a:pt x="50711" y="207949"/>
                  </a:lnTo>
                  <a:lnTo>
                    <a:pt x="673011" y="216242"/>
                  </a:lnTo>
                  <a:lnTo>
                    <a:pt x="685673" y="216242"/>
                  </a:lnTo>
                  <a:lnTo>
                    <a:pt x="707301" y="216242"/>
                  </a:lnTo>
                  <a:lnTo>
                    <a:pt x="723900" y="204089"/>
                  </a:lnTo>
                  <a:close/>
                </a:path>
                <a:path w="4648834" h="241935">
                  <a:moveTo>
                    <a:pt x="2533650" y="204089"/>
                  </a:moveTo>
                  <a:lnTo>
                    <a:pt x="2483104" y="165735"/>
                  </a:lnTo>
                  <a:lnTo>
                    <a:pt x="2482964" y="191198"/>
                  </a:lnTo>
                  <a:lnTo>
                    <a:pt x="889127" y="182194"/>
                  </a:lnTo>
                  <a:lnTo>
                    <a:pt x="889254" y="156845"/>
                  </a:lnTo>
                  <a:lnTo>
                    <a:pt x="838200" y="194564"/>
                  </a:lnTo>
                  <a:lnTo>
                    <a:pt x="888873" y="233045"/>
                  </a:lnTo>
                  <a:lnTo>
                    <a:pt x="889000" y="207594"/>
                  </a:lnTo>
                  <a:lnTo>
                    <a:pt x="2482837" y="216598"/>
                  </a:lnTo>
                  <a:lnTo>
                    <a:pt x="2482723" y="241935"/>
                  </a:lnTo>
                  <a:lnTo>
                    <a:pt x="2516721" y="216662"/>
                  </a:lnTo>
                  <a:lnTo>
                    <a:pt x="2533650" y="204089"/>
                  </a:lnTo>
                  <a:close/>
                </a:path>
                <a:path w="4648834" h="241935">
                  <a:moveTo>
                    <a:pt x="4648327" y="51816"/>
                  </a:moveTo>
                  <a:lnTo>
                    <a:pt x="4559681" y="0"/>
                  </a:lnTo>
                  <a:lnTo>
                    <a:pt x="4555744" y="1016"/>
                  </a:lnTo>
                  <a:lnTo>
                    <a:pt x="4552188" y="7112"/>
                  </a:lnTo>
                  <a:lnTo>
                    <a:pt x="4553204" y="11049"/>
                  </a:lnTo>
                  <a:lnTo>
                    <a:pt x="4612195" y="45466"/>
                  </a:lnTo>
                  <a:lnTo>
                    <a:pt x="1257300" y="45339"/>
                  </a:lnTo>
                  <a:lnTo>
                    <a:pt x="1257300" y="58039"/>
                  </a:lnTo>
                  <a:lnTo>
                    <a:pt x="4611979" y="58166"/>
                  </a:lnTo>
                  <a:lnTo>
                    <a:pt x="4553204" y="92456"/>
                  </a:lnTo>
                  <a:lnTo>
                    <a:pt x="4552188" y="96393"/>
                  </a:lnTo>
                  <a:lnTo>
                    <a:pt x="4555744" y="102489"/>
                  </a:lnTo>
                  <a:lnTo>
                    <a:pt x="4559681" y="103505"/>
                  </a:lnTo>
                  <a:lnTo>
                    <a:pt x="4637430" y="58166"/>
                  </a:lnTo>
                  <a:lnTo>
                    <a:pt x="4648327" y="51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910326" y="2662301"/>
              <a:ext cx="9525" cy="123825"/>
            </a:xfrm>
            <a:custGeom>
              <a:avLst/>
              <a:gdLst/>
              <a:ahLst/>
              <a:cxnLst/>
              <a:rect l="l" t="t" r="r" b="b"/>
              <a:pathLst>
                <a:path w="9525" h="123825">
                  <a:moveTo>
                    <a:pt x="0" y="123825"/>
                  </a:moveTo>
                  <a:lnTo>
                    <a:pt x="952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995549" y="2601468"/>
              <a:ext cx="2124710" cy="103505"/>
            </a:xfrm>
            <a:custGeom>
              <a:avLst/>
              <a:gdLst/>
              <a:ahLst/>
              <a:cxnLst/>
              <a:rect l="l" t="t" r="r" b="b"/>
              <a:pathLst>
                <a:path w="2124710" h="103505">
                  <a:moveTo>
                    <a:pt x="88900" y="0"/>
                  </a:moveTo>
                  <a:lnTo>
                    <a:pt x="85851" y="1651"/>
                  </a:lnTo>
                  <a:lnTo>
                    <a:pt x="0" y="51308"/>
                  </a:lnTo>
                  <a:lnTo>
                    <a:pt x="85470" y="101600"/>
                  </a:lnTo>
                  <a:lnTo>
                    <a:pt x="88392" y="103378"/>
                  </a:lnTo>
                  <a:lnTo>
                    <a:pt x="92328" y="102362"/>
                  </a:lnTo>
                  <a:lnTo>
                    <a:pt x="95884" y="96266"/>
                  </a:lnTo>
                  <a:lnTo>
                    <a:pt x="94868" y="92456"/>
                  </a:lnTo>
                  <a:lnTo>
                    <a:pt x="36060" y="57762"/>
                  </a:lnTo>
                  <a:lnTo>
                    <a:pt x="12573" y="57658"/>
                  </a:lnTo>
                  <a:lnTo>
                    <a:pt x="12573" y="44958"/>
                  </a:lnTo>
                  <a:lnTo>
                    <a:pt x="36331" y="44958"/>
                  </a:lnTo>
                  <a:lnTo>
                    <a:pt x="95250" y="10922"/>
                  </a:lnTo>
                  <a:lnTo>
                    <a:pt x="96265" y="7112"/>
                  </a:lnTo>
                  <a:lnTo>
                    <a:pt x="94487" y="4064"/>
                  </a:lnTo>
                  <a:lnTo>
                    <a:pt x="92837" y="1016"/>
                  </a:lnTo>
                  <a:lnTo>
                    <a:pt x="88900" y="0"/>
                  </a:lnTo>
                  <a:close/>
                </a:path>
                <a:path w="2124710" h="103505">
                  <a:moveTo>
                    <a:pt x="36147" y="45064"/>
                  </a:moveTo>
                  <a:lnTo>
                    <a:pt x="25228" y="51368"/>
                  </a:lnTo>
                  <a:lnTo>
                    <a:pt x="36060" y="57762"/>
                  </a:lnTo>
                  <a:lnTo>
                    <a:pt x="2124075" y="67056"/>
                  </a:lnTo>
                  <a:lnTo>
                    <a:pt x="2124202" y="54483"/>
                  </a:lnTo>
                  <a:lnTo>
                    <a:pt x="36147" y="45064"/>
                  </a:lnTo>
                  <a:close/>
                </a:path>
                <a:path w="2124710" h="103505">
                  <a:moveTo>
                    <a:pt x="12573" y="44958"/>
                  </a:moveTo>
                  <a:lnTo>
                    <a:pt x="12573" y="57658"/>
                  </a:lnTo>
                  <a:lnTo>
                    <a:pt x="36060" y="57762"/>
                  </a:lnTo>
                  <a:lnTo>
                    <a:pt x="34377" y="56769"/>
                  </a:lnTo>
                  <a:lnTo>
                    <a:pt x="15875" y="56769"/>
                  </a:lnTo>
                  <a:lnTo>
                    <a:pt x="15875" y="45847"/>
                  </a:lnTo>
                  <a:lnTo>
                    <a:pt x="34791" y="45847"/>
                  </a:lnTo>
                  <a:lnTo>
                    <a:pt x="36147" y="45064"/>
                  </a:lnTo>
                  <a:lnTo>
                    <a:pt x="12573" y="44958"/>
                  </a:lnTo>
                  <a:close/>
                </a:path>
                <a:path w="2124710" h="103505">
                  <a:moveTo>
                    <a:pt x="15875" y="45847"/>
                  </a:moveTo>
                  <a:lnTo>
                    <a:pt x="15875" y="56769"/>
                  </a:lnTo>
                  <a:lnTo>
                    <a:pt x="25228" y="51368"/>
                  </a:lnTo>
                  <a:lnTo>
                    <a:pt x="15875" y="45847"/>
                  </a:lnTo>
                  <a:close/>
                </a:path>
                <a:path w="2124710" h="103505">
                  <a:moveTo>
                    <a:pt x="25228" y="51368"/>
                  </a:moveTo>
                  <a:lnTo>
                    <a:pt x="15875" y="56769"/>
                  </a:lnTo>
                  <a:lnTo>
                    <a:pt x="34377" y="56769"/>
                  </a:lnTo>
                  <a:lnTo>
                    <a:pt x="25228" y="51368"/>
                  </a:lnTo>
                  <a:close/>
                </a:path>
                <a:path w="2124710" h="103505">
                  <a:moveTo>
                    <a:pt x="34791" y="45847"/>
                  </a:moveTo>
                  <a:lnTo>
                    <a:pt x="15875" y="45847"/>
                  </a:lnTo>
                  <a:lnTo>
                    <a:pt x="25228" y="51368"/>
                  </a:lnTo>
                  <a:lnTo>
                    <a:pt x="34791" y="45847"/>
                  </a:lnTo>
                  <a:close/>
                </a:path>
                <a:path w="2124710" h="103505">
                  <a:moveTo>
                    <a:pt x="36331" y="44958"/>
                  </a:moveTo>
                  <a:lnTo>
                    <a:pt x="12573" y="44958"/>
                  </a:lnTo>
                  <a:lnTo>
                    <a:pt x="36147" y="45064"/>
                  </a:lnTo>
                  <a:lnTo>
                    <a:pt x="36331" y="449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110226" y="2662301"/>
              <a:ext cx="9525" cy="123825"/>
            </a:xfrm>
            <a:custGeom>
              <a:avLst/>
              <a:gdLst/>
              <a:ahLst/>
              <a:cxnLst/>
              <a:rect l="l" t="t" r="r" b="b"/>
              <a:pathLst>
                <a:path w="9525" h="123825">
                  <a:moveTo>
                    <a:pt x="0" y="123825"/>
                  </a:moveTo>
                  <a:lnTo>
                    <a:pt x="952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233676" y="3490976"/>
              <a:ext cx="676275" cy="9525"/>
            </a:xfrm>
            <a:custGeom>
              <a:avLst/>
              <a:gdLst/>
              <a:ahLst/>
              <a:cxnLst/>
              <a:rect l="l" t="t" r="r" b="b"/>
              <a:pathLst>
                <a:path w="676275" h="9525">
                  <a:moveTo>
                    <a:pt x="0" y="0"/>
                  </a:moveTo>
                  <a:lnTo>
                    <a:pt x="676275" y="9525"/>
                  </a:lnTo>
                </a:path>
              </a:pathLst>
            </a:custGeom>
            <a:ln w="12700">
              <a:solidFill>
                <a:srgbClr val="FF25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919351" y="3624326"/>
              <a:ext cx="3724275" cy="238125"/>
            </a:xfrm>
            <a:custGeom>
              <a:avLst/>
              <a:gdLst/>
              <a:ahLst/>
              <a:cxnLst/>
              <a:rect l="l" t="t" r="r" b="b"/>
              <a:pathLst>
                <a:path w="3724275" h="238125">
                  <a:moveTo>
                    <a:pt x="1866900" y="228600"/>
                  </a:moveTo>
                  <a:lnTo>
                    <a:pt x="3724275" y="238125"/>
                  </a:lnTo>
                </a:path>
                <a:path w="3724275" h="238125">
                  <a:moveTo>
                    <a:pt x="3390900" y="0"/>
                  </a:moveTo>
                  <a:lnTo>
                    <a:pt x="3400425" y="228600"/>
                  </a:lnTo>
                </a:path>
                <a:path w="3724275" h="238125">
                  <a:moveTo>
                    <a:pt x="0" y="219075"/>
                  </a:moveTo>
                  <a:lnTo>
                    <a:pt x="981075" y="228600"/>
                  </a:lnTo>
                </a:path>
                <a:path w="3724275" h="238125">
                  <a:moveTo>
                    <a:pt x="0" y="228600"/>
                  </a:moveTo>
                  <a:lnTo>
                    <a:pt x="9525" y="38100"/>
                  </a:lnTo>
                </a:path>
              </a:pathLst>
            </a:custGeom>
            <a:ln w="12700">
              <a:solidFill>
                <a:srgbClr val="525252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692150" y="4589462"/>
            <a:ext cx="2196465" cy="96329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STEP</a:t>
            </a:r>
            <a:r>
              <a:rPr dirty="0" sz="1400" spc="4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52555A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Focus</a:t>
            </a:r>
            <a:r>
              <a:rPr dirty="0" sz="1400" spc="-9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at</a:t>
            </a:r>
            <a:r>
              <a:rPr dirty="0" sz="1400" spc="2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dirty="0" sz="1400" spc="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Bladder</a:t>
            </a:r>
            <a:r>
              <a:rPr dirty="0" sz="1400" spc="-7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555A"/>
                </a:solidFill>
                <a:latin typeface="Arial"/>
                <a:cs typeface="Arial"/>
              </a:rPr>
              <a:t>Outlet</a:t>
            </a:r>
            <a:endParaRPr sz="1400">
              <a:latin typeface="Arial"/>
              <a:cs typeface="Arial"/>
            </a:endParaRPr>
          </a:p>
          <a:p>
            <a:pPr marL="12700" marR="195580">
              <a:lnSpc>
                <a:spcPct val="102800"/>
              </a:lnSpc>
              <a:spcBef>
                <a:spcPts val="484"/>
              </a:spcBef>
            </a:pP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Systematically</a:t>
            </a:r>
            <a:r>
              <a:rPr dirty="0" sz="1400" spc="-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2555A"/>
                </a:solidFill>
                <a:latin typeface="Arial"/>
                <a:cs typeface="Arial"/>
              </a:rPr>
              <a:t>work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around</a:t>
            </a:r>
            <a:r>
              <a:rPr dirty="0" sz="1400" spc="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dirty="0" sz="1400" spc="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bladder</a:t>
            </a:r>
            <a:r>
              <a:rPr dirty="0" sz="1400" spc="-1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555A"/>
                </a:solidFill>
                <a:latin typeface="Arial"/>
                <a:cs typeface="Arial"/>
              </a:rPr>
              <a:t>outlet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405619" y="3501390"/>
            <a:ext cx="1530985" cy="4622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STEP</a:t>
            </a:r>
            <a:r>
              <a:rPr dirty="0" sz="1400" spc="4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52555A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Effluent</a:t>
            </a:r>
            <a:r>
              <a:rPr dirty="0" sz="1400" spc="-9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Color</a:t>
            </a:r>
            <a:r>
              <a:rPr dirty="0" sz="1400" spc="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2555A"/>
                </a:solidFill>
                <a:latin typeface="Arial"/>
                <a:cs typeface="Arial"/>
              </a:rPr>
              <a:t>Goal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9456801" y="4008501"/>
            <a:ext cx="993775" cy="2012950"/>
            <a:chOff x="9456801" y="4008501"/>
            <a:chExt cx="993775" cy="2012950"/>
          </a:xfrm>
        </p:grpSpPr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5551" y="4081462"/>
              <a:ext cx="666750" cy="1933575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9615551" y="4081462"/>
              <a:ext cx="666750" cy="1933575"/>
            </a:xfrm>
            <a:custGeom>
              <a:avLst/>
              <a:gdLst/>
              <a:ahLst/>
              <a:cxnLst/>
              <a:rect l="l" t="t" r="r" b="b"/>
              <a:pathLst>
                <a:path w="666750" h="1933575">
                  <a:moveTo>
                    <a:pt x="0" y="1933575"/>
                  </a:moveTo>
                  <a:lnTo>
                    <a:pt x="666750" y="193357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9335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463151" y="4014851"/>
              <a:ext cx="981075" cy="933450"/>
            </a:xfrm>
            <a:custGeom>
              <a:avLst/>
              <a:gdLst/>
              <a:ahLst/>
              <a:cxnLst/>
              <a:rect l="l" t="t" r="r" b="b"/>
              <a:pathLst>
                <a:path w="981075" h="933450">
                  <a:moveTo>
                    <a:pt x="0" y="933450"/>
                  </a:moveTo>
                  <a:lnTo>
                    <a:pt x="981075" y="933450"/>
                  </a:lnTo>
                  <a:lnTo>
                    <a:pt x="981075" y="0"/>
                  </a:lnTo>
                  <a:lnTo>
                    <a:pt x="0" y="0"/>
                  </a:lnTo>
                  <a:lnTo>
                    <a:pt x="0" y="9334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973704" y="3426142"/>
            <a:ext cx="714375" cy="511809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215265">
              <a:lnSpc>
                <a:spcPct val="105500"/>
              </a:lnSpc>
              <a:spcBef>
                <a:spcPts val="65"/>
              </a:spcBef>
            </a:pPr>
            <a:r>
              <a:rPr dirty="0" sz="950" spc="-10">
                <a:solidFill>
                  <a:srgbClr val="52555A"/>
                </a:solidFill>
                <a:latin typeface="Arial"/>
                <a:cs typeface="Arial"/>
              </a:rPr>
              <a:t>Bleeding source</a:t>
            </a:r>
            <a:endParaRPr sz="9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309"/>
              </a:spcBef>
            </a:pPr>
            <a:r>
              <a:rPr dirty="0" sz="950">
                <a:solidFill>
                  <a:srgbClr val="52555A"/>
                </a:solidFill>
                <a:latin typeface="Arial"/>
                <a:cs typeface="Arial"/>
              </a:rPr>
              <a:t>Fluffy</a:t>
            </a:r>
            <a:r>
              <a:rPr dirty="0" sz="950" spc="8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52555A"/>
                </a:solidFill>
                <a:latin typeface="Arial"/>
                <a:cs typeface="Arial"/>
              </a:rPr>
              <a:t>tissue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92150" y="1323657"/>
            <a:ext cx="1242060" cy="4622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STEP</a:t>
            </a:r>
            <a:r>
              <a:rPr dirty="0" sz="1400" spc="4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52555A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>
                <a:solidFill>
                  <a:srgbClr val="52555A"/>
                </a:solidFill>
                <a:latin typeface="Arial"/>
                <a:cs typeface="Arial"/>
              </a:rPr>
              <a:t>Irrigate</a:t>
            </a:r>
            <a:r>
              <a:rPr dirty="0" sz="1400" spc="-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555A"/>
                </a:solidFill>
                <a:latin typeface="Arial"/>
                <a:cs typeface="Arial"/>
              </a:rPr>
              <a:t>bladder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880095" y="6263004"/>
            <a:ext cx="4233545" cy="1282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Elterman</a:t>
            </a:r>
            <a:r>
              <a:rPr dirty="0" sz="650" spc="31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D.</a:t>
            </a:r>
            <a:r>
              <a:rPr dirty="0" sz="650" spc="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et</a:t>
            </a:r>
            <a:r>
              <a:rPr dirty="0" sz="650" spc="12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al.</a:t>
            </a:r>
            <a:r>
              <a:rPr dirty="0" sz="650" spc="9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Focal</a:t>
            </a:r>
            <a:r>
              <a:rPr dirty="0" sz="650" spc="11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Bladder</a:t>
            </a:r>
            <a:r>
              <a:rPr dirty="0" sz="650" spc="20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Neck</a:t>
            </a:r>
            <a:r>
              <a:rPr dirty="0" sz="650" spc="11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Cautery</a:t>
            </a:r>
            <a:r>
              <a:rPr dirty="0" sz="650" spc="204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Associated</a:t>
            </a:r>
            <a:r>
              <a:rPr dirty="0" sz="650" spc="14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with</a:t>
            </a:r>
            <a:r>
              <a:rPr dirty="0" sz="650" spc="14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Low</a:t>
            </a:r>
            <a:r>
              <a:rPr dirty="0" sz="650" spc="7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Rate</a:t>
            </a:r>
            <a:r>
              <a:rPr dirty="0" sz="650" spc="8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of</a:t>
            </a:r>
            <a:r>
              <a:rPr dirty="0" sz="650" spc="5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Post</a:t>
            </a:r>
            <a:r>
              <a:rPr dirty="0" sz="650" spc="3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Aquablation</a:t>
            </a:r>
            <a:r>
              <a:rPr dirty="0" sz="650" spc="15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Bleeding.</a:t>
            </a:r>
            <a:r>
              <a:rPr dirty="0" sz="650" spc="18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CJU</a:t>
            </a:r>
            <a:r>
              <a:rPr dirty="0" sz="650" spc="14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2021</a:t>
            </a:r>
            <a:r>
              <a:rPr dirty="0" sz="650" spc="7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 spc="-20">
                <a:solidFill>
                  <a:srgbClr val="52555A"/>
                </a:solidFill>
                <a:latin typeface="Calibri"/>
                <a:cs typeface="Calibri"/>
              </a:rPr>
              <a:t>Apr.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0343" rIns="0" bIns="0" rtlCol="0" vert="horz">
            <a:spAutoFit/>
          </a:bodyPr>
          <a:lstStyle/>
          <a:p>
            <a:pPr marL="327660">
              <a:lnSpc>
                <a:spcPct val="100000"/>
              </a:lnSpc>
              <a:spcBef>
                <a:spcPts val="130"/>
              </a:spcBef>
            </a:pPr>
            <a:r>
              <a:rPr dirty="0" sz="3200"/>
              <a:t>Focal</a:t>
            </a:r>
            <a:r>
              <a:rPr dirty="0" sz="3200" spc="-20"/>
              <a:t> </a:t>
            </a:r>
            <a:r>
              <a:rPr dirty="0" sz="3200"/>
              <a:t>Bladder</a:t>
            </a:r>
            <a:r>
              <a:rPr dirty="0" sz="3200" spc="-85"/>
              <a:t> </a:t>
            </a:r>
            <a:r>
              <a:rPr dirty="0" sz="3200"/>
              <a:t>Neck</a:t>
            </a:r>
            <a:r>
              <a:rPr dirty="0" sz="3200" spc="-20"/>
              <a:t> </a:t>
            </a:r>
            <a:r>
              <a:rPr dirty="0" sz="3200" spc="-10"/>
              <a:t>Cautery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597534" y="1764411"/>
            <a:ext cx="5056505" cy="632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b="1">
                <a:solidFill>
                  <a:srgbClr val="52555A"/>
                </a:solidFill>
                <a:latin typeface="Arial"/>
                <a:cs typeface="Arial"/>
              </a:rPr>
              <a:t>Resection</a:t>
            </a:r>
            <a:r>
              <a:rPr dirty="0" sz="3950" spc="7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950" spc="-25" b="1">
                <a:solidFill>
                  <a:srgbClr val="52555A"/>
                </a:solidFill>
                <a:latin typeface="Arial"/>
                <a:cs typeface="Arial"/>
              </a:rPr>
              <a:t>Technique</a:t>
            </a:r>
            <a:endParaRPr sz="3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7534" y="2517838"/>
            <a:ext cx="10742295" cy="19291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527050" marR="161290" indent="-514984">
              <a:lnSpc>
                <a:spcPct val="101400"/>
              </a:lnSpc>
              <a:spcBef>
                <a:spcPts val="65"/>
              </a:spcBef>
              <a:buClr>
                <a:srgbClr val="570E8A"/>
              </a:buClr>
              <a:buAutoNum type="arabicPeriod"/>
              <a:tabLst>
                <a:tab pos="527050" algn="l"/>
              </a:tabLst>
            </a:pP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Resect</a:t>
            </a:r>
            <a:r>
              <a:rPr dirty="0" sz="2100" spc="114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2-3cm</a:t>
            </a:r>
            <a:r>
              <a:rPr dirty="0" sz="2100" spc="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distally</a:t>
            </a:r>
            <a:r>
              <a:rPr dirty="0" sz="2100" spc="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dirty="0" sz="2100" spc="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dirty="0" sz="2100" spc="-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bladder</a:t>
            </a:r>
            <a:r>
              <a:rPr dirty="0" sz="2100" spc="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outlet</a:t>
            </a:r>
            <a:r>
              <a:rPr dirty="0" sz="2100" spc="12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approximately</a:t>
            </a:r>
            <a:r>
              <a:rPr dirty="0" sz="2100" spc="24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1</a:t>
            </a:r>
            <a:r>
              <a:rPr dirty="0" sz="2100" spc="-7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loop</a:t>
            </a:r>
            <a:r>
              <a:rPr dirty="0" sz="2100" spc="1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depth</a:t>
            </a:r>
            <a:r>
              <a:rPr dirty="0" sz="2100" spc="-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dirty="0" sz="2100" spc="1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until</a:t>
            </a:r>
            <a:r>
              <a:rPr dirty="0" sz="2100" spc="-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52555A"/>
                </a:solidFill>
                <a:latin typeface="Arial"/>
                <a:cs typeface="Arial"/>
              </a:rPr>
              <a:t>you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see</a:t>
            </a:r>
            <a:r>
              <a:rPr dirty="0" sz="2100" spc="4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circular</a:t>
            </a:r>
            <a:r>
              <a:rPr dirty="0" sz="2100" spc="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2555A"/>
                </a:solidFill>
                <a:latin typeface="Arial"/>
                <a:cs typeface="Arial"/>
              </a:rPr>
              <a:t>fibers</a:t>
            </a:r>
            <a:endParaRPr sz="2100">
              <a:latin typeface="Arial"/>
              <a:cs typeface="Arial"/>
            </a:endParaRPr>
          </a:p>
          <a:p>
            <a:pPr marL="527050" marR="5080" indent="-514984">
              <a:lnSpc>
                <a:spcPct val="101299"/>
              </a:lnSpc>
              <a:spcBef>
                <a:spcPts val="1125"/>
              </a:spcBef>
              <a:buClr>
                <a:srgbClr val="570E8A"/>
              </a:buClr>
              <a:buAutoNum type="arabicPeriod"/>
              <a:tabLst>
                <a:tab pos="527050" algn="l"/>
              </a:tabLst>
            </a:pP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Circumferentially</a:t>
            </a:r>
            <a:r>
              <a:rPr dirty="0" sz="2100" spc="2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resect</a:t>
            </a:r>
            <a:r>
              <a:rPr dirty="0" sz="2100" spc="1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dirty="0" sz="2100" spc="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3</a:t>
            </a:r>
            <a:r>
              <a:rPr dirty="0" sz="2100" spc="-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o’clock</a:t>
            </a:r>
            <a:r>
              <a:rPr dirty="0" sz="2100" spc="14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dirty="0" sz="2100" spc="-10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9</a:t>
            </a:r>
            <a:r>
              <a:rPr dirty="0" sz="2100" spc="-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o’clock</a:t>
            </a:r>
            <a:r>
              <a:rPr dirty="0" sz="2100" spc="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approximately</a:t>
            </a:r>
            <a:r>
              <a:rPr dirty="0" sz="2100" spc="21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1</a:t>
            </a:r>
            <a:r>
              <a:rPr dirty="0" sz="2100" spc="-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loop</a:t>
            </a:r>
            <a:r>
              <a:rPr dirty="0" sz="2100" spc="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depth</a:t>
            </a:r>
            <a:r>
              <a:rPr dirty="0" sz="2100" spc="-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dirty="0" sz="2100" spc="-1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2555A"/>
                </a:solidFill>
                <a:latin typeface="Arial"/>
                <a:cs typeface="Arial"/>
              </a:rPr>
              <a:t>until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you</a:t>
            </a:r>
            <a:r>
              <a:rPr dirty="0" sz="2100" spc="9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see</a:t>
            </a:r>
            <a:r>
              <a:rPr dirty="0" sz="2100" spc="-4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circular</a:t>
            </a:r>
            <a:r>
              <a:rPr dirty="0" sz="2100" spc="1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2555A"/>
                </a:solidFill>
                <a:latin typeface="Arial"/>
                <a:cs typeface="Arial"/>
              </a:rPr>
              <a:t>fibers</a:t>
            </a:r>
            <a:endParaRPr sz="21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1160"/>
              </a:spcBef>
              <a:buClr>
                <a:srgbClr val="570E8A"/>
              </a:buClr>
              <a:buAutoNum type="arabicPeriod"/>
              <a:tabLst>
                <a:tab pos="527050" algn="l"/>
              </a:tabLst>
            </a:pP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Spot</a:t>
            </a:r>
            <a:r>
              <a:rPr dirty="0" sz="2100" spc="-2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coag</a:t>
            </a:r>
            <a:r>
              <a:rPr dirty="0" sz="2100" spc="1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any</a:t>
            </a:r>
            <a:r>
              <a:rPr dirty="0" sz="2100" spc="-4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bleeders</a:t>
            </a:r>
            <a:r>
              <a:rPr dirty="0" sz="2100" spc="1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dirty="0" sz="2100" spc="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2555A"/>
                </a:solidFill>
                <a:latin typeface="Arial"/>
                <a:cs typeface="Arial"/>
              </a:rPr>
              <a:t>needed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344" y="352805"/>
            <a:ext cx="7450455" cy="1042035"/>
          </a:xfrm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760"/>
              </a:spcBef>
            </a:pPr>
            <a:r>
              <a:rPr dirty="0" sz="3600"/>
              <a:t>Focal Bladder</a:t>
            </a:r>
            <a:r>
              <a:rPr dirty="0" sz="3600" spc="-10"/>
              <a:t> </a:t>
            </a:r>
            <a:r>
              <a:rPr dirty="0" sz="3600"/>
              <a:t>Neck</a:t>
            </a:r>
            <a:r>
              <a:rPr dirty="0" sz="3600" spc="-85"/>
              <a:t> </a:t>
            </a:r>
            <a:r>
              <a:rPr dirty="0" sz="3600"/>
              <a:t>Cautery</a:t>
            </a:r>
            <a:r>
              <a:rPr dirty="0" sz="3600" spc="-85"/>
              <a:t> </a:t>
            </a:r>
            <a:r>
              <a:rPr dirty="0" sz="3600" spc="-10"/>
              <a:t>Video Review</a:t>
            </a:r>
            <a:endParaRPr sz="3600"/>
          </a:p>
        </p:txBody>
      </p:sp>
      <p:grpSp>
        <p:nvGrpSpPr>
          <p:cNvPr id="3" name="object 3" descr=""/>
          <p:cNvGrpSpPr/>
          <p:nvPr/>
        </p:nvGrpSpPr>
        <p:grpSpPr>
          <a:xfrm>
            <a:off x="6543640" y="2732658"/>
            <a:ext cx="5034280" cy="92075"/>
            <a:chOff x="6543640" y="2732658"/>
            <a:chExt cx="5034280" cy="920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3640" y="2732658"/>
              <a:ext cx="5034096" cy="920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576441" y="2742437"/>
              <a:ext cx="4974590" cy="0"/>
            </a:xfrm>
            <a:custGeom>
              <a:avLst/>
              <a:gdLst/>
              <a:ahLst/>
              <a:cxnLst/>
              <a:rect l="l" t="t" r="r" b="b"/>
              <a:pathLst>
                <a:path w="4974590" h="0">
                  <a:moveTo>
                    <a:pt x="0" y="0"/>
                  </a:moveTo>
                  <a:lnTo>
                    <a:pt x="4974335" y="0"/>
                  </a:lnTo>
                </a:path>
              </a:pathLst>
            </a:custGeom>
            <a:ln w="9525">
              <a:solidFill>
                <a:srgbClr val="5255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045706" y="3084595"/>
          <a:ext cx="4408805" cy="270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9540"/>
                <a:gridCol w="1662430"/>
              </a:tblGrid>
              <a:tr h="1374140">
                <a:tc>
                  <a:txBody>
                    <a:bodyPr/>
                    <a:lstStyle/>
                    <a:p>
                      <a:pPr marL="88900">
                        <a:lnSpc>
                          <a:spcPts val="3954"/>
                        </a:lnSpc>
                      </a:pPr>
                      <a:r>
                        <a:rPr dirty="0" sz="33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Gland</a:t>
                      </a:r>
                      <a:r>
                        <a:rPr dirty="0" sz="330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Size: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20040">
                        <a:lnSpc>
                          <a:spcPts val="3804"/>
                        </a:lnSpc>
                      </a:pPr>
                      <a:r>
                        <a:rPr dirty="0" sz="3300" spc="-25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80g</a:t>
                      </a:r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30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80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3900"/>
                        </a:lnSpc>
                      </a:pPr>
                      <a:r>
                        <a:rPr dirty="0" sz="33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FBNC</a:t>
                      </a:r>
                      <a:r>
                        <a:rPr dirty="0" sz="3300" spc="-14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300" spc="-2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Time: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B="0" marT="3403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80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algn="ctr" marL="328295">
                        <a:lnSpc>
                          <a:spcPts val="3900"/>
                        </a:lnSpc>
                      </a:pPr>
                      <a:r>
                        <a:rPr dirty="0" sz="33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3300" spc="-6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300" spc="-2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min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B="0" marT="340360"/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575" y="2609850"/>
            <a:ext cx="547687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661" rIns="0" bIns="0" rtlCol="0" vert="horz">
            <a:spAutoFit/>
          </a:bodyPr>
          <a:lstStyle/>
          <a:p>
            <a:pPr marL="556260">
              <a:lnSpc>
                <a:spcPts val="4050"/>
              </a:lnSpc>
              <a:spcBef>
                <a:spcPts val="105"/>
              </a:spcBef>
            </a:pPr>
            <a:r>
              <a:rPr dirty="0" sz="3600" spc="50">
                <a:solidFill>
                  <a:srgbClr val="52555A"/>
                </a:solidFill>
              </a:rPr>
              <a:t>Focal</a:t>
            </a:r>
            <a:r>
              <a:rPr dirty="0" sz="3600" spc="335">
                <a:solidFill>
                  <a:srgbClr val="52555A"/>
                </a:solidFill>
              </a:rPr>
              <a:t> </a:t>
            </a:r>
            <a:r>
              <a:rPr dirty="0" sz="3600" spc="55">
                <a:solidFill>
                  <a:srgbClr val="52555A"/>
                </a:solidFill>
              </a:rPr>
              <a:t>Bladder</a:t>
            </a:r>
            <a:r>
              <a:rPr dirty="0" sz="3600" spc="305">
                <a:solidFill>
                  <a:srgbClr val="52555A"/>
                </a:solidFill>
              </a:rPr>
              <a:t> </a:t>
            </a:r>
            <a:r>
              <a:rPr dirty="0" sz="3600" spc="65">
                <a:solidFill>
                  <a:srgbClr val="52555A"/>
                </a:solidFill>
              </a:rPr>
              <a:t>Neck</a:t>
            </a:r>
            <a:r>
              <a:rPr dirty="0" sz="3600" spc="225">
                <a:solidFill>
                  <a:srgbClr val="52555A"/>
                </a:solidFill>
              </a:rPr>
              <a:t> </a:t>
            </a:r>
            <a:r>
              <a:rPr dirty="0" sz="3600" spc="65">
                <a:solidFill>
                  <a:srgbClr val="52555A"/>
                </a:solidFill>
              </a:rPr>
              <a:t>Cautery</a:t>
            </a:r>
            <a:r>
              <a:rPr dirty="0" sz="3600" spc="310">
                <a:solidFill>
                  <a:srgbClr val="52555A"/>
                </a:solidFill>
              </a:rPr>
              <a:t> </a:t>
            </a:r>
            <a:r>
              <a:rPr dirty="0" sz="3600" spc="45">
                <a:solidFill>
                  <a:srgbClr val="52555A"/>
                </a:solidFill>
              </a:rPr>
              <a:t>Methodology</a:t>
            </a:r>
            <a:endParaRPr sz="3600"/>
          </a:p>
          <a:p>
            <a:pPr marL="556260">
              <a:lnSpc>
                <a:spcPts val="3570"/>
              </a:lnSpc>
            </a:pPr>
            <a:r>
              <a:rPr dirty="0" sz="3200" spc="55" i="1">
                <a:solidFill>
                  <a:srgbClr val="52555A"/>
                </a:solidFill>
                <a:latin typeface="Arial"/>
                <a:cs typeface="Arial"/>
              </a:rPr>
              <a:t>Results</a:t>
            </a:r>
            <a:r>
              <a:rPr dirty="0" sz="3200" spc="32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200" spc="55" i="1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dirty="0" sz="3200" spc="2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200" spc="60" i="1">
                <a:solidFill>
                  <a:srgbClr val="52555A"/>
                </a:solidFill>
                <a:latin typeface="Arial"/>
                <a:cs typeface="Arial"/>
              </a:rPr>
              <a:t>Over</a:t>
            </a:r>
            <a:r>
              <a:rPr dirty="0" sz="3200" spc="254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200" spc="75" i="1">
                <a:solidFill>
                  <a:srgbClr val="52555A"/>
                </a:solidFill>
                <a:latin typeface="Arial"/>
                <a:cs typeface="Arial"/>
              </a:rPr>
              <a:t>2,000</a:t>
            </a:r>
            <a:r>
              <a:rPr dirty="0" sz="3200" spc="16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200" spc="55" i="1">
                <a:solidFill>
                  <a:srgbClr val="52555A"/>
                </a:solidFill>
                <a:latin typeface="Arial"/>
                <a:cs typeface="Arial"/>
              </a:rPr>
              <a:t>Patients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09650" y="2085975"/>
            <a:ext cx="4867275" cy="200977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47650" rIns="0" bIns="0" rtlCol="0" vert="horz">
            <a:spAutoFit/>
          </a:bodyPr>
          <a:lstStyle/>
          <a:p>
            <a:pPr marL="434340">
              <a:lnSpc>
                <a:spcPct val="100000"/>
              </a:lnSpc>
              <a:spcBef>
                <a:spcPts val="1950"/>
              </a:spcBef>
              <a:tabLst>
                <a:tab pos="2573020" algn="l"/>
              </a:tabLst>
            </a:pPr>
            <a:r>
              <a:rPr dirty="0" sz="2150" spc="65" b="1">
                <a:solidFill>
                  <a:srgbClr val="52555A"/>
                </a:solidFill>
                <a:latin typeface="Calibri"/>
                <a:cs typeface="Calibri"/>
              </a:rPr>
              <a:t>FOCAL</a:t>
            </a:r>
            <a:r>
              <a:rPr dirty="0" sz="2150" spc="31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2150" spc="50" b="1">
                <a:solidFill>
                  <a:srgbClr val="52555A"/>
                </a:solidFill>
                <a:latin typeface="Calibri"/>
                <a:cs typeface="Calibri"/>
              </a:rPr>
              <a:t>BLADDER</a:t>
            </a:r>
            <a:r>
              <a:rPr dirty="0" sz="2150" b="1">
                <a:solidFill>
                  <a:srgbClr val="52555A"/>
                </a:solidFill>
                <a:latin typeface="Calibri"/>
                <a:cs typeface="Calibri"/>
              </a:rPr>
              <a:t>	</a:t>
            </a:r>
            <a:r>
              <a:rPr dirty="0" sz="2150" spc="50" b="1">
                <a:solidFill>
                  <a:srgbClr val="52555A"/>
                </a:solidFill>
                <a:latin typeface="Calibri"/>
                <a:cs typeface="Calibri"/>
              </a:rPr>
              <a:t>NECK</a:t>
            </a:r>
            <a:r>
              <a:rPr dirty="0" sz="2150" spc="345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2150" spc="40" b="1">
                <a:solidFill>
                  <a:srgbClr val="52555A"/>
                </a:solidFill>
                <a:latin typeface="Calibri"/>
                <a:cs typeface="Calibri"/>
              </a:rPr>
              <a:t>CAUTERY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14437" y="2890901"/>
            <a:ext cx="4467225" cy="1133475"/>
          </a:xfrm>
          <a:prstGeom prst="rect">
            <a:avLst/>
          </a:prstGeom>
          <a:solidFill>
            <a:srgbClr val="FFFFFF"/>
          </a:solidFill>
          <a:ln w="12700">
            <a:solidFill>
              <a:srgbClr val="6F6F68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387985" indent="-305435">
              <a:lnSpc>
                <a:spcPct val="100000"/>
              </a:lnSpc>
              <a:spcBef>
                <a:spcPts val="295"/>
              </a:spcBef>
              <a:buClr>
                <a:srgbClr val="00ADC6"/>
              </a:buClr>
              <a:buChar char="•"/>
              <a:tabLst>
                <a:tab pos="387985" algn="l"/>
              </a:tabLst>
            </a:pPr>
            <a:r>
              <a:rPr dirty="0" sz="1800" spc="-25">
                <a:solidFill>
                  <a:srgbClr val="52555A"/>
                </a:solidFill>
                <a:latin typeface="Arial"/>
                <a:cs typeface="Arial"/>
              </a:rPr>
              <a:t>Clot</a:t>
            </a:r>
            <a:r>
              <a:rPr dirty="0" sz="1800" spc="-9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Evacuation</a:t>
            </a:r>
            <a:endParaRPr sz="1800">
              <a:latin typeface="Arial"/>
              <a:cs typeface="Arial"/>
            </a:endParaRPr>
          </a:p>
          <a:p>
            <a:pPr marL="387985" indent="-305435">
              <a:lnSpc>
                <a:spcPct val="100000"/>
              </a:lnSpc>
              <a:spcBef>
                <a:spcPts val="844"/>
              </a:spcBef>
              <a:buClr>
                <a:srgbClr val="00ADC6"/>
              </a:buClr>
              <a:buChar char="•"/>
              <a:tabLst>
                <a:tab pos="387985" algn="l"/>
              </a:tabLst>
            </a:pPr>
            <a:r>
              <a:rPr dirty="0" sz="1800" spc="-60">
                <a:solidFill>
                  <a:srgbClr val="52555A"/>
                </a:solidFill>
                <a:latin typeface="Arial"/>
                <a:cs typeface="Arial"/>
              </a:rPr>
              <a:t>Removal</a:t>
            </a:r>
            <a:r>
              <a:rPr dirty="0" sz="1800" spc="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800" spc="-114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52555A"/>
                </a:solidFill>
                <a:latin typeface="Arial"/>
                <a:cs typeface="Arial"/>
              </a:rPr>
              <a:t>“fluffy</a:t>
            </a:r>
            <a:r>
              <a:rPr dirty="0" sz="1800" spc="-8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tissue”</a:t>
            </a:r>
            <a:endParaRPr sz="1800">
              <a:latin typeface="Arial"/>
              <a:cs typeface="Arial"/>
            </a:endParaRPr>
          </a:p>
          <a:p>
            <a:pPr marL="387985" indent="-305435">
              <a:lnSpc>
                <a:spcPct val="100000"/>
              </a:lnSpc>
              <a:spcBef>
                <a:spcPts val="770"/>
              </a:spcBef>
              <a:buClr>
                <a:srgbClr val="00ADC6"/>
              </a:buClr>
              <a:buChar char="•"/>
              <a:tabLst>
                <a:tab pos="387985" algn="l"/>
              </a:tabLst>
            </a:pPr>
            <a:r>
              <a:rPr dirty="0" sz="1800" spc="-55">
                <a:solidFill>
                  <a:srgbClr val="52555A"/>
                </a:solidFill>
                <a:latin typeface="Arial"/>
                <a:cs typeface="Arial"/>
              </a:rPr>
              <a:t>Cauterize</a:t>
            </a:r>
            <a:r>
              <a:rPr dirty="0" sz="1800" spc="1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52555A"/>
                </a:solidFill>
                <a:latin typeface="Arial"/>
                <a:cs typeface="Arial"/>
              </a:rPr>
              <a:t>around </a:t>
            </a:r>
            <a:r>
              <a:rPr dirty="0" sz="1800" spc="-45">
                <a:solidFill>
                  <a:srgbClr val="52555A"/>
                </a:solidFill>
                <a:latin typeface="Arial"/>
                <a:cs typeface="Arial"/>
              </a:rPr>
              <a:t>bladder</a:t>
            </a:r>
            <a:r>
              <a:rPr dirty="0" sz="1800" spc="-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2555A"/>
                </a:solidFill>
                <a:latin typeface="Arial"/>
                <a:cs typeface="Arial"/>
              </a:rPr>
              <a:t>neck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486525" y="2085975"/>
            <a:ext cx="4867275" cy="3705225"/>
          </a:xfrm>
          <a:custGeom>
            <a:avLst/>
            <a:gdLst/>
            <a:ahLst/>
            <a:cxnLst/>
            <a:rect l="l" t="t" r="r" b="b"/>
            <a:pathLst>
              <a:path w="4867275" h="3705225">
                <a:moveTo>
                  <a:pt x="4867275" y="0"/>
                </a:moveTo>
                <a:lnTo>
                  <a:pt x="0" y="0"/>
                </a:lnTo>
                <a:lnTo>
                  <a:pt x="0" y="3705225"/>
                </a:lnTo>
                <a:lnTo>
                  <a:pt x="4867275" y="3705225"/>
                </a:lnTo>
                <a:lnTo>
                  <a:pt x="48672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399526" y="2317686"/>
            <a:ext cx="1041400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10" b="1">
                <a:solidFill>
                  <a:srgbClr val="52555A"/>
                </a:solidFill>
                <a:latin typeface="Calibri"/>
                <a:cs typeface="Calibri"/>
              </a:rPr>
              <a:t>RESULTS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675501" y="2760662"/>
            <a:ext cx="4498975" cy="2879725"/>
            <a:chOff x="6675501" y="2760662"/>
            <a:chExt cx="4498975" cy="2879725"/>
          </a:xfrm>
        </p:grpSpPr>
        <p:sp>
          <p:nvSpPr>
            <p:cNvPr id="8" name="object 8" descr=""/>
            <p:cNvSpPr/>
            <p:nvPr/>
          </p:nvSpPr>
          <p:spPr>
            <a:xfrm>
              <a:off x="6681851" y="2767012"/>
              <a:ext cx="4486275" cy="2867025"/>
            </a:xfrm>
            <a:custGeom>
              <a:avLst/>
              <a:gdLst/>
              <a:ahLst/>
              <a:cxnLst/>
              <a:rect l="l" t="t" r="r" b="b"/>
              <a:pathLst>
                <a:path w="4486275" h="2867025">
                  <a:moveTo>
                    <a:pt x="4486275" y="0"/>
                  </a:moveTo>
                  <a:lnTo>
                    <a:pt x="0" y="0"/>
                  </a:lnTo>
                  <a:lnTo>
                    <a:pt x="0" y="2867025"/>
                  </a:lnTo>
                  <a:lnTo>
                    <a:pt x="4486275" y="2867025"/>
                  </a:lnTo>
                  <a:lnTo>
                    <a:pt x="4486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681851" y="2767012"/>
              <a:ext cx="4486275" cy="2867025"/>
            </a:xfrm>
            <a:custGeom>
              <a:avLst/>
              <a:gdLst/>
              <a:ahLst/>
              <a:cxnLst/>
              <a:rect l="l" t="t" r="r" b="b"/>
              <a:pathLst>
                <a:path w="4486275" h="2867025">
                  <a:moveTo>
                    <a:pt x="0" y="2867025"/>
                  </a:moveTo>
                  <a:lnTo>
                    <a:pt x="4486275" y="2867025"/>
                  </a:lnTo>
                  <a:lnTo>
                    <a:pt x="4486275" y="0"/>
                  </a:lnTo>
                  <a:lnTo>
                    <a:pt x="0" y="0"/>
                  </a:lnTo>
                  <a:lnTo>
                    <a:pt x="0" y="2867025"/>
                  </a:lnTo>
                  <a:close/>
                </a:path>
              </a:pathLst>
            </a:custGeom>
            <a:ln w="12700">
              <a:solidFill>
                <a:srgbClr val="6F6F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150" y="4210050"/>
            <a:ext cx="1466850" cy="15144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775" y="4200525"/>
            <a:ext cx="3028950" cy="1666875"/>
          </a:xfrm>
          <a:prstGeom prst="rect">
            <a:avLst/>
          </a:prstGeom>
        </p:spPr>
      </p:pic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6878319" y="2965195"/>
          <a:ext cx="4159885" cy="2558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8350"/>
                <a:gridCol w="2032000"/>
              </a:tblGrid>
              <a:tr h="609600">
                <a:tc>
                  <a:txBody>
                    <a:bodyPr/>
                    <a:lstStyle/>
                    <a:p>
                      <a:pPr marL="176530" marR="158750" indent="-19685">
                        <a:lnSpc>
                          <a:spcPts val="2400"/>
                        </a:lnSpc>
                      </a:pPr>
                      <a:r>
                        <a:rPr dirty="0" sz="2000" spc="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Focal</a:t>
                      </a:r>
                      <a:r>
                        <a:rPr dirty="0" sz="2000" spc="1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Bladder </a:t>
                      </a:r>
                      <a:r>
                        <a:rPr dirty="0" sz="2000" spc="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Neck</a:t>
                      </a:r>
                      <a:r>
                        <a:rPr dirty="0" sz="2000" spc="229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Cautery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spc="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400" spc="2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400" spc="1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2,089)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DC6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869315" marR="241935" indent="-619760">
                        <a:lnSpc>
                          <a:spcPct val="100899"/>
                        </a:lnSpc>
                        <a:spcBef>
                          <a:spcPts val="409"/>
                        </a:spcBef>
                      </a:pPr>
                      <a:r>
                        <a:rPr dirty="0" sz="15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Transfusion</a:t>
                      </a:r>
                      <a:r>
                        <a:rPr dirty="0" sz="1550" spc="15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2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Rate </a:t>
                      </a:r>
                      <a:r>
                        <a:rPr dirty="0" sz="1550" spc="-2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5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0.8</a:t>
                      </a:r>
                      <a:r>
                        <a:rPr dirty="0" sz="1550" spc="8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550" spc="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CI:</a:t>
                      </a:r>
                      <a:r>
                        <a:rPr dirty="0" sz="1550" spc="16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2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0.5-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8420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550" spc="-2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1.3)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dirty="0" sz="15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Prostate</a:t>
                      </a:r>
                      <a:r>
                        <a:rPr dirty="0" sz="1550" spc="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Size</a:t>
                      </a:r>
                      <a:r>
                        <a:rPr dirty="0" sz="1550" spc="2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2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(mL)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550" spc="-2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87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5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(20-</a:t>
                      </a:r>
                      <a:r>
                        <a:rPr dirty="0" sz="1550" spc="-2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363)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algn="ctr" marL="7620">
                        <a:lnSpc>
                          <a:spcPts val="1855"/>
                        </a:lnSpc>
                        <a:spcBef>
                          <a:spcPts val="560"/>
                        </a:spcBef>
                      </a:pPr>
                      <a:r>
                        <a:rPr dirty="0" sz="15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FBNC</a:t>
                      </a:r>
                      <a:r>
                        <a:rPr dirty="0" sz="1550" spc="-1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550" spc="13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2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(min)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algn="ctr" marL="9525">
                        <a:lnSpc>
                          <a:spcPts val="1255"/>
                        </a:lnSpc>
                      </a:pPr>
                      <a:r>
                        <a:rPr dirty="0" sz="10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(handpiece</a:t>
                      </a:r>
                      <a:r>
                        <a:rPr dirty="0" sz="1050" spc="-4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removal</a:t>
                      </a:r>
                      <a:r>
                        <a:rPr dirty="0" sz="1050" spc="-6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5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catheter</a:t>
                      </a:r>
                      <a:r>
                        <a:rPr dirty="0" sz="1050" spc="-2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insertion)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spc="-2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19.9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 descr=""/>
          <p:cNvSpPr txBox="1"/>
          <p:nvPr/>
        </p:nvSpPr>
        <p:spPr>
          <a:xfrm>
            <a:off x="917575" y="6353809"/>
            <a:ext cx="4233545" cy="1282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Elterman</a:t>
            </a:r>
            <a:r>
              <a:rPr dirty="0" sz="650" spc="31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D.</a:t>
            </a:r>
            <a:r>
              <a:rPr dirty="0" sz="650" spc="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et</a:t>
            </a:r>
            <a:r>
              <a:rPr dirty="0" sz="650" spc="12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al.</a:t>
            </a:r>
            <a:r>
              <a:rPr dirty="0" sz="650" spc="9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Focal</a:t>
            </a:r>
            <a:r>
              <a:rPr dirty="0" sz="650" spc="11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Bladder</a:t>
            </a:r>
            <a:r>
              <a:rPr dirty="0" sz="650" spc="20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Neck</a:t>
            </a:r>
            <a:r>
              <a:rPr dirty="0" sz="650" spc="11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Cautery</a:t>
            </a:r>
            <a:r>
              <a:rPr dirty="0" sz="650" spc="204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Associated</a:t>
            </a:r>
            <a:r>
              <a:rPr dirty="0" sz="650" spc="14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with</a:t>
            </a:r>
            <a:r>
              <a:rPr dirty="0" sz="650" spc="14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Low</a:t>
            </a:r>
            <a:r>
              <a:rPr dirty="0" sz="650" spc="7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Rate</a:t>
            </a:r>
            <a:r>
              <a:rPr dirty="0" sz="650" spc="8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of</a:t>
            </a:r>
            <a:r>
              <a:rPr dirty="0" sz="650" spc="5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Post</a:t>
            </a:r>
            <a:r>
              <a:rPr dirty="0" sz="650" spc="3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Aquablation</a:t>
            </a:r>
            <a:r>
              <a:rPr dirty="0" sz="650" spc="15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Bleeding.</a:t>
            </a:r>
            <a:r>
              <a:rPr dirty="0" sz="650" spc="18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CJU</a:t>
            </a:r>
            <a:r>
              <a:rPr dirty="0" sz="650" spc="14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52555A"/>
                </a:solidFill>
                <a:latin typeface="Calibri"/>
                <a:cs typeface="Calibri"/>
              </a:rPr>
              <a:t>2021</a:t>
            </a:r>
            <a:r>
              <a:rPr dirty="0" sz="650" spc="7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650" spc="-20">
                <a:solidFill>
                  <a:srgbClr val="52555A"/>
                </a:solidFill>
                <a:latin typeface="Calibri"/>
                <a:cs typeface="Calibri"/>
              </a:rPr>
              <a:t>Apr.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069" y="316230"/>
            <a:ext cx="1083500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76995" algn="l"/>
              </a:tabLst>
            </a:pPr>
            <a:r>
              <a:rPr dirty="0" sz="3600" spc="60">
                <a:solidFill>
                  <a:srgbClr val="52555A"/>
                </a:solidFill>
              </a:rPr>
              <a:t>Same</a:t>
            </a:r>
            <a:r>
              <a:rPr dirty="0" sz="3600" spc="250">
                <a:solidFill>
                  <a:srgbClr val="52555A"/>
                </a:solidFill>
              </a:rPr>
              <a:t> </a:t>
            </a:r>
            <a:r>
              <a:rPr dirty="0" sz="3600" spc="60">
                <a:solidFill>
                  <a:srgbClr val="52555A"/>
                </a:solidFill>
              </a:rPr>
              <a:t>Day</a:t>
            </a:r>
            <a:r>
              <a:rPr dirty="0" sz="3600" spc="250">
                <a:solidFill>
                  <a:srgbClr val="52555A"/>
                </a:solidFill>
              </a:rPr>
              <a:t> </a:t>
            </a:r>
            <a:r>
              <a:rPr dirty="0" sz="3600" spc="65">
                <a:solidFill>
                  <a:srgbClr val="52555A"/>
                </a:solidFill>
              </a:rPr>
              <a:t>Discharge</a:t>
            </a:r>
            <a:r>
              <a:rPr dirty="0" sz="3600" spc="330">
                <a:solidFill>
                  <a:srgbClr val="52555A"/>
                </a:solidFill>
              </a:rPr>
              <a:t> </a:t>
            </a:r>
            <a:r>
              <a:rPr dirty="0" sz="3600">
                <a:solidFill>
                  <a:srgbClr val="52555A"/>
                </a:solidFill>
              </a:rPr>
              <a:t>With</a:t>
            </a:r>
            <a:r>
              <a:rPr dirty="0" sz="3600" spc="210">
                <a:solidFill>
                  <a:srgbClr val="52555A"/>
                </a:solidFill>
              </a:rPr>
              <a:t> </a:t>
            </a:r>
            <a:r>
              <a:rPr dirty="0" sz="3600" spc="45">
                <a:solidFill>
                  <a:srgbClr val="52555A"/>
                </a:solidFill>
              </a:rPr>
              <a:t>Aquablation</a:t>
            </a:r>
            <a:r>
              <a:rPr dirty="0" sz="3600">
                <a:solidFill>
                  <a:srgbClr val="52555A"/>
                </a:solidFill>
              </a:rPr>
              <a:t>	</a:t>
            </a:r>
            <a:r>
              <a:rPr dirty="0" sz="3600" spc="55">
                <a:solidFill>
                  <a:srgbClr val="52555A"/>
                </a:solidFill>
              </a:rPr>
              <a:t>Therapy</a:t>
            </a:r>
            <a:endParaRPr sz="3600"/>
          </a:p>
        </p:txBody>
      </p:sp>
      <p:sp>
        <p:nvSpPr>
          <p:cNvPr id="3" name="object 3" descr=""/>
          <p:cNvSpPr/>
          <p:nvPr/>
        </p:nvSpPr>
        <p:spPr>
          <a:xfrm>
            <a:off x="342900" y="990600"/>
            <a:ext cx="11696700" cy="209550"/>
          </a:xfrm>
          <a:custGeom>
            <a:avLst/>
            <a:gdLst/>
            <a:ahLst/>
            <a:cxnLst/>
            <a:rect l="l" t="t" r="r" b="b"/>
            <a:pathLst>
              <a:path w="11696700" h="209550">
                <a:moveTo>
                  <a:pt x="11696700" y="0"/>
                </a:moveTo>
                <a:lnTo>
                  <a:pt x="0" y="0"/>
                </a:lnTo>
                <a:lnTo>
                  <a:pt x="0" y="209550"/>
                </a:lnTo>
                <a:lnTo>
                  <a:pt x="11696700" y="209550"/>
                </a:lnTo>
                <a:lnTo>
                  <a:pt x="116967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42900" y="990600"/>
            <a:ext cx="11696700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6559">
              <a:lnSpc>
                <a:spcPts val="1650"/>
              </a:lnSpc>
            </a:pP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Well-established</a:t>
            </a:r>
            <a:r>
              <a:rPr dirty="0" sz="1550" spc="2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hemostasis</a:t>
            </a:r>
            <a:r>
              <a:rPr dirty="0" sz="1550" spc="1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method</a:t>
            </a:r>
            <a:r>
              <a:rPr dirty="0" sz="1550" spc="1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resulting</a:t>
            </a:r>
            <a:r>
              <a:rPr dirty="0" sz="1550" spc="19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1550" spc="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252525"/>
                </a:solidFill>
                <a:latin typeface="Calibri"/>
                <a:cs typeface="Calibri"/>
              </a:rPr>
              <a:t>0.8%</a:t>
            </a:r>
            <a:r>
              <a:rPr dirty="0" sz="1550" spc="-7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252525"/>
                </a:solidFill>
                <a:latin typeface="Calibri"/>
                <a:cs typeface="Calibri"/>
              </a:rPr>
              <a:t>transfusion</a:t>
            </a:r>
            <a:r>
              <a:rPr dirty="0" sz="1550" spc="39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252525"/>
                </a:solidFill>
                <a:latin typeface="Calibri"/>
                <a:cs typeface="Calibri"/>
              </a:rPr>
              <a:t>rate</a:t>
            </a:r>
            <a:r>
              <a:rPr dirty="0" sz="1550" spc="16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1550" spc="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over</a:t>
            </a:r>
            <a:r>
              <a:rPr dirty="0" sz="1550" spc="1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2,000</a:t>
            </a:r>
            <a:r>
              <a:rPr dirty="0" sz="155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252525"/>
                </a:solidFill>
                <a:latin typeface="Calibri"/>
                <a:cs typeface="Calibri"/>
              </a:rPr>
              <a:t>patients</a:t>
            </a:r>
            <a:r>
              <a:rPr dirty="0" baseline="23809" sz="1575" spc="-15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endParaRPr baseline="23809" sz="1575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42900" y="1409700"/>
            <a:ext cx="11696700" cy="209550"/>
          </a:xfrm>
          <a:custGeom>
            <a:avLst/>
            <a:gdLst/>
            <a:ahLst/>
            <a:cxnLst/>
            <a:rect l="l" t="t" r="r" b="b"/>
            <a:pathLst>
              <a:path w="11696700" h="209550">
                <a:moveTo>
                  <a:pt x="11696700" y="0"/>
                </a:moveTo>
                <a:lnTo>
                  <a:pt x="0" y="0"/>
                </a:lnTo>
                <a:lnTo>
                  <a:pt x="0" y="209550"/>
                </a:lnTo>
                <a:lnTo>
                  <a:pt x="11696700" y="209550"/>
                </a:lnTo>
                <a:lnTo>
                  <a:pt x="116967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42900" y="1409700"/>
            <a:ext cx="11696700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6559">
              <a:lnSpc>
                <a:spcPts val="1650"/>
              </a:lnSpc>
            </a:pP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Confidence</a:t>
            </a:r>
            <a:r>
              <a:rPr dirty="0" sz="1550" spc="1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1550" spc="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hemostasis</a:t>
            </a:r>
            <a:r>
              <a:rPr dirty="0" sz="1550" spc="17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1550" spc="1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need</a:t>
            </a:r>
            <a:r>
              <a:rPr dirty="0" sz="1550" spc="10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1550" spc="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COVID</a:t>
            </a:r>
            <a:r>
              <a:rPr dirty="0" sz="1550" spc="1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outpatient</a:t>
            </a:r>
            <a:r>
              <a:rPr dirty="0" sz="1550" spc="1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resulted</a:t>
            </a:r>
            <a:r>
              <a:rPr dirty="0" sz="1550" spc="254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dirty="0" sz="155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studying</a:t>
            </a:r>
            <a:r>
              <a:rPr dirty="0" sz="1550" spc="18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252525"/>
                </a:solidFill>
                <a:latin typeface="Calibri"/>
                <a:cs typeface="Calibri"/>
              </a:rPr>
              <a:t>same</a:t>
            </a:r>
            <a:r>
              <a:rPr dirty="0" sz="1550" spc="14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252525"/>
                </a:solidFill>
                <a:latin typeface="Calibri"/>
                <a:cs typeface="Calibri"/>
              </a:rPr>
              <a:t>day</a:t>
            </a:r>
            <a:r>
              <a:rPr dirty="0" sz="1550" spc="11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252525"/>
                </a:solidFill>
                <a:latin typeface="Calibri"/>
                <a:cs typeface="Calibri"/>
              </a:rPr>
              <a:t>discharge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42900" y="1857375"/>
            <a:ext cx="11687175" cy="209550"/>
          </a:xfrm>
          <a:custGeom>
            <a:avLst/>
            <a:gdLst/>
            <a:ahLst/>
            <a:cxnLst/>
            <a:rect l="l" t="t" r="r" b="b"/>
            <a:pathLst>
              <a:path w="11687175" h="209550">
                <a:moveTo>
                  <a:pt x="11687175" y="0"/>
                </a:moveTo>
                <a:lnTo>
                  <a:pt x="0" y="0"/>
                </a:lnTo>
                <a:lnTo>
                  <a:pt x="0" y="209550"/>
                </a:lnTo>
                <a:lnTo>
                  <a:pt x="11687175" y="209550"/>
                </a:lnTo>
                <a:lnTo>
                  <a:pt x="116871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42900" y="1857375"/>
            <a:ext cx="1168717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6559">
              <a:lnSpc>
                <a:spcPts val="1650"/>
              </a:lnSpc>
            </a:pP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Consecutive</a:t>
            </a:r>
            <a:r>
              <a:rPr dirty="0" sz="1550" spc="229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patients</a:t>
            </a:r>
            <a:r>
              <a:rPr dirty="0" sz="1550" spc="9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dirty="0" sz="1550" spc="2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Dec</a:t>
            </a:r>
            <a:r>
              <a:rPr dirty="0" sz="1550" spc="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1,</a:t>
            </a:r>
            <a:r>
              <a:rPr dirty="0" sz="1550" spc="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2020</a:t>
            </a:r>
            <a:r>
              <a:rPr dirty="0" sz="155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1550" spc="10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April</a:t>
            </a:r>
            <a:r>
              <a:rPr dirty="0" sz="1550" spc="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15,</a:t>
            </a:r>
            <a:r>
              <a:rPr dirty="0" sz="1550" spc="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2021</a:t>
            </a:r>
            <a:r>
              <a:rPr dirty="0" sz="155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were</a:t>
            </a:r>
            <a:r>
              <a:rPr dirty="0" sz="1550" spc="1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offered</a:t>
            </a:r>
            <a:r>
              <a:rPr dirty="0" sz="1550" spc="26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Aquablation</a:t>
            </a:r>
            <a:r>
              <a:rPr dirty="0" sz="1550" spc="1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dirty="0" sz="1550" spc="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252525"/>
                </a:solidFill>
                <a:latin typeface="Calibri"/>
                <a:cs typeface="Calibri"/>
              </a:rPr>
              <a:t>outpatient</a:t>
            </a:r>
            <a:r>
              <a:rPr dirty="0" sz="1550" spc="18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252525"/>
                </a:solidFill>
                <a:latin typeface="Calibri"/>
                <a:cs typeface="Calibri"/>
              </a:rPr>
              <a:t>basis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288" y="1841793"/>
            <a:ext cx="231191" cy="23118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394" y="1403643"/>
            <a:ext cx="231087" cy="23117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293" y="975018"/>
            <a:ext cx="231189" cy="23117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659626" y="4573016"/>
            <a:ext cx="5415280" cy="4432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238125">
              <a:lnSpc>
                <a:spcPct val="105900"/>
              </a:lnSpc>
              <a:spcBef>
                <a:spcPts val="75"/>
              </a:spcBef>
            </a:pP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The</a:t>
            </a:r>
            <a:r>
              <a:rPr dirty="0" sz="650" spc="5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information</a:t>
            </a:r>
            <a:r>
              <a:rPr dirty="0" sz="650" spc="204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included</a:t>
            </a:r>
            <a:r>
              <a:rPr dirty="0" sz="650" spc="4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in</a:t>
            </a:r>
            <a:r>
              <a:rPr dirty="0" sz="650" spc="3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this</a:t>
            </a:r>
            <a:r>
              <a:rPr dirty="0" sz="650" spc="5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material</a:t>
            </a:r>
            <a:r>
              <a:rPr dirty="0" sz="650" spc="26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is</a:t>
            </a:r>
            <a:r>
              <a:rPr dirty="0" sz="650" spc="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being</a:t>
            </a:r>
            <a:r>
              <a:rPr dirty="0" sz="650" spc="7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provided</a:t>
            </a:r>
            <a:r>
              <a:rPr dirty="0" sz="650" spc="12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for</a:t>
            </a:r>
            <a:r>
              <a:rPr dirty="0" sz="650" spc="8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informational</a:t>
            </a:r>
            <a:r>
              <a:rPr dirty="0" sz="650" spc="18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purposes</a:t>
            </a:r>
            <a:r>
              <a:rPr dirty="0" sz="650" spc="5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only</a:t>
            </a:r>
            <a:r>
              <a:rPr dirty="0" sz="650" spc="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and</a:t>
            </a:r>
            <a:r>
              <a:rPr dirty="0" sz="650" spc="12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is</a:t>
            </a:r>
            <a:r>
              <a:rPr dirty="0" sz="650" spc="5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not</a:t>
            </a:r>
            <a:r>
              <a:rPr dirty="0" sz="650" spc="1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a</a:t>
            </a:r>
            <a:r>
              <a:rPr dirty="0" sz="650" spc="-1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substitute</a:t>
            </a:r>
            <a:r>
              <a:rPr dirty="0" sz="650" spc="6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for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the</a:t>
            </a:r>
            <a:r>
              <a:rPr dirty="0" sz="650" spc="6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independent</a:t>
            </a:r>
            <a:r>
              <a:rPr dirty="0" sz="650" spc="9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-10">
                <a:solidFill>
                  <a:srgbClr val="3D4043"/>
                </a:solidFill>
                <a:latin typeface="Calibri"/>
                <a:cs typeface="Calibri"/>
              </a:rPr>
              <a:t>medical</a:t>
            </a:r>
            <a:r>
              <a:rPr dirty="0" sz="650" spc="50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judgment</a:t>
            </a:r>
            <a:r>
              <a:rPr dirty="0" sz="650" spc="9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of</a:t>
            </a:r>
            <a:r>
              <a:rPr dirty="0" sz="650" spc="3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a</a:t>
            </a:r>
            <a:r>
              <a:rPr dirty="0" sz="650" spc="7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physician</a:t>
            </a:r>
            <a:r>
              <a:rPr dirty="0" sz="650" spc="3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in</a:t>
            </a:r>
            <a:r>
              <a:rPr dirty="0" sz="650" spc="11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assessing</a:t>
            </a:r>
            <a:r>
              <a:rPr dirty="0" sz="650" spc="-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treatment</a:t>
            </a:r>
            <a:r>
              <a:rPr dirty="0" sz="650" spc="26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and</a:t>
            </a:r>
            <a:r>
              <a:rPr dirty="0" sz="650" spc="3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management</a:t>
            </a:r>
            <a:r>
              <a:rPr dirty="0" sz="650" spc="33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options</a:t>
            </a:r>
            <a:r>
              <a:rPr dirty="0" sz="650" spc="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for</a:t>
            </a:r>
            <a:r>
              <a:rPr dirty="0" sz="650" spc="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a</a:t>
            </a:r>
            <a:r>
              <a:rPr dirty="0" sz="650" spc="6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specific</a:t>
            </a:r>
            <a:r>
              <a:rPr dirty="0" sz="650" spc="3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patient.</a:t>
            </a:r>
            <a:r>
              <a:rPr dirty="0" sz="650" spc="1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The</a:t>
            </a:r>
            <a:r>
              <a:rPr dirty="0" sz="650" spc="6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information</a:t>
            </a:r>
            <a:r>
              <a:rPr dirty="0" sz="650" spc="19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is</a:t>
            </a:r>
            <a:r>
              <a:rPr dirty="0" sz="650" spc="5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not intendedas</a:t>
            </a:r>
            <a:r>
              <a:rPr dirty="0" sz="650" spc="13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a</a:t>
            </a:r>
            <a:r>
              <a:rPr dirty="0" sz="650" spc="-1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-10">
                <a:solidFill>
                  <a:srgbClr val="3D4043"/>
                </a:solidFill>
                <a:latin typeface="Calibri"/>
                <a:cs typeface="Calibri"/>
              </a:rPr>
              <a:t>recommendation</a:t>
            </a:r>
            <a:r>
              <a:rPr dirty="0" sz="650" spc="50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or</a:t>
            </a:r>
            <a:r>
              <a:rPr dirty="0" sz="650" spc="-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endorsement</a:t>
            </a:r>
            <a:r>
              <a:rPr dirty="0" sz="650" spc="24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by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PROCEPT</a:t>
            </a:r>
            <a:r>
              <a:rPr dirty="0" sz="650" spc="5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BioRobotics</a:t>
            </a:r>
            <a:r>
              <a:rPr dirty="0" sz="650" spc="4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of</a:t>
            </a:r>
            <a:r>
              <a:rPr dirty="0" sz="650" spc="3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any</a:t>
            </a:r>
            <a:r>
              <a:rPr dirty="0" sz="650" spc="7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particular</a:t>
            </a:r>
            <a:r>
              <a:rPr dirty="0" sz="650" spc="15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treatment</a:t>
            </a:r>
            <a:r>
              <a:rPr dirty="0" sz="650" spc="24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method,</a:t>
            </a:r>
            <a:r>
              <a:rPr dirty="0" sz="650" spc="6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unless</a:t>
            </a:r>
            <a:r>
              <a:rPr dirty="0" sz="650" spc="4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otherwise</a:t>
            </a:r>
            <a:r>
              <a:rPr dirty="0" sz="650" spc="204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expressly</a:t>
            </a:r>
            <a:r>
              <a:rPr dirty="0" sz="650" spc="8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stated</a:t>
            </a:r>
            <a:r>
              <a:rPr dirty="0" sz="650" spc="11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in</a:t>
            </a:r>
            <a:r>
              <a:rPr dirty="0" sz="650" spc="2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the</a:t>
            </a:r>
            <a:r>
              <a:rPr dirty="0" sz="650" spc="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product’s</a:t>
            </a:r>
            <a:r>
              <a:rPr dirty="0" sz="650" spc="12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User</a:t>
            </a:r>
            <a:r>
              <a:rPr dirty="0" sz="650" spc="8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Manual</a:t>
            </a:r>
            <a:r>
              <a:rPr dirty="0" sz="650" spc="9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-25">
                <a:solidFill>
                  <a:srgbClr val="3D4043"/>
                </a:solidFill>
                <a:latin typeface="Calibri"/>
                <a:cs typeface="Calibri"/>
              </a:rPr>
              <a:t>or</a:t>
            </a:r>
            <a:endParaRPr sz="650">
              <a:latin typeface="Calibri"/>
              <a:cs typeface="Calibri"/>
            </a:endParaRPr>
          </a:p>
          <a:p>
            <a:pPr algn="r" marR="11430">
              <a:lnSpc>
                <a:spcPct val="100000"/>
              </a:lnSpc>
              <a:spcBef>
                <a:spcPts val="45"/>
              </a:spcBef>
            </a:pP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Instructions</a:t>
            </a:r>
            <a:r>
              <a:rPr dirty="0" sz="650" spc="4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For</a:t>
            </a:r>
            <a:r>
              <a:rPr dirty="0" sz="650" spc="7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Use.</a:t>
            </a:r>
            <a:r>
              <a:rPr dirty="0" sz="650" spc="6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The</a:t>
            </a:r>
            <a:r>
              <a:rPr dirty="0" sz="650" spc="4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handling</a:t>
            </a:r>
            <a:r>
              <a:rPr dirty="0" sz="650" spc="6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physician</a:t>
            </a:r>
            <a:r>
              <a:rPr dirty="0" sz="650" spc="2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is</a:t>
            </a:r>
            <a:r>
              <a:rPr dirty="0" sz="650" spc="4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solely</a:t>
            </a:r>
            <a:r>
              <a:rPr dirty="0" sz="650" spc="8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responsible</a:t>
            </a:r>
            <a:r>
              <a:rPr dirty="0" sz="650" spc="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for</a:t>
            </a:r>
            <a:r>
              <a:rPr dirty="0" sz="650" spc="-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all</a:t>
            </a:r>
            <a:r>
              <a:rPr dirty="0" sz="650" spc="8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patient</a:t>
            </a:r>
            <a:r>
              <a:rPr dirty="0" sz="650" spc="16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care</a:t>
            </a:r>
            <a:r>
              <a:rPr dirty="0" sz="650" spc="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-10">
                <a:solidFill>
                  <a:srgbClr val="3D4043"/>
                </a:solidFill>
                <a:latin typeface="Calibri"/>
                <a:cs typeface="Calibri"/>
              </a:rPr>
              <a:t>decisions.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71475" y="2133600"/>
            <a:ext cx="6172200" cy="4019550"/>
          </a:xfrm>
          <a:custGeom>
            <a:avLst/>
            <a:gdLst/>
            <a:ahLst/>
            <a:cxnLst/>
            <a:rect l="l" t="t" r="r" b="b"/>
            <a:pathLst>
              <a:path w="6172200" h="4019550">
                <a:moveTo>
                  <a:pt x="6172200" y="0"/>
                </a:moveTo>
                <a:lnTo>
                  <a:pt x="0" y="0"/>
                </a:lnTo>
                <a:lnTo>
                  <a:pt x="0" y="4019550"/>
                </a:lnTo>
                <a:lnTo>
                  <a:pt x="6172200" y="4019550"/>
                </a:lnTo>
                <a:lnTo>
                  <a:pt x="61722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771775" y="2352675"/>
            <a:ext cx="1724025" cy="333375"/>
          </a:xfrm>
          <a:prstGeom prst="rect">
            <a:avLst/>
          </a:prstGeom>
          <a:solidFill>
            <a:srgbClr val="00ADC6"/>
          </a:solidFill>
        </p:spPr>
        <p:txBody>
          <a:bodyPr wrap="square" lIns="0" tIns="43180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340"/>
              </a:spcBef>
            </a:pP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CBI</a:t>
            </a:r>
            <a:r>
              <a:rPr dirty="0" sz="15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PACU</a:t>
            </a:r>
            <a:r>
              <a:rPr dirty="0" sz="15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x4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00300" y="3190875"/>
            <a:ext cx="1076325" cy="333375"/>
          </a:xfrm>
          <a:prstGeom prst="rect">
            <a:avLst/>
          </a:prstGeom>
          <a:solidFill>
            <a:srgbClr val="FFCA47"/>
          </a:solidFill>
        </p:spPr>
        <p:txBody>
          <a:bodyPr wrap="square" lIns="0" tIns="4318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340"/>
              </a:spcBef>
            </a:pPr>
            <a:r>
              <a:rPr dirty="0" sz="1550">
                <a:solidFill>
                  <a:srgbClr val="3D4043"/>
                </a:solidFill>
                <a:latin typeface="Calibri"/>
                <a:cs typeface="Calibri"/>
              </a:rPr>
              <a:t>-</a:t>
            </a:r>
            <a:r>
              <a:rPr dirty="0" sz="1550" spc="-10">
                <a:solidFill>
                  <a:srgbClr val="3D4043"/>
                </a:solidFill>
                <a:latin typeface="Calibri"/>
                <a:cs typeface="Calibri"/>
              </a:rPr>
              <a:t> Traction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71950" y="3190875"/>
            <a:ext cx="1076325" cy="333375"/>
          </a:xfrm>
          <a:prstGeom prst="rect">
            <a:avLst/>
          </a:prstGeom>
          <a:solidFill>
            <a:srgbClr val="2B3E9A"/>
          </a:solidFill>
        </p:spPr>
        <p:txBody>
          <a:bodyPr wrap="square" lIns="0" tIns="43180" rIns="0" bIns="0" rtlCol="0" vert="horz">
            <a:spAutoFit/>
          </a:bodyPr>
          <a:lstStyle/>
          <a:p>
            <a:pPr marL="137795">
              <a:lnSpc>
                <a:spcPct val="100000"/>
              </a:lnSpc>
              <a:spcBef>
                <a:spcPts val="340"/>
              </a:spcBef>
            </a:pP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 Traction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585975" y="2785364"/>
            <a:ext cx="3773804" cy="2934970"/>
            <a:chOff x="1585975" y="2785364"/>
            <a:chExt cx="3773804" cy="2934970"/>
          </a:xfrm>
        </p:grpSpPr>
        <p:sp>
          <p:nvSpPr>
            <p:cNvPr id="18" name="object 18" descr=""/>
            <p:cNvSpPr/>
            <p:nvPr/>
          </p:nvSpPr>
          <p:spPr>
            <a:xfrm>
              <a:off x="1585976" y="2785363"/>
              <a:ext cx="3773804" cy="2096770"/>
            </a:xfrm>
            <a:custGeom>
              <a:avLst/>
              <a:gdLst/>
              <a:ahLst/>
              <a:cxnLst/>
              <a:rect l="l" t="t" r="r" b="b"/>
              <a:pathLst>
                <a:path w="3773804" h="2096770">
                  <a:moveTo>
                    <a:pt x="649478" y="660273"/>
                  </a:moveTo>
                  <a:lnTo>
                    <a:pt x="640588" y="636524"/>
                  </a:lnTo>
                  <a:lnTo>
                    <a:pt x="66954" y="848309"/>
                  </a:lnTo>
                  <a:lnTo>
                    <a:pt x="58166" y="824484"/>
                  </a:lnTo>
                  <a:lnTo>
                    <a:pt x="0" y="886587"/>
                  </a:lnTo>
                  <a:lnTo>
                    <a:pt x="84582" y="895985"/>
                  </a:lnTo>
                  <a:lnTo>
                    <a:pt x="77393" y="876554"/>
                  </a:lnTo>
                  <a:lnTo>
                    <a:pt x="75768" y="872159"/>
                  </a:lnTo>
                  <a:lnTo>
                    <a:pt x="649478" y="660273"/>
                  </a:lnTo>
                  <a:close/>
                </a:path>
                <a:path w="3773804" h="2096770">
                  <a:moveTo>
                    <a:pt x="1028700" y="1196213"/>
                  </a:moveTo>
                  <a:lnTo>
                    <a:pt x="1003300" y="1196213"/>
                  </a:lnTo>
                  <a:lnTo>
                    <a:pt x="1003300" y="867410"/>
                  </a:lnTo>
                  <a:lnTo>
                    <a:pt x="977900" y="867410"/>
                  </a:lnTo>
                  <a:lnTo>
                    <a:pt x="977900" y="1196213"/>
                  </a:lnTo>
                  <a:lnTo>
                    <a:pt x="952500" y="1196213"/>
                  </a:lnTo>
                  <a:lnTo>
                    <a:pt x="990600" y="1272413"/>
                  </a:lnTo>
                  <a:lnTo>
                    <a:pt x="1022350" y="1208913"/>
                  </a:lnTo>
                  <a:lnTo>
                    <a:pt x="1028700" y="1196213"/>
                  </a:lnTo>
                  <a:close/>
                </a:path>
                <a:path w="3773804" h="2096770">
                  <a:moveTo>
                    <a:pt x="1885696" y="20447"/>
                  </a:moveTo>
                  <a:lnTo>
                    <a:pt x="1870710" y="0"/>
                  </a:lnTo>
                  <a:lnTo>
                    <a:pt x="1492313" y="275272"/>
                  </a:lnTo>
                  <a:lnTo>
                    <a:pt x="1477391" y="254762"/>
                  </a:lnTo>
                  <a:lnTo>
                    <a:pt x="1438275" y="330327"/>
                  </a:lnTo>
                  <a:lnTo>
                    <a:pt x="1522222" y="316357"/>
                  </a:lnTo>
                  <a:lnTo>
                    <a:pt x="1512697" y="303276"/>
                  </a:lnTo>
                  <a:lnTo>
                    <a:pt x="1507286" y="295846"/>
                  </a:lnTo>
                  <a:lnTo>
                    <a:pt x="1885696" y="20447"/>
                  </a:lnTo>
                  <a:close/>
                </a:path>
                <a:path w="3773804" h="2096770">
                  <a:moveTo>
                    <a:pt x="2659253" y="330327"/>
                  </a:moveTo>
                  <a:lnTo>
                    <a:pt x="2645194" y="303276"/>
                  </a:lnTo>
                  <a:lnTo>
                    <a:pt x="2620010" y="254762"/>
                  </a:lnTo>
                  <a:lnTo>
                    <a:pt x="2605074" y="275272"/>
                  </a:lnTo>
                  <a:lnTo>
                    <a:pt x="2226691" y="0"/>
                  </a:lnTo>
                  <a:lnTo>
                    <a:pt x="2211832" y="20447"/>
                  </a:lnTo>
                  <a:lnTo>
                    <a:pt x="2590152" y="295783"/>
                  </a:lnTo>
                  <a:lnTo>
                    <a:pt x="2575179" y="316357"/>
                  </a:lnTo>
                  <a:lnTo>
                    <a:pt x="2659253" y="330327"/>
                  </a:lnTo>
                  <a:close/>
                </a:path>
                <a:path w="3773804" h="2096770">
                  <a:moveTo>
                    <a:pt x="2705100" y="2020062"/>
                  </a:moveTo>
                  <a:lnTo>
                    <a:pt x="2679687" y="2020062"/>
                  </a:lnTo>
                  <a:lnTo>
                    <a:pt x="2679573" y="1810385"/>
                  </a:lnTo>
                  <a:lnTo>
                    <a:pt x="2654173" y="1810385"/>
                  </a:lnTo>
                  <a:lnTo>
                    <a:pt x="2654287" y="2020062"/>
                  </a:lnTo>
                  <a:lnTo>
                    <a:pt x="2628900" y="2020062"/>
                  </a:lnTo>
                  <a:lnTo>
                    <a:pt x="2667000" y="2096262"/>
                  </a:lnTo>
                  <a:lnTo>
                    <a:pt x="2698750" y="2032762"/>
                  </a:lnTo>
                  <a:lnTo>
                    <a:pt x="2705100" y="2020062"/>
                  </a:lnTo>
                  <a:close/>
                </a:path>
                <a:path w="3773804" h="2096770">
                  <a:moveTo>
                    <a:pt x="2990596" y="906272"/>
                  </a:moveTo>
                  <a:lnTo>
                    <a:pt x="2975610" y="885825"/>
                  </a:lnTo>
                  <a:lnTo>
                    <a:pt x="2597213" y="1161097"/>
                  </a:lnTo>
                  <a:lnTo>
                    <a:pt x="2582291" y="1140587"/>
                  </a:lnTo>
                  <a:lnTo>
                    <a:pt x="2543175" y="1216152"/>
                  </a:lnTo>
                  <a:lnTo>
                    <a:pt x="2627122" y="1202182"/>
                  </a:lnTo>
                  <a:lnTo>
                    <a:pt x="2617597" y="1189101"/>
                  </a:lnTo>
                  <a:lnTo>
                    <a:pt x="2612186" y="1181671"/>
                  </a:lnTo>
                  <a:lnTo>
                    <a:pt x="2990596" y="906272"/>
                  </a:lnTo>
                  <a:close/>
                </a:path>
                <a:path w="3773804" h="2096770">
                  <a:moveTo>
                    <a:pt x="3773678" y="1216152"/>
                  </a:moveTo>
                  <a:lnTo>
                    <a:pt x="3759619" y="1189101"/>
                  </a:lnTo>
                  <a:lnTo>
                    <a:pt x="3734435" y="1140587"/>
                  </a:lnTo>
                  <a:lnTo>
                    <a:pt x="3719499" y="1161097"/>
                  </a:lnTo>
                  <a:lnTo>
                    <a:pt x="3341116" y="885825"/>
                  </a:lnTo>
                  <a:lnTo>
                    <a:pt x="3326257" y="906272"/>
                  </a:lnTo>
                  <a:lnTo>
                    <a:pt x="3704577" y="1181608"/>
                  </a:lnTo>
                  <a:lnTo>
                    <a:pt x="3689604" y="1202182"/>
                  </a:lnTo>
                  <a:lnTo>
                    <a:pt x="3773678" y="1216152"/>
                  </a:lnTo>
                  <a:close/>
                </a:path>
              </a:pathLst>
            </a:custGeom>
            <a:solidFill>
              <a:srgbClr val="550A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471800" y="4633976"/>
              <a:ext cx="0" cy="1071880"/>
            </a:xfrm>
            <a:custGeom>
              <a:avLst/>
              <a:gdLst/>
              <a:ahLst/>
              <a:cxnLst/>
              <a:rect l="l" t="t" r="r" b="b"/>
              <a:pathLst>
                <a:path w="0" h="1071879">
                  <a:moveTo>
                    <a:pt x="0" y="0"/>
                  </a:moveTo>
                  <a:lnTo>
                    <a:pt x="0" y="1071803"/>
                  </a:lnTo>
                </a:path>
              </a:pathLst>
            </a:custGeom>
            <a:ln w="25400">
              <a:solidFill>
                <a:srgbClr val="550A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471800" y="5643562"/>
              <a:ext cx="2381885" cy="76200"/>
            </a:xfrm>
            <a:custGeom>
              <a:avLst/>
              <a:gdLst/>
              <a:ahLst/>
              <a:cxnLst/>
              <a:rect l="l" t="t" r="r" b="b"/>
              <a:pathLst>
                <a:path w="2381885" h="76200">
                  <a:moveTo>
                    <a:pt x="2305685" y="0"/>
                  </a:moveTo>
                  <a:lnTo>
                    <a:pt x="2305685" y="76200"/>
                  </a:lnTo>
                  <a:lnTo>
                    <a:pt x="2356485" y="50800"/>
                  </a:lnTo>
                  <a:lnTo>
                    <a:pt x="2318385" y="50800"/>
                  </a:lnTo>
                  <a:lnTo>
                    <a:pt x="2318385" y="25400"/>
                  </a:lnTo>
                  <a:lnTo>
                    <a:pt x="2356485" y="25400"/>
                  </a:lnTo>
                  <a:lnTo>
                    <a:pt x="2305685" y="0"/>
                  </a:lnTo>
                  <a:close/>
                </a:path>
                <a:path w="2381885" h="76200">
                  <a:moveTo>
                    <a:pt x="2305685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2305685" y="50800"/>
                  </a:lnTo>
                  <a:lnTo>
                    <a:pt x="2305685" y="25400"/>
                  </a:lnTo>
                  <a:close/>
                </a:path>
                <a:path w="2381885" h="76200">
                  <a:moveTo>
                    <a:pt x="2356485" y="25400"/>
                  </a:moveTo>
                  <a:lnTo>
                    <a:pt x="2318385" y="25400"/>
                  </a:lnTo>
                  <a:lnTo>
                    <a:pt x="2318385" y="50800"/>
                  </a:lnTo>
                  <a:lnTo>
                    <a:pt x="2356485" y="50800"/>
                  </a:lnTo>
                  <a:lnTo>
                    <a:pt x="2381885" y="38100"/>
                  </a:lnTo>
                  <a:lnTo>
                    <a:pt x="2356485" y="25400"/>
                  </a:lnTo>
                  <a:close/>
                </a:path>
              </a:pathLst>
            </a:custGeom>
            <a:solidFill>
              <a:srgbClr val="550A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290824" y="5310251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 h="0">
                  <a:moveTo>
                    <a:pt x="32042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550A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262375" y="3633851"/>
              <a:ext cx="76200" cy="1689735"/>
            </a:xfrm>
            <a:custGeom>
              <a:avLst/>
              <a:gdLst/>
              <a:ahLst/>
              <a:cxnLst/>
              <a:rect l="l" t="t" r="r" b="b"/>
              <a:pathLst>
                <a:path w="76200" h="1689735">
                  <a:moveTo>
                    <a:pt x="50800" y="63373"/>
                  </a:moveTo>
                  <a:lnTo>
                    <a:pt x="25400" y="63373"/>
                  </a:lnTo>
                  <a:lnTo>
                    <a:pt x="25273" y="1689735"/>
                  </a:lnTo>
                  <a:lnTo>
                    <a:pt x="50673" y="1689735"/>
                  </a:lnTo>
                  <a:lnTo>
                    <a:pt x="50800" y="63373"/>
                  </a:lnTo>
                  <a:close/>
                </a:path>
                <a:path w="76200" h="1689735">
                  <a:moveTo>
                    <a:pt x="38100" y="0"/>
                  </a:moveTo>
                  <a:lnTo>
                    <a:pt x="0" y="76200"/>
                  </a:lnTo>
                  <a:lnTo>
                    <a:pt x="25398" y="76200"/>
                  </a:lnTo>
                  <a:lnTo>
                    <a:pt x="25400" y="63373"/>
                  </a:lnTo>
                  <a:lnTo>
                    <a:pt x="69786" y="63373"/>
                  </a:lnTo>
                  <a:lnTo>
                    <a:pt x="38100" y="0"/>
                  </a:lnTo>
                  <a:close/>
                </a:path>
                <a:path w="76200" h="1689735">
                  <a:moveTo>
                    <a:pt x="69786" y="63373"/>
                  </a:moveTo>
                  <a:lnTo>
                    <a:pt x="50800" y="63373"/>
                  </a:lnTo>
                  <a:lnTo>
                    <a:pt x="50798" y="76200"/>
                  </a:lnTo>
                  <a:lnTo>
                    <a:pt x="76200" y="76200"/>
                  </a:lnTo>
                  <a:lnTo>
                    <a:pt x="69786" y="63373"/>
                  </a:lnTo>
                  <a:close/>
                </a:path>
              </a:pathLst>
            </a:custGeom>
            <a:solidFill>
              <a:srgbClr val="550A8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3800475" y="4124325"/>
            <a:ext cx="1076325" cy="342900"/>
          </a:xfrm>
          <a:prstGeom prst="rect">
            <a:avLst/>
          </a:prstGeom>
          <a:solidFill>
            <a:srgbClr val="FFCA47">
              <a:alpha val="59999"/>
            </a:srgbClr>
          </a:solidFill>
        </p:spPr>
        <p:txBody>
          <a:bodyPr wrap="square" lIns="0" tIns="48895" rIns="0" bIns="0" rtlCol="0" vert="horz">
            <a:spAutoFit/>
          </a:bodyPr>
          <a:lstStyle/>
          <a:p>
            <a:pPr marL="334645">
              <a:lnSpc>
                <a:spcPct val="100000"/>
              </a:lnSpc>
              <a:spcBef>
                <a:spcPts val="385"/>
              </a:spcBef>
            </a:pPr>
            <a:r>
              <a:rPr dirty="0" sz="1550" spc="-10">
                <a:solidFill>
                  <a:srgbClr val="3D4043"/>
                </a:solidFill>
                <a:latin typeface="Calibri"/>
                <a:cs typeface="Calibri"/>
              </a:rPr>
              <a:t>Clear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057775" y="4124325"/>
            <a:ext cx="1076325" cy="342900"/>
          </a:xfrm>
          <a:prstGeom prst="rect">
            <a:avLst/>
          </a:prstGeom>
          <a:solidFill>
            <a:srgbClr val="FF5E35"/>
          </a:solidFill>
        </p:spPr>
        <p:txBody>
          <a:bodyPr wrap="square" lIns="0" tIns="48895" rIns="0" bIns="0" rtlCol="0" vert="horz">
            <a:spAutoFit/>
          </a:bodyPr>
          <a:lstStyle/>
          <a:p>
            <a:pPr marL="172085">
              <a:lnSpc>
                <a:spcPct val="100000"/>
              </a:lnSpc>
              <a:spcBef>
                <a:spcPts val="385"/>
              </a:spcBef>
            </a:pP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Dark</a:t>
            </a:r>
            <a:r>
              <a:rPr dirty="0" sz="15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Red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14900" y="4943475"/>
            <a:ext cx="1485900" cy="828675"/>
          </a:xfrm>
          <a:prstGeom prst="rect">
            <a:avLst/>
          </a:prstGeom>
          <a:solidFill>
            <a:srgbClr val="FF5E35"/>
          </a:solidFill>
        </p:spPr>
        <p:txBody>
          <a:bodyPr wrap="square" lIns="0" tIns="44450" rIns="0" bIns="0" rtlCol="0" vert="horz">
            <a:spAutoFit/>
          </a:bodyPr>
          <a:lstStyle/>
          <a:p>
            <a:pPr algn="just" marL="118745" marR="107950" indent="133350">
              <a:lnSpc>
                <a:spcPct val="103000"/>
              </a:lnSpc>
              <a:spcBef>
                <a:spcPts val="350"/>
              </a:spcBef>
            </a:pP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Observation Status/Admit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Continuous</a:t>
            </a:r>
            <a:r>
              <a:rPr dirty="0" sz="1550" spc="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CBI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714750" y="4962525"/>
            <a:ext cx="1076325" cy="581025"/>
          </a:xfrm>
          <a:prstGeom prst="rect">
            <a:avLst/>
          </a:prstGeom>
          <a:solidFill>
            <a:srgbClr val="47C5AE"/>
          </a:solidFill>
        </p:spPr>
        <p:txBody>
          <a:bodyPr wrap="square" lIns="0" tIns="33655" rIns="0" bIns="0" rtlCol="0" vert="horz">
            <a:spAutoFit/>
          </a:bodyPr>
          <a:lstStyle/>
          <a:p>
            <a:pPr marL="204470" marR="205740" indent="19050">
              <a:lnSpc>
                <a:spcPct val="105000"/>
              </a:lnSpc>
              <a:spcBef>
                <a:spcPts val="265"/>
              </a:spcBef>
            </a:pP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off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Traction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066925" y="4124325"/>
            <a:ext cx="1076325" cy="342900"/>
          </a:xfrm>
          <a:prstGeom prst="rect">
            <a:avLst/>
          </a:prstGeom>
          <a:solidFill>
            <a:srgbClr val="FF5E35"/>
          </a:solidFill>
        </p:spPr>
        <p:txBody>
          <a:bodyPr wrap="square" lIns="0" tIns="48895" rIns="0" bIns="0" rtlCol="0" vert="horz">
            <a:spAutoFit/>
          </a:bodyPr>
          <a:lstStyle/>
          <a:p>
            <a:pPr marL="169545">
              <a:lnSpc>
                <a:spcPct val="100000"/>
              </a:lnSpc>
              <a:spcBef>
                <a:spcPts val="385"/>
              </a:spcBef>
            </a:pP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Dark</a:t>
            </a:r>
            <a:r>
              <a:rPr dirty="0" sz="15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Red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61975" y="3829050"/>
            <a:ext cx="1123950" cy="333375"/>
          </a:xfrm>
          <a:prstGeom prst="rect">
            <a:avLst/>
          </a:prstGeom>
          <a:solidFill>
            <a:srgbClr val="FFCA47"/>
          </a:solidFill>
        </p:spPr>
        <p:txBody>
          <a:bodyPr wrap="square" lIns="0" tIns="45085" rIns="0" bIns="0" rtlCol="0" vert="horz">
            <a:spAutoFit/>
          </a:bodyPr>
          <a:lstStyle/>
          <a:p>
            <a:pPr marL="363855">
              <a:lnSpc>
                <a:spcPct val="100000"/>
              </a:lnSpc>
              <a:spcBef>
                <a:spcPts val="355"/>
              </a:spcBef>
            </a:pPr>
            <a:r>
              <a:rPr dirty="0" sz="1550" spc="-10">
                <a:solidFill>
                  <a:srgbClr val="3D4043"/>
                </a:solidFill>
                <a:latin typeface="Calibri"/>
                <a:cs typeface="Calibri"/>
              </a:rPr>
              <a:t>Clear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61975" y="4533900"/>
            <a:ext cx="1133475" cy="333375"/>
          </a:xfrm>
          <a:prstGeom prst="rect">
            <a:avLst/>
          </a:prstGeom>
          <a:solidFill>
            <a:srgbClr val="FFCA47"/>
          </a:solidFill>
        </p:spPr>
        <p:txBody>
          <a:bodyPr wrap="square" lIns="0" tIns="46990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370"/>
              </a:spcBef>
            </a:pPr>
            <a:r>
              <a:rPr dirty="0" sz="1550" spc="-10">
                <a:solidFill>
                  <a:srgbClr val="3D4043"/>
                </a:solidFill>
                <a:latin typeface="Calibri"/>
                <a:cs typeface="Calibri"/>
              </a:rPr>
              <a:t>Outpatient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61975" y="5276850"/>
            <a:ext cx="1133475" cy="828675"/>
          </a:xfrm>
          <a:prstGeom prst="rect">
            <a:avLst/>
          </a:prstGeom>
          <a:solidFill>
            <a:srgbClr val="FFCA47"/>
          </a:solidFill>
        </p:spPr>
        <p:txBody>
          <a:bodyPr wrap="square" lIns="0" tIns="41275" rIns="0" bIns="0" rtlCol="0" vert="horz">
            <a:spAutoFit/>
          </a:bodyPr>
          <a:lstStyle/>
          <a:p>
            <a:pPr algn="ctr" marL="103505" marR="107314" indent="5080">
              <a:lnSpc>
                <a:spcPct val="103000"/>
              </a:lnSpc>
              <a:spcBef>
                <a:spcPts val="325"/>
              </a:spcBef>
            </a:pPr>
            <a:r>
              <a:rPr dirty="0" sz="1550" spc="-10">
                <a:solidFill>
                  <a:srgbClr val="3D4043"/>
                </a:solidFill>
                <a:latin typeface="Calibri"/>
                <a:cs typeface="Calibri"/>
              </a:rPr>
              <a:t>Remove </a:t>
            </a:r>
            <a:r>
              <a:rPr dirty="0" sz="1550">
                <a:solidFill>
                  <a:srgbClr val="3D4043"/>
                </a:solidFill>
                <a:latin typeface="Calibri"/>
                <a:cs typeface="Calibri"/>
              </a:rPr>
              <a:t>Catheter</a:t>
            </a:r>
            <a:r>
              <a:rPr dirty="0" sz="1550" spc="8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3D4043"/>
                </a:solidFill>
                <a:latin typeface="Calibri"/>
                <a:cs typeface="Calibri"/>
              </a:rPr>
              <a:t>in </a:t>
            </a:r>
            <a:r>
              <a:rPr dirty="0" sz="1550" spc="-10">
                <a:solidFill>
                  <a:srgbClr val="3D4043"/>
                </a:solidFill>
                <a:latin typeface="Calibri"/>
                <a:cs typeface="Calibri"/>
              </a:rPr>
              <a:t>Clinic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1090612" y="4224273"/>
            <a:ext cx="4544060" cy="1048385"/>
          </a:xfrm>
          <a:custGeom>
            <a:avLst/>
            <a:gdLst/>
            <a:ahLst/>
            <a:cxnLst/>
            <a:rect l="l" t="t" r="r" b="b"/>
            <a:pathLst>
              <a:path w="4544060" h="1048385">
                <a:moveTo>
                  <a:pt x="76200" y="971677"/>
                </a:moveTo>
                <a:lnTo>
                  <a:pt x="50800" y="971677"/>
                </a:lnTo>
                <a:lnTo>
                  <a:pt x="50800" y="762000"/>
                </a:lnTo>
                <a:lnTo>
                  <a:pt x="25400" y="762000"/>
                </a:lnTo>
                <a:lnTo>
                  <a:pt x="25400" y="971677"/>
                </a:lnTo>
                <a:lnTo>
                  <a:pt x="0" y="971677"/>
                </a:lnTo>
                <a:lnTo>
                  <a:pt x="38100" y="1047877"/>
                </a:lnTo>
                <a:lnTo>
                  <a:pt x="69850" y="984377"/>
                </a:lnTo>
                <a:lnTo>
                  <a:pt x="76200" y="971677"/>
                </a:lnTo>
                <a:close/>
              </a:path>
              <a:path w="4544060" h="1048385">
                <a:moveTo>
                  <a:pt x="76200" y="209677"/>
                </a:moveTo>
                <a:lnTo>
                  <a:pt x="50800" y="209677"/>
                </a:lnTo>
                <a:lnTo>
                  <a:pt x="50800" y="0"/>
                </a:lnTo>
                <a:lnTo>
                  <a:pt x="25400" y="0"/>
                </a:lnTo>
                <a:lnTo>
                  <a:pt x="25400" y="209677"/>
                </a:lnTo>
                <a:lnTo>
                  <a:pt x="0" y="209677"/>
                </a:lnTo>
                <a:lnTo>
                  <a:pt x="38100" y="285877"/>
                </a:lnTo>
                <a:lnTo>
                  <a:pt x="69850" y="222377"/>
                </a:lnTo>
                <a:lnTo>
                  <a:pt x="76200" y="209677"/>
                </a:lnTo>
                <a:close/>
              </a:path>
              <a:path w="4544060" h="1048385">
                <a:moveTo>
                  <a:pt x="4543488" y="571627"/>
                </a:moveTo>
                <a:lnTo>
                  <a:pt x="4518076" y="571627"/>
                </a:lnTo>
                <a:lnTo>
                  <a:pt x="4517961" y="361950"/>
                </a:lnTo>
                <a:lnTo>
                  <a:pt x="4492561" y="361950"/>
                </a:lnTo>
                <a:lnTo>
                  <a:pt x="4492676" y="571627"/>
                </a:lnTo>
                <a:lnTo>
                  <a:pt x="4467288" y="571627"/>
                </a:lnTo>
                <a:lnTo>
                  <a:pt x="4505388" y="647827"/>
                </a:lnTo>
                <a:lnTo>
                  <a:pt x="4537138" y="584327"/>
                </a:lnTo>
                <a:lnTo>
                  <a:pt x="4543488" y="571627"/>
                </a:lnTo>
                <a:close/>
              </a:path>
            </a:pathLst>
          </a:custGeom>
          <a:solidFill>
            <a:srgbClr val="550A8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 descr=""/>
          <p:cNvGrpSpPr/>
          <p:nvPr/>
        </p:nvGrpSpPr>
        <p:grpSpPr>
          <a:xfrm>
            <a:off x="6696075" y="2124075"/>
            <a:ext cx="5343525" cy="2314575"/>
            <a:chOff x="6696075" y="2124075"/>
            <a:chExt cx="5343525" cy="2314575"/>
          </a:xfrm>
        </p:grpSpPr>
        <p:sp>
          <p:nvSpPr>
            <p:cNvPr id="33" name="object 33" descr=""/>
            <p:cNvSpPr/>
            <p:nvPr/>
          </p:nvSpPr>
          <p:spPr>
            <a:xfrm>
              <a:off x="6696075" y="2124075"/>
              <a:ext cx="5343525" cy="2314575"/>
            </a:xfrm>
            <a:custGeom>
              <a:avLst/>
              <a:gdLst/>
              <a:ahLst/>
              <a:cxnLst/>
              <a:rect l="l" t="t" r="r" b="b"/>
              <a:pathLst>
                <a:path w="5343525" h="2314575">
                  <a:moveTo>
                    <a:pt x="5343525" y="0"/>
                  </a:moveTo>
                  <a:lnTo>
                    <a:pt x="0" y="0"/>
                  </a:lnTo>
                  <a:lnTo>
                    <a:pt x="0" y="2314575"/>
                  </a:lnTo>
                  <a:lnTo>
                    <a:pt x="5343525" y="2314575"/>
                  </a:lnTo>
                  <a:lnTo>
                    <a:pt x="53435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753225" y="2381250"/>
              <a:ext cx="5219700" cy="1771650"/>
            </a:xfrm>
            <a:custGeom>
              <a:avLst/>
              <a:gdLst/>
              <a:ahLst/>
              <a:cxnLst/>
              <a:rect l="l" t="t" r="r" b="b"/>
              <a:pathLst>
                <a:path w="5219700" h="1771650">
                  <a:moveTo>
                    <a:pt x="5219700" y="0"/>
                  </a:moveTo>
                  <a:lnTo>
                    <a:pt x="0" y="0"/>
                  </a:lnTo>
                  <a:lnTo>
                    <a:pt x="0" y="1771650"/>
                  </a:lnTo>
                  <a:lnTo>
                    <a:pt x="5219700" y="1771650"/>
                  </a:lnTo>
                  <a:lnTo>
                    <a:pt x="521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8985250" y="2396109"/>
            <a:ext cx="793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52555A"/>
                </a:solidFill>
                <a:latin typeface="Calibri"/>
                <a:cs typeface="Calibri"/>
              </a:rPr>
              <a:t>Hematuria</a:t>
            </a:r>
            <a:r>
              <a:rPr dirty="0" sz="900" spc="35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52555A"/>
                </a:solidFill>
                <a:latin typeface="Calibri"/>
                <a:cs typeface="Calibri"/>
              </a:rPr>
              <a:t>Scale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696075" y="2124075"/>
            <a:ext cx="5343525" cy="231457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r" marR="167640">
              <a:lnSpc>
                <a:spcPct val="100000"/>
              </a:lnSpc>
              <a:spcBef>
                <a:spcPts val="535"/>
              </a:spcBef>
            </a:pPr>
            <a:r>
              <a:rPr dirty="0" sz="800" b="1">
                <a:solidFill>
                  <a:srgbClr val="7B8085"/>
                </a:solidFill>
                <a:latin typeface="Calibri"/>
                <a:cs typeface="Calibri"/>
              </a:rPr>
              <a:t>Stout</a:t>
            </a:r>
            <a:r>
              <a:rPr dirty="0" sz="800" spc="30" b="1">
                <a:solidFill>
                  <a:srgbClr val="7B8085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7B8085"/>
                </a:solidFill>
                <a:latin typeface="Calibri"/>
                <a:cs typeface="Calibri"/>
              </a:rPr>
              <a:t>et</a:t>
            </a:r>
            <a:r>
              <a:rPr dirty="0" sz="800" spc="35" b="1">
                <a:solidFill>
                  <a:srgbClr val="7B8085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7B8085"/>
                </a:solidFill>
                <a:latin typeface="Calibri"/>
                <a:cs typeface="Calibri"/>
              </a:rPr>
              <a:t>al.</a:t>
            </a:r>
            <a:r>
              <a:rPr dirty="0" sz="800" spc="25" b="1">
                <a:solidFill>
                  <a:srgbClr val="7B8085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7B8085"/>
                </a:solidFill>
                <a:latin typeface="Calibri"/>
                <a:cs typeface="Calibri"/>
              </a:rPr>
              <a:t>Urology</a:t>
            </a:r>
            <a:r>
              <a:rPr dirty="0" sz="800" spc="-10" b="1">
                <a:solidFill>
                  <a:srgbClr val="7B8085"/>
                </a:solidFill>
                <a:latin typeface="Calibri"/>
                <a:cs typeface="Calibri"/>
              </a:rPr>
              <a:t> </a:t>
            </a:r>
            <a:r>
              <a:rPr dirty="0" sz="800" spc="-20" b="1">
                <a:solidFill>
                  <a:srgbClr val="7B8085"/>
                </a:solidFill>
                <a:latin typeface="Calibri"/>
                <a:cs typeface="Calibri"/>
              </a:rPr>
              <a:t>2020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6791388" y="2609913"/>
            <a:ext cx="5124450" cy="1285875"/>
            <a:chOff x="6791388" y="2609913"/>
            <a:chExt cx="5124450" cy="1285875"/>
          </a:xfrm>
        </p:grpSpPr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0850" y="2619375"/>
              <a:ext cx="5114925" cy="1257300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6805676" y="2624201"/>
              <a:ext cx="3000375" cy="1257300"/>
            </a:xfrm>
            <a:custGeom>
              <a:avLst/>
              <a:gdLst/>
              <a:ahLst/>
              <a:cxnLst/>
              <a:rect l="l" t="t" r="r" b="b"/>
              <a:pathLst>
                <a:path w="3000375" h="1257300">
                  <a:moveTo>
                    <a:pt x="0" y="1257300"/>
                  </a:moveTo>
                  <a:lnTo>
                    <a:pt x="3000375" y="125730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12573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7150100" y="3944937"/>
            <a:ext cx="422719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912494" algn="l"/>
                <a:tab pos="1962785" algn="l"/>
                <a:tab pos="2945130" algn="l"/>
                <a:tab pos="3865879" algn="l"/>
              </a:tabLst>
            </a:pPr>
            <a:r>
              <a:rPr dirty="0" sz="800" b="1">
                <a:solidFill>
                  <a:srgbClr val="52555A"/>
                </a:solidFill>
                <a:latin typeface="Calibri"/>
                <a:cs typeface="Calibri"/>
              </a:rPr>
              <a:t>Grade</a:t>
            </a:r>
            <a:r>
              <a:rPr dirty="0" sz="800" spc="2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800" spc="-50" b="1">
                <a:solidFill>
                  <a:srgbClr val="52555A"/>
                </a:solidFill>
                <a:latin typeface="Calibri"/>
                <a:cs typeface="Calibri"/>
              </a:rPr>
              <a:t>I</a:t>
            </a:r>
            <a:r>
              <a:rPr dirty="0" sz="800" b="1">
                <a:solidFill>
                  <a:srgbClr val="52555A"/>
                </a:solidFill>
                <a:latin typeface="Calibri"/>
                <a:cs typeface="Calibri"/>
              </a:rPr>
              <a:t>	Grade</a:t>
            </a:r>
            <a:r>
              <a:rPr dirty="0" sz="800" spc="2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800" spc="-25" b="1">
                <a:solidFill>
                  <a:srgbClr val="52555A"/>
                </a:solidFill>
                <a:latin typeface="Calibri"/>
                <a:cs typeface="Calibri"/>
              </a:rPr>
              <a:t>II</a:t>
            </a:r>
            <a:r>
              <a:rPr dirty="0" sz="800" b="1">
                <a:solidFill>
                  <a:srgbClr val="52555A"/>
                </a:solidFill>
                <a:latin typeface="Calibri"/>
                <a:cs typeface="Calibri"/>
              </a:rPr>
              <a:t>	Grade</a:t>
            </a:r>
            <a:r>
              <a:rPr dirty="0" sz="800" spc="3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800" spc="-25" b="1">
                <a:solidFill>
                  <a:srgbClr val="52555A"/>
                </a:solidFill>
                <a:latin typeface="Calibri"/>
                <a:cs typeface="Calibri"/>
              </a:rPr>
              <a:t>III</a:t>
            </a:r>
            <a:r>
              <a:rPr dirty="0" sz="800" b="1">
                <a:solidFill>
                  <a:srgbClr val="52555A"/>
                </a:solidFill>
                <a:latin typeface="Calibri"/>
                <a:cs typeface="Calibri"/>
              </a:rPr>
              <a:t>	Grade</a:t>
            </a:r>
            <a:r>
              <a:rPr dirty="0" sz="800" spc="2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800" spc="-25" b="1">
                <a:solidFill>
                  <a:srgbClr val="52555A"/>
                </a:solidFill>
                <a:latin typeface="Calibri"/>
                <a:cs typeface="Calibri"/>
              </a:rPr>
              <a:t>IV</a:t>
            </a:r>
            <a:r>
              <a:rPr dirty="0" sz="800" b="1">
                <a:solidFill>
                  <a:srgbClr val="52555A"/>
                </a:solidFill>
                <a:latin typeface="Calibri"/>
                <a:cs typeface="Calibri"/>
              </a:rPr>
              <a:t>	Grade</a:t>
            </a:r>
            <a:r>
              <a:rPr dirty="0" sz="800" spc="2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800" spc="-50" b="1">
                <a:solidFill>
                  <a:srgbClr val="52555A"/>
                </a:solidFill>
                <a:latin typeface="Calibri"/>
                <a:cs typeface="Calibri"/>
              </a:rPr>
              <a:t>V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57200" y="2200275"/>
            <a:ext cx="1676400" cy="5905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020" rIns="0" bIns="0" rtlCol="0" vert="horz">
            <a:spAutoFit/>
          </a:bodyPr>
          <a:lstStyle/>
          <a:p>
            <a:pPr marL="194310" marR="213995" indent="28575">
              <a:lnSpc>
                <a:spcPct val="104900"/>
              </a:lnSpc>
              <a:spcBef>
                <a:spcPts val="260"/>
              </a:spcBef>
            </a:pPr>
            <a:r>
              <a:rPr dirty="0" sz="1550" b="1">
                <a:solidFill>
                  <a:srgbClr val="52555A"/>
                </a:solidFill>
                <a:latin typeface="Calibri"/>
                <a:cs typeface="Calibri"/>
              </a:rPr>
              <a:t>D</a:t>
            </a:r>
            <a:r>
              <a:rPr dirty="0" sz="1550" spc="-145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52555A"/>
                </a:solidFill>
                <a:latin typeface="Calibri"/>
                <a:cs typeface="Calibri"/>
              </a:rPr>
              <a:t>I</a:t>
            </a:r>
            <a:r>
              <a:rPr dirty="0" sz="1550" spc="-9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52555A"/>
                </a:solidFill>
                <a:latin typeface="Calibri"/>
                <a:cs typeface="Calibri"/>
              </a:rPr>
              <a:t>S</a:t>
            </a:r>
            <a:r>
              <a:rPr dirty="0" sz="1550" spc="-114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52555A"/>
                </a:solidFill>
                <a:latin typeface="Calibri"/>
                <a:cs typeface="Calibri"/>
              </a:rPr>
              <a:t>C</a:t>
            </a:r>
            <a:r>
              <a:rPr dirty="0" sz="1550" spc="-13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52555A"/>
                </a:solidFill>
                <a:latin typeface="Calibri"/>
                <a:cs typeface="Calibri"/>
              </a:rPr>
              <a:t>H</a:t>
            </a:r>
            <a:r>
              <a:rPr dirty="0" sz="1550" spc="-14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52555A"/>
                </a:solidFill>
                <a:latin typeface="Calibri"/>
                <a:cs typeface="Calibri"/>
              </a:rPr>
              <a:t>A</a:t>
            </a:r>
            <a:r>
              <a:rPr dirty="0" sz="1550" spc="-10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52555A"/>
                </a:solidFill>
                <a:latin typeface="Calibri"/>
                <a:cs typeface="Calibri"/>
              </a:rPr>
              <a:t>R</a:t>
            </a:r>
            <a:r>
              <a:rPr dirty="0" sz="1550" spc="-11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spc="80" b="1">
                <a:solidFill>
                  <a:srgbClr val="52555A"/>
                </a:solidFill>
                <a:latin typeface="Calibri"/>
                <a:cs typeface="Calibri"/>
              </a:rPr>
              <a:t>GE </a:t>
            </a:r>
            <a:r>
              <a:rPr dirty="0" sz="1550" b="1">
                <a:solidFill>
                  <a:srgbClr val="52555A"/>
                </a:solidFill>
                <a:latin typeface="Calibri"/>
                <a:cs typeface="Calibri"/>
              </a:rPr>
              <a:t>A</a:t>
            </a:r>
            <a:r>
              <a:rPr dirty="0" sz="1550" spc="-105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52555A"/>
                </a:solidFill>
                <a:latin typeface="Calibri"/>
                <a:cs typeface="Calibri"/>
              </a:rPr>
              <a:t>L</a:t>
            </a:r>
            <a:r>
              <a:rPr dirty="0" sz="1550" spc="-114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spc="105" b="1">
                <a:solidFill>
                  <a:srgbClr val="52555A"/>
                </a:solidFill>
                <a:latin typeface="Calibri"/>
                <a:cs typeface="Calibri"/>
              </a:rPr>
              <a:t>GO</a:t>
            </a:r>
            <a:r>
              <a:rPr dirty="0" sz="1550" spc="-135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52555A"/>
                </a:solidFill>
                <a:latin typeface="Calibri"/>
                <a:cs typeface="Calibri"/>
              </a:rPr>
              <a:t>R</a:t>
            </a:r>
            <a:r>
              <a:rPr dirty="0" sz="1550" spc="-114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52555A"/>
                </a:solidFill>
                <a:latin typeface="Calibri"/>
                <a:cs typeface="Calibri"/>
              </a:rPr>
              <a:t>I</a:t>
            </a:r>
            <a:r>
              <a:rPr dirty="0" sz="1550" spc="-95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spc="110" b="1">
                <a:solidFill>
                  <a:srgbClr val="52555A"/>
                </a:solidFill>
                <a:latin typeface="Calibri"/>
                <a:cs typeface="Calibri"/>
              </a:rPr>
              <a:t>TH</a:t>
            </a:r>
            <a:r>
              <a:rPr dirty="0" sz="1550" spc="-140" b="1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550" spc="-50" b="1">
                <a:solidFill>
                  <a:srgbClr val="52555A"/>
                </a:solidFill>
                <a:latin typeface="Calibri"/>
                <a:cs typeface="Calibri"/>
              </a:rPr>
              <a:t>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00050" y="6419850"/>
            <a:ext cx="6619875" cy="30480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58419" rIns="0" bIns="0" rtlCol="0" vert="horz">
            <a:spAutoFit/>
          </a:bodyPr>
          <a:lstStyle/>
          <a:p>
            <a:pPr marL="180340" indent="-8509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180340" algn="l"/>
              </a:tabLst>
            </a:pP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Elterman</a:t>
            </a:r>
            <a:r>
              <a:rPr dirty="0" sz="650" spc="32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D.</a:t>
            </a:r>
            <a:r>
              <a:rPr dirty="0" sz="650" spc="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et</a:t>
            </a:r>
            <a:r>
              <a:rPr dirty="0" sz="650" spc="114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al.</a:t>
            </a:r>
            <a:r>
              <a:rPr dirty="0" sz="650" spc="9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Focal</a:t>
            </a:r>
            <a:r>
              <a:rPr dirty="0" sz="650" spc="11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Bladder</a:t>
            </a:r>
            <a:r>
              <a:rPr dirty="0" sz="650" spc="19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Neck</a:t>
            </a:r>
            <a:r>
              <a:rPr dirty="0" sz="650" spc="11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Cautery</a:t>
            </a:r>
            <a:r>
              <a:rPr dirty="0" sz="650" spc="20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Associated</a:t>
            </a:r>
            <a:r>
              <a:rPr dirty="0" sz="650" spc="14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with</a:t>
            </a:r>
            <a:r>
              <a:rPr dirty="0" sz="650" spc="14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Low</a:t>
            </a:r>
            <a:r>
              <a:rPr dirty="0" sz="650" spc="7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Rate</a:t>
            </a:r>
            <a:r>
              <a:rPr dirty="0" sz="650" spc="7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of</a:t>
            </a:r>
            <a:r>
              <a:rPr dirty="0" sz="650" spc="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Post</a:t>
            </a:r>
            <a:r>
              <a:rPr dirty="0" sz="650" spc="3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Aquablation</a:t>
            </a:r>
            <a:r>
              <a:rPr dirty="0" sz="650" spc="14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Bleeding.</a:t>
            </a:r>
            <a:r>
              <a:rPr dirty="0" sz="650" spc="27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CJU</a:t>
            </a:r>
            <a:r>
              <a:rPr dirty="0" sz="650" spc="4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2021</a:t>
            </a:r>
            <a:r>
              <a:rPr dirty="0" sz="650" spc="6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-20">
                <a:solidFill>
                  <a:srgbClr val="3D4043"/>
                </a:solidFill>
                <a:latin typeface="Calibri"/>
                <a:cs typeface="Calibri"/>
              </a:rPr>
              <a:t>Apr.</a:t>
            </a:r>
            <a:endParaRPr sz="650">
              <a:latin typeface="Calibri"/>
              <a:cs typeface="Calibri"/>
            </a:endParaRPr>
          </a:p>
          <a:p>
            <a:pPr marL="180340" indent="-8509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180340" algn="l"/>
              </a:tabLst>
            </a:pP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Helfand.</a:t>
            </a:r>
            <a:r>
              <a:rPr dirty="0" sz="650" spc="3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(2021).</a:t>
            </a:r>
            <a:r>
              <a:rPr dirty="0" sz="650" spc="-3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Aquablation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Therapy</a:t>
            </a:r>
            <a:r>
              <a:rPr dirty="0" sz="650" spc="114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Day</a:t>
            </a:r>
            <a:r>
              <a:rPr dirty="0" sz="650" spc="4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Case</a:t>
            </a:r>
            <a:r>
              <a:rPr dirty="0" sz="650" spc="1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Feasibility</a:t>
            </a:r>
            <a:r>
              <a:rPr dirty="0" sz="650" spc="114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[White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Paper]</a:t>
            </a:r>
            <a:r>
              <a:rPr dirty="0" sz="650" spc="6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PROCEPT</a:t>
            </a:r>
            <a:r>
              <a:rPr dirty="0" sz="650" spc="2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-10">
                <a:solidFill>
                  <a:srgbClr val="3D4043"/>
                </a:solidFill>
                <a:latin typeface="Calibri"/>
                <a:cs typeface="Calibri"/>
              </a:rPr>
              <a:t>BioRobotics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562" y="1401063"/>
            <a:ext cx="530987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WHY</a:t>
            </a:r>
            <a:r>
              <a:rPr dirty="0" spc="-190"/>
              <a:t> </a:t>
            </a:r>
            <a:r>
              <a:rPr dirty="0" spc="-10"/>
              <a:t>AQUABLATION?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7225" y="3221735"/>
            <a:ext cx="559689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Aquablation</a:t>
            </a:r>
            <a:r>
              <a:rPr dirty="0" spc="215"/>
              <a:t> </a:t>
            </a:r>
            <a:r>
              <a:rPr dirty="0"/>
              <a:t>-</a:t>
            </a:r>
            <a:r>
              <a:rPr dirty="0" spc="-130"/>
              <a:t> </a:t>
            </a:r>
            <a:r>
              <a:rPr dirty="0" spc="-10"/>
              <a:t>Welcome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517143"/>
            <a:ext cx="399034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/>
              <a:t>Why</a:t>
            </a:r>
            <a:r>
              <a:rPr dirty="0" sz="3600" spc="-145"/>
              <a:t> </a:t>
            </a:r>
            <a:r>
              <a:rPr dirty="0" sz="3600" spc="-25"/>
              <a:t>Aquablation?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7356729" y="1479232"/>
            <a:ext cx="4735830" cy="2670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769" marR="468630">
              <a:lnSpc>
                <a:spcPct val="100099"/>
              </a:lnSpc>
              <a:spcBef>
                <a:spcPts val="100"/>
              </a:spcBef>
              <a:tabLst>
                <a:tab pos="2002789" algn="l"/>
                <a:tab pos="3825875" algn="l"/>
              </a:tabLst>
            </a:pP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Desire</a:t>
            </a:r>
            <a:r>
              <a:rPr dirty="0" sz="1800" spc="-4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dirty="0" sz="1800" spc="-4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branch</a:t>
            </a:r>
            <a:r>
              <a:rPr dirty="0" sz="1800" spc="2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out</a:t>
            </a:r>
            <a:r>
              <a:rPr dirty="0" sz="1800" spc="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beyond</a:t>
            </a:r>
            <a:r>
              <a:rPr dirty="0" sz="1800" spc="2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dirty="0" sz="1800" spc="-1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standard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approach</a:t>
            </a:r>
            <a:r>
              <a:rPr dirty="0" sz="1800" spc="7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dirty="0" sz="1800" spc="-12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52555A"/>
                </a:solidFill>
                <a:latin typeface="Arial"/>
                <a:cs typeface="Arial"/>
              </a:rPr>
              <a:t>BPH: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	PVP</a:t>
            </a:r>
            <a:r>
              <a:rPr dirty="0" sz="1800" spc="-12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800" spc="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TURP</a:t>
            </a:r>
            <a:r>
              <a:rPr dirty="0" sz="1800" spc="-7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52555A"/>
                </a:solidFill>
                <a:latin typeface="Arial"/>
                <a:cs typeface="Arial"/>
              </a:rPr>
              <a:t>.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	</a:t>
            </a:r>
            <a:r>
              <a:rPr dirty="0" sz="1800" spc="-50" i="1">
                <a:solidFill>
                  <a:srgbClr val="52555A"/>
                </a:solidFill>
                <a:latin typeface="Arial"/>
                <a:cs typeface="Arial"/>
              </a:rPr>
              <a:t>I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was</a:t>
            </a:r>
            <a:r>
              <a:rPr dirty="0" sz="1800" spc="6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dirty="0" sz="1800" spc="3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satisfied</a:t>
            </a:r>
            <a:r>
              <a:rPr dirty="0" sz="1800" spc="-9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dirty="0" sz="1800" spc="-2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dirty="0" sz="1800" spc="-1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durability</a:t>
            </a:r>
            <a:r>
              <a:rPr dirty="0" sz="1800" spc="-6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narrow</a:t>
            </a:r>
            <a:r>
              <a:rPr dirty="0" sz="1800" spc="5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criteria</a:t>
            </a:r>
            <a:r>
              <a:rPr dirty="0" sz="1800" spc="-8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dirty="0" sz="1800" spc="-7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Urolift;</a:t>
            </a:r>
            <a:r>
              <a:rPr dirty="0" sz="1800" spc="-114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nor</a:t>
            </a:r>
            <a:r>
              <a:rPr dirty="0" sz="1800" spc="9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2555A"/>
                </a:solidFill>
                <a:latin typeface="Arial"/>
                <a:cs typeface="Arial"/>
              </a:rPr>
              <a:t>my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particular</a:t>
            </a:r>
            <a:r>
              <a:rPr dirty="0" sz="1800" spc="-7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unpredictabtility</a:t>
            </a:r>
            <a:r>
              <a:rPr dirty="0" sz="1800" spc="47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800" spc="-1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orgasmic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dysfunction</a:t>
            </a:r>
            <a:r>
              <a:rPr dirty="0" sz="1800" spc="-5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800" spc="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my</a:t>
            </a:r>
            <a:r>
              <a:rPr dirty="0" sz="1800" spc="-9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HoLEP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 experience.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Looking</a:t>
            </a:r>
            <a:r>
              <a:rPr dirty="0" sz="1800" spc="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dirty="0" sz="1800" spc="-9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an</a:t>
            </a:r>
            <a:r>
              <a:rPr dirty="0" sz="1800" spc="2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overall</a:t>
            </a:r>
            <a:r>
              <a:rPr dirty="0" sz="1800" spc="-4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quick,</a:t>
            </a:r>
            <a:r>
              <a:rPr dirty="0" sz="1800" spc="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reliable,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5"/>
              </a:spcBef>
            </a:pP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effective,</a:t>
            </a:r>
            <a:r>
              <a:rPr dirty="0" sz="1800" spc="-5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durable</a:t>
            </a:r>
            <a:r>
              <a:rPr dirty="0" sz="1800" spc="-3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800" spc="3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safe</a:t>
            </a:r>
            <a:r>
              <a:rPr dirty="0" sz="1800" spc="-3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BPH</a:t>
            </a:r>
            <a:r>
              <a:rPr dirty="0" sz="1800" spc="-3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surgery</a:t>
            </a:r>
            <a:r>
              <a:rPr dirty="0" sz="1800" spc="6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dirty="0" sz="1800" spc="-2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dirty="0" sz="1800" spc="-5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dirty="0" sz="1800" spc="-2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high</a:t>
            </a:r>
            <a:r>
              <a:rPr dirty="0" sz="1800" spc="-2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level</a:t>
            </a:r>
            <a:r>
              <a:rPr dirty="0" sz="1800" spc="-2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800" spc="3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patient</a:t>
            </a:r>
            <a:r>
              <a:rPr dirty="0" sz="1800" spc="-4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satisfaction.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09581" y="1438179"/>
            <a:ext cx="4672330" cy="1386205"/>
            <a:chOff x="609581" y="1438179"/>
            <a:chExt cx="4672330" cy="138620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81" y="1438179"/>
              <a:ext cx="4672123" cy="138601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0" y="1752536"/>
              <a:ext cx="1795526" cy="86201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28650" y="1447800"/>
              <a:ext cx="4591050" cy="1314450"/>
            </a:xfrm>
            <a:custGeom>
              <a:avLst/>
              <a:gdLst/>
              <a:ahLst/>
              <a:cxnLst/>
              <a:rect l="l" t="t" r="r" b="b"/>
              <a:pathLst>
                <a:path w="4591050" h="1314450">
                  <a:moveTo>
                    <a:pt x="4591050" y="0"/>
                  </a:moveTo>
                  <a:lnTo>
                    <a:pt x="0" y="0"/>
                  </a:lnTo>
                  <a:lnTo>
                    <a:pt x="0" y="1314450"/>
                  </a:lnTo>
                  <a:lnTo>
                    <a:pt x="4591050" y="1314450"/>
                  </a:lnTo>
                  <a:lnTo>
                    <a:pt x="45910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28650" y="1447800"/>
            <a:ext cx="4591050" cy="131445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endParaRPr sz="2750">
              <a:latin typeface="Times New Roman"/>
              <a:cs typeface="Times New Roman"/>
            </a:endParaRPr>
          </a:p>
          <a:p>
            <a:pPr algn="ctr" marL="6350">
              <a:lnSpc>
                <a:spcPct val="100000"/>
              </a:lnSpc>
              <a:spcBef>
                <a:spcPts val="5"/>
              </a:spcBef>
            </a:pPr>
            <a:r>
              <a:rPr dirty="0" sz="2750" b="1">
                <a:solidFill>
                  <a:srgbClr val="52555A"/>
                </a:solidFill>
                <a:latin typeface="Arial"/>
                <a:cs typeface="Arial"/>
              </a:rPr>
              <a:t>Why</a:t>
            </a:r>
            <a:r>
              <a:rPr dirty="0" sz="2750" spc="8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750" spc="-25" b="1">
                <a:solidFill>
                  <a:srgbClr val="52555A"/>
                </a:solidFill>
                <a:latin typeface="Arial"/>
                <a:cs typeface="Arial"/>
              </a:rPr>
              <a:t>#1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38156" y="3190779"/>
            <a:ext cx="4662805" cy="1376680"/>
            <a:chOff x="638156" y="3190779"/>
            <a:chExt cx="4662805" cy="137668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156" y="3190779"/>
              <a:ext cx="4662598" cy="137649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6450" y="3505136"/>
              <a:ext cx="1795526" cy="86201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57224" y="3200399"/>
              <a:ext cx="4581525" cy="1304925"/>
            </a:xfrm>
            <a:custGeom>
              <a:avLst/>
              <a:gdLst/>
              <a:ahLst/>
              <a:cxnLst/>
              <a:rect l="l" t="t" r="r" b="b"/>
              <a:pathLst>
                <a:path w="4581525" h="1304925">
                  <a:moveTo>
                    <a:pt x="4581525" y="0"/>
                  </a:moveTo>
                  <a:lnTo>
                    <a:pt x="0" y="0"/>
                  </a:lnTo>
                  <a:lnTo>
                    <a:pt x="0" y="1304925"/>
                  </a:lnTo>
                  <a:lnTo>
                    <a:pt x="4581525" y="1304925"/>
                  </a:lnTo>
                  <a:lnTo>
                    <a:pt x="45815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57225" y="3200400"/>
            <a:ext cx="4581525" cy="130492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endParaRPr sz="275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2750" b="1">
                <a:solidFill>
                  <a:srgbClr val="52555A"/>
                </a:solidFill>
                <a:latin typeface="Arial"/>
                <a:cs typeface="Arial"/>
              </a:rPr>
              <a:t>Why</a:t>
            </a:r>
            <a:r>
              <a:rPr dirty="0" sz="2750" spc="8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750" spc="-25" b="1">
                <a:solidFill>
                  <a:srgbClr val="52555A"/>
                </a:solidFill>
                <a:latin typeface="Arial"/>
                <a:cs typeface="Arial"/>
              </a:rPr>
              <a:t>#2</a:t>
            </a:r>
            <a:endParaRPr sz="275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491226" y="1366900"/>
            <a:ext cx="1771650" cy="3143250"/>
          </a:xfrm>
          <a:custGeom>
            <a:avLst/>
            <a:gdLst/>
            <a:ahLst/>
            <a:cxnLst/>
            <a:rect l="l" t="t" r="r" b="b"/>
            <a:pathLst>
              <a:path w="1771650" h="3143250">
                <a:moveTo>
                  <a:pt x="1771650" y="2366899"/>
                </a:moveTo>
                <a:lnTo>
                  <a:pt x="995299" y="1590675"/>
                </a:lnTo>
                <a:lnTo>
                  <a:pt x="995299" y="1978787"/>
                </a:lnTo>
                <a:lnTo>
                  <a:pt x="0" y="1978787"/>
                </a:lnTo>
                <a:lnTo>
                  <a:pt x="0" y="2755011"/>
                </a:lnTo>
                <a:lnTo>
                  <a:pt x="995299" y="2755011"/>
                </a:lnTo>
                <a:lnTo>
                  <a:pt x="995299" y="3143250"/>
                </a:lnTo>
                <a:lnTo>
                  <a:pt x="1771650" y="2366899"/>
                </a:lnTo>
                <a:close/>
              </a:path>
              <a:path w="1771650" h="3143250">
                <a:moveTo>
                  <a:pt x="1771650" y="776224"/>
                </a:moveTo>
                <a:lnTo>
                  <a:pt x="995299" y="0"/>
                </a:lnTo>
                <a:lnTo>
                  <a:pt x="995299" y="388112"/>
                </a:lnTo>
                <a:lnTo>
                  <a:pt x="0" y="388112"/>
                </a:lnTo>
                <a:lnTo>
                  <a:pt x="0" y="1164336"/>
                </a:lnTo>
                <a:lnTo>
                  <a:pt x="995299" y="1164336"/>
                </a:lnTo>
                <a:lnTo>
                  <a:pt x="995299" y="1552575"/>
                </a:lnTo>
                <a:lnTo>
                  <a:pt x="1771650" y="776224"/>
                </a:lnTo>
                <a:close/>
              </a:path>
            </a:pathLst>
          </a:custGeom>
          <a:solidFill>
            <a:srgbClr val="570E8A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666731" y="4933917"/>
            <a:ext cx="4672330" cy="1376680"/>
            <a:chOff x="666731" y="4933917"/>
            <a:chExt cx="4672330" cy="1376680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731" y="4933917"/>
              <a:ext cx="4672123" cy="137649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5025" y="5248274"/>
              <a:ext cx="1795526" cy="86201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85800" y="4943474"/>
              <a:ext cx="4591050" cy="1304925"/>
            </a:xfrm>
            <a:custGeom>
              <a:avLst/>
              <a:gdLst/>
              <a:ahLst/>
              <a:cxnLst/>
              <a:rect l="l" t="t" r="r" b="b"/>
              <a:pathLst>
                <a:path w="4591050" h="1304925">
                  <a:moveTo>
                    <a:pt x="4591050" y="0"/>
                  </a:moveTo>
                  <a:lnTo>
                    <a:pt x="0" y="0"/>
                  </a:lnTo>
                  <a:lnTo>
                    <a:pt x="0" y="1304925"/>
                  </a:lnTo>
                  <a:lnTo>
                    <a:pt x="4591050" y="1304925"/>
                  </a:lnTo>
                  <a:lnTo>
                    <a:pt x="45910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685800" y="4943475"/>
            <a:ext cx="4591050" cy="13049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90"/>
              </a:spcBef>
            </a:pPr>
            <a:endParaRPr sz="2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750" b="1">
                <a:solidFill>
                  <a:srgbClr val="52555A"/>
                </a:solidFill>
                <a:latin typeface="Arial"/>
                <a:cs typeface="Arial"/>
              </a:rPr>
              <a:t>Why</a:t>
            </a:r>
            <a:r>
              <a:rPr dirty="0" sz="2750" spc="8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750" spc="-25" b="1">
                <a:solidFill>
                  <a:srgbClr val="52555A"/>
                </a:solidFill>
                <a:latin typeface="Arial"/>
                <a:cs typeface="Arial"/>
              </a:rPr>
              <a:t>#3</a:t>
            </a:r>
            <a:endParaRPr sz="275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5491226" y="4700651"/>
            <a:ext cx="1771650" cy="1552575"/>
          </a:xfrm>
          <a:custGeom>
            <a:avLst/>
            <a:gdLst/>
            <a:ahLst/>
            <a:cxnLst/>
            <a:rect l="l" t="t" r="r" b="b"/>
            <a:pathLst>
              <a:path w="1771650" h="1552575">
                <a:moveTo>
                  <a:pt x="995299" y="0"/>
                </a:moveTo>
                <a:lnTo>
                  <a:pt x="995299" y="388112"/>
                </a:lnTo>
                <a:lnTo>
                  <a:pt x="0" y="388112"/>
                </a:lnTo>
                <a:lnTo>
                  <a:pt x="0" y="1164374"/>
                </a:lnTo>
                <a:lnTo>
                  <a:pt x="995299" y="1164374"/>
                </a:lnTo>
                <a:lnTo>
                  <a:pt x="995299" y="1552511"/>
                </a:lnTo>
                <a:lnTo>
                  <a:pt x="1771650" y="776224"/>
                </a:lnTo>
                <a:lnTo>
                  <a:pt x="995299" y="0"/>
                </a:lnTo>
                <a:close/>
              </a:path>
            </a:pathLst>
          </a:custGeom>
          <a:solidFill>
            <a:srgbClr val="570E8A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7388606" y="4765738"/>
            <a:ext cx="3895725" cy="195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  <a:tabLst>
                <a:tab pos="3024505" algn="l"/>
                <a:tab pos="3291204" algn="l"/>
              </a:tabLst>
            </a:pP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Doing</a:t>
            </a:r>
            <a:r>
              <a:rPr dirty="0" sz="1800" spc="-3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EP-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Greenlights</a:t>
            </a:r>
            <a:r>
              <a:rPr dirty="0" sz="1800" spc="-1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800" spc="-3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EP-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TURPS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were</a:t>
            </a:r>
            <a:r>
              <a:rPr dirty="0" sz="1800" spc="8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fine</a:t>
            </a:r>
            <a:r>
              <a:rPr dirty="0" sz="1800" spc="-114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but</a:t>
            </a:r>
            <a:r>
              <a:rPr dirty="0" sz="1800" spc="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required</a:t>
            </a:r>
            <a:r>
              <a:rPr dirty="0" sz="1800" spc="9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more</a:t>
            </a:r>
            <a:r>
              <a:rPr dirty="0" sz="1800" spc="-4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time</a:t>
            </a:r>
            <a:r>
              <a:rPr dirty="0" sz="1800" spc="-1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required</a:t>
            </a:r>
            <a:r>
              <a:rPr dirty="0" sz="1800" spc="5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delicate</a:t>
            </a:r>
            <a:r>
              <a:rPr dirty="0" sz="1800" spc="-12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fine-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tuning.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Leaving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too</a:t>
            </a:r>
            <a:r>
              <a:rPr dirty="0" sz="1800" spc="-5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much</a:t>
            </a:r>
            <a:r>
              <a:rPr dirty="0" sz="1800" spc="-3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required</a:t>
            </a:r>
            <a:r>
              <a:rPr dirty="0" sz="1800" spc="10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dirty="0" sz="1800" spc="-3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52555A"/>
                </a:solidFill>
                <a:latin typeface="Arial"/>
                <a:cs typeface="Arial"/>
              </a:rPr>
              <a:t>take-back.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	I</a:t>
            </a:r>
            <a:r>
              <a:rPr dirty="0" sz="1800" spc="-4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2555A"/>
                </a:solidFill>
                <a:latin typeface="Arial"/>
                <a:cs typeface="Arial"/>
              </a:rPr>
              <a:t>saw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how</a:t>
            </a:r>
            <a:r>
              <a:rPr dirty="0" sz="1800" spc="-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ejaculation-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preservation</a:t>
            </a:r>
            <a:r>
              <a:rPr dirty="0" sz="1800" spc="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2555A"/>
                </a:solidFill>
                <a:latin typeface="Arial"/>
                <a:cs typeface="Arial"/>
              </a:rPr>
              <a:t>was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easier</a:t>
            </a:r>
            <a:r>
              <a:rPr dirty="0" sz="1800" spc="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dirty="0" sz="1800" spc="-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dirty="0" sz="1800" spc="-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while</a:t>
            </a:r>
            <a:r>
              <a:rPr dirty="0" sz="1800" spc="-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still</a:t>
            </a:r>
            <a:r>
              <a:rPr dirty="0" sz="1800" spc="-8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removing</a:t>
            </a:r>
            <a:r>
              <a:rPr dirty="0" sz="1800" spc="-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2555A"/>
                </a:solidFill>
                <a:latin typeface="Arial"/>
                <a:cs typeface="Arial"/>
              </a:rPr>
              <a:t>as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much</a:t>
            </a:r>
            <a:r>
              <a:rPr dirty="0" sz="1800" spc="-2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tissue</a:t>
            </a:r>
            <a:r>
              <a:rPr dirty="0" sz="1800" spc="-1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dirty="0" sz="1800" spc="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possible</a:t>
            </a:r>
            <a:r>
              <a:rPr dirty="0" sz="1800" spc="-8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2555A"/>
                </a:solidFill>
                <a:latin typeface="Arial"/>
                <a:cs typeface="Arial"/>
              </a:rPr>
              <a:t>AB.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0343" rIns="0" bIns="0" rtlCol="0" vert="horz">
            <a:spAutoFit/>
          </a:bodyPr>
          <a:lstStyle/>
          <a:p>
            <a:pPr marL="327660">
              <a:lnSpc>
                <a:spcPct val="100000"/>
              </a:lnSpc>
              <a:spcBef>
                <a:spcPts val="130"/>
              </a:spcBef>
            </a:pPr>
            <a:r>
              <a:rPr dirty="0" sz="3200"/>
              <a:t>Aquablation:</a:t>
            </a:r>
            <a:r>
              <a:rPr dirty="0" sz="3200" spc="-60"/>
              <a:t> </a:t>
            </a:r>
            <a:r>
              <a:rPr dirty="0" sz="3200"/>
              <a:t>5-year</a:t>
            </a:r>
            <a:r>
              <a:rPr dirty="0" sz="3200" spc="-95"/>
              <a:t> </a:t>
            </a:r>
            <a:r>
              <a:rPr dirty="0" sz="3200"/>
              <a:t>data</a:t>
            </a:r>
            <a:r>
              <a:rPr dirty="0" sz="3200" spc="40"/>
              <a:t> </a:t>
            </a:r>
            <a:r>
              <a:rPr dirty="0" sz="3200"/>
              <a:t>on</a:t>
            </a:r>
            <a:r>
              <a:rPr dirty="0" sz="3200" spc="-60"/>
              <a:t> </a:t>
            </a:r>
            <a:r>
              <a:rPr dirty="0" sz="3200"/>
              <a:t>efficacy</a:t>
            </a:r>
            <a:r>
              <a:rPr dirty="0" sz="3200" spc="-25"/>
              <a:t> </a:t>
            </a:r>
            <a:r>
              <a:rPr dirty="0" sz="3200"/>
              <a:t>and</a:t>
            </a:r>
            <a:r>
              <a:rPr dirty="0" sz="3200" spc="-60"/>
              <a:t> </a:t>
            </a:r>
            <a:r>
              <a:rPr dirty="0" sz="3200" spc="-10"/>
              <a:t>safety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1676400"/>
            <a:ext cx="9201150" cy="5010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0343" rIns="0" bIns="0" rtlCol="0" vert="horz">
            <a:spAutoFit/>
          </a:bodyPr>
          <a:lstStyle/>
          <a:p>
            <a:pPr marL="151130">
              <a:lnSpc>
                <a:spcPct val="100000"/>
              </a:lnSpc>
              <a:spcBef>
                <a:spcPts val="130"/>
              </a:spcBef>
              <a:tabLst>
                <a:tab pos="5499100" algn="l"/>
              </a:tabLst>
            </a:pPr>
            <a:r>
              <a:rPr dirty="0" sz="3200"/>
              <a:t>Aquablation</a:t>
            </a:r>
            <a:r>
              <a:rPr dirty="0" sz="3200" spc="-75"/>
              <a:t> </a:t>
            </a:r>
            <a:r>
              <a:rPr dirty="0" sz="3200"/>
              <a:t>versus</a:t>
            </a:r>
            <a:r>
              <a:rPr dirty="0" sz="3200" spc="-40"/>
              <a:t> </a:t>
            </a:r>
            <a:r>
              <a:rPr dirty="0" sz="3200" spc="-10"/>
              <a:t>TURP:</a:t>
            </a:r>
            <a:r>
              <a:rPr dirty="0" sz="3200"/>
              <a:t>	5</a:t>
            </a:r>
            <a:r>
              <a:rPr dirty="0" sz="3200" spc="-25"/>
              <a:t> </a:t>
            </a:r>
            <a:r>
              <a:rPr dirty="0" sz="3200"/>
              <a:t>year</a:t>
            </a:r>
            <a:r>
              <a:rPr dirty="0" sz="3200" spc="-10"/>
              <a:t> </a:t>
            </a:r>
            <a:r>
              <a:rPr dirty="0" sz="3200"/>
              <a:t>Efficacy</a:t>
            </a:r>
            <a:r>
              <a:rPr dirty="0" sz="3200" spc="-105"/>
              <a:t> </a:t>
            </a:r>
            <a:r>
              <a:rPr dirty="0" sz="3200"/>
              <a:t>and</a:t>
            </a:r>
            <a:r>
              <a:rPr dirty="0" sz="3200" spc="25"/>
              <a:t> </a:t>
            </a:r>
            <a:r>
              <a:rPr dirty="0" sz="3200" spc="-10"/>
              <a:t>Durability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1638300"/>
            <a:ext cx="9239250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534" y="955293"/>
            <a:ext cx="9770745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360670" algn="l"/>
              </a:tabLst>
            </a:pPr>
            <a:r>
              <a:rPr dirty="0" sz="3200"/>
              <a:t>Aquablation</a:t>
            </a:r>
            <a:r>
              <a:rPr dirty="0" sz="3200" spc="-70"/>
              <a:t> </a:t>
            </a:r>
            <a:r>
              <a:rPr dirty="0" sz="3200"/>
              <a:t>versus</a:t>
            </a:r>
            <a:r>
              <a:rPr dirty="0" sz="3200" spc="-45"/>
              <a:t> </a:t>
            </a:r>
            <a:r>
              <a:rPr dirty="0" sz="3200" spc="-10"/>
              <a:t>TURP:</a:t>
            </a:r>
            <a:r>
              <a:rPr dirty="0" sz="3200"/>
              <a:t>	Efficacy</a:t>
            </a:r>
            <a:r>
              <a:rPr dirty="0" sz="3200" spc="-85"/>
              <a:t> </a:t>
            </a:r>
            <a:r>
              <a:rPr dirty="0" sz="3200"/>
              <a:t>and</a:t>
            </a:r>
            <a:r>
              <a:rPr dirty="0" sz="3200" spc="50"/>
              <a:t> </a:t>
            </a:r>
            <a:r>
              <a:rPr dirty="0" sz="3200" spc="-10"/>
              <a:t>Durability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628775"/>
            <a:ext cx="9210675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3963" rIns="0" bIns="0" rtlCol="0" vert="horz">
            <a:spAutoFit/>
          </a:bodyPr>
          <a:lstStyle/>
          <a:p>
            <a:pPr marL="327660">
              <a:lnSpc>
                <a:spcPct val="100000"/>
              </a:lnSpc>
              <a:spcBef>
                <a:spcPts val="130"/>
              </a:spcBef>
            </a:pPr>
            <a:r>
              <a:rPr dirty="0" sz="3200"/>
              <a:t>Aquablation</a:t>
            </a:r>
            <a:r>
              <a:rPr dirty="0" sz="3200" spc="-75"/>
              <a:t> </a:t>
            </a:r>
            <a:r>
              <a:rPr dirty="0" sz="3200"/>
              <a:t>versus</a:t>
            </a:r>
            <a:r>
              <a:rPr dirty="0" sz="3200" spc="-55"/>
              <a:t> </a:t>
            </a:r>
            <a:r>
              <a:rPr dirty="0" sz="3200"/>
              <a:t>TURP:</a:t>
            </a:r>
            <a:r>
              <a:rPr dirty="0" sz="3200" spc="-155"/>
              <a:t> </a:t>
            </a:r>
            <a:r>
              <a:rPr dirty="0" sz="3200" spc="-10"/>
              <a:t>Efficacy,</a:t>
            </a:r>
            <a:r>
              <a:rPr dirty="0" sz="3200" spc="-130"/>
              <a:t> </a:t>
            </a:r>
            <a:r>
              <a:rPr dirty="0" sz="3200" spc="-20"/>
              <a:t>Safety,</a:t>
            </a:r>
            <a:r>
              <a:rPr dirty="0" sz="3200" spc="-130"/>
              <a:t> </a:t>
            </a:r>
            <a:r>
              <a:rPr dirty="0" sz="3200" spc="-10"/>
              <a:t>Durability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400175"/>
            <a:ext cx="9505950" cy="52101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1047750"/>
            <a:ext cx="77724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669" y="4341114"/>
            <a:ext cx="665289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MY</a:t>
            </a:r>
            <a:r>
              <a:rPr dirty="0" spc="-140"/>
              <a:t> </a:t>
            </a:r>
            <a:r>
              <a:rPr dirty="0"/>
              <a:t>CLINICAL</a:t>
            </a:r>
            <a:r>
              <a:rPr dirty="0" spc="85"/>
              <a:t> </a:t>
            </a:r>
            <a:r>
              <a:rPr dirty="0" spc="-10"/>
              <a:t>EXPERIENCE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7387" rIns="0" bIns="0" rtlCol="0" vert="horz">
            <a:spAutoFit/>
          </a:bodyPr>
          <a:lstStyle/>
          <a:p>
            <a:pPr marL="365125">
              <a:lnSpc>
                <a:spcPct val="100000"/>
              </a:lnSpc>
              <a:spcBef>
                <a:spcPts val="130"/>
              </a:spcBef>
            </a:pPr>
            <a:r>
              <a:rPr dirty="0"/>
              <a:t>Clinical</a:t>
            </a:r>
            <a:r>
              <a:rPr dirty="0" spc="-25"/>
              <a:t> </a:t>
            </a:r>
            <a:r>
              <a:rPr dirty="0" spc="-10"/>
              <a:t>Outcomes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4838" y="3305079"/>
            <a:ext cx="3633923" cy="1386014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8566150" y="3307334"/>
          <a:ext cx="3632200" cy="129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7780"/>
                <a:gridCol w="985519"/>
              </a:tblGrid>
              <a:tr h="367030">
                <a:tc>
                  <a:txBody>
                    <a:bodyPr/>
                    <a:lstStyle/>
                    <a:p>
                      <a:pPr algn="r">
                        <a:lnSpc>
                          <a:spcPts val="2020"/>
                        </a:lnSpc>
                        <a:spcBef>
                          <a:spcPts val="770"/>
                        </a:spcBef>
                      </a:pPr>
                      <a:r>
                        <a:rPr dirty="0" sz="180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Procedures: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C4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2095"/>
                        </a:lnSpc>
                        <a:spcBef>
                          <a:spcPts val="695"/>
                        </a:spcBef>
                      </a:pPr>
                      <a:r>
                        <a:rPr dirty="0" sz="1800" spc="-25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5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algn="r">
                        <a:lnSpc>
                          <a:spcPts val="2014"/>
                        </a:lnSpc>
                        <a:spcBef>
                          <a:spcPts val="775"/>
                        </a:spcBef>
                      </a:pPr>
                      <a:r>
                        <a:rPr dirty="0" sz="18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800" spc="3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Prostate</a:t>
                      </a:r>
                      <a:r>
                        <a:rPr dirty="0" sz="1800" spc="-9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Size: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C4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2090"/>
                        </a:lnSpc>
                        <a:spcBef>
                          <a:spcPts val="700"/>
                        </a:spcBef>
                      </a:pPr>
                      <a:r>
                        <a:rPr dirty="0" sz="1800" spc="-25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88g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5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r">
                        <a:lnSpc>
                          <a:spcPts val="213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800" spc="-4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Procedural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>
                        <a:lnSpc>
                          <a:spcPts val="2039"/>
                        </a:lnSpc>
                      </a:pPr>
                      <a:r>
                        <a:rPr dirty="0" sz="180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Time: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C4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ts val="2085"/>
                        </a:lnSpc>
                      </a:pPr>
                      <a:r>
                        <a:rPr dirty="0" sz="1800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52</a:t>
                      </a:r>
                      <a:r>
                        <a:rPr dirty="0" sz="1800" spc="10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min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819150" y="2295588"/>
          <a:ext cx="6963409" cy="3380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250"/>
                <a:gridCol w="866775"/>
                <a:gridCol w="857250"/>
                <a:gridCol w="857250"/>
                <a:gridCol w="866775"/>
                <a:gridCol w="857250"/>
                <a:gridCol w="857250"/>
                <a:gridCol w="857250"/>
              </a:tblGrid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</a:tr>
              <a:tr h="570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6" descr=""/>
          <p:cNvGrpSpPr/>
          <p:nvPr/>
        </p:nvGrpSpPr>
        <p:grpSpPr>
          <a:xfrm>
            <a:off x="787323" y="3838575"/>
            <a:ext cx="6071235" cy="888365"/>
            <a:chOff x="787323" y="3838575"/>
            <a:chExt cx="6071235" cy="88836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323" y="3936301"/>
              <a:ext cx="66675" cy="6667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63623" y="461733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1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8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7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63623" y="461733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8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1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7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49348" y="453161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1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8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649348" y="453161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8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1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49348" y="444588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1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8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49348" y="444588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8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1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96973" y="46649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1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8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696973" y="46649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8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1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696973" y="461733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1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8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696973" y="461733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8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1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430399" y="418871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1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8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430399" y="418871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8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1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516124" y="41315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1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8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516124" y="41315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8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1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725674" y="416013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1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8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725674" y="416013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8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1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773299" y="418871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1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8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773299" y="418871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8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1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811399" y="427443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1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8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811399" y="427443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8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1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021074" y="421728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2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2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7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7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021074" y="421728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7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2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2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7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106799" y="427443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2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737"/>
                  </a:lnTo>
                  <a:lnTo>
                    <a:pt x="8382" y="48815"/>
                  </a:lnTo>
                  <a:lnTo>
                    <a:pt x="17466" y="54917"/>
                  </a:lnTo>
                  <a:lnTo>
                    <a:pt x="28575" y="57150"/>
                  </a:lnTo>
                  <a:lnTo>
                    <a:pt x="39683" y="54917"/>
                  </a:lnTo>
                  <a:lnTo>
                    <a:pt x="48767" y="48815"/>
                  </a:lnTo>
                  <a:lnTo>
                    <a:pt x="54899" y="39737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7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106799" y="427443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737"/>
                  </a:lnTo>
                  <a:lnTo>
                    <a:pt x="48767" y="48815"/>
                  </a:lnTo>
                  <a:lnTo>
                    <a:pt x="39683" y="54917"/>
                  </a:lnTo>
                  <a:lnTo>
                    <a:pt x="28575" y="57150"/>
                  </a:lnTo>
                  <a:lnTo>
                    <a:pt x="17466" y="54917"/>
                  </a:lnTo>
                  <a:lnTo>
                    <a:pt x="8382" y="48815"/>
                  </a:lnTo>
                  <a:lnTo>
                    <a:pt x="2250" y="39737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2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7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28674" y="3848100"/>
              <a:ext cx="6019800" cy="542925"/>
            </a:xfrm>
            <a:custGeom>
              <a:avLst/>
              <a:gdLst/>
              <a:ahLst/>
              <a:cxnLst/>
              <a:rect l="l" t="t" r="r" b="b"/>
              <a:pathLst>
                <a:path w="6019800" h="542925">
                  <a:moveTo>
                    <a:pt x="0" y="542925"/>
                  </a:moveTo>
                  <a:lnTo>
                    <a:pt x="6019800" y="0"/>
                  </a:lnTo>
                </a:path>
              </a:pathLst>
            </a:custGeom>
            <a:ln w="19050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3" name="object 3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398" y="4383976"/>
            <a:ext cx="66675" cy="66675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398" y="3964876"/>
            <a:ext cx="66675" cy="66675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0223" y="4555426"/>
            <a:ext cx="66675" cy="66675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5948" y="2945701"/>
            <a:ext cx="66687" cy="66675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3136" y="4774501"/>
            <a:ext cx="66675" cy="66675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8861" y="3964876"/>
            <a:ext cx="66675" cy="66675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3661" y="4584001"/>
            <a:ext cx="66675" cy="66675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7486" y="3850576"/>
            <a:ext cx="66675" cy="66675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7486" y="4612576"/>
            <a:ext cx="66675" cy="66675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5636" y="4326826"/>
            <a:ext cx="66675" cy="66675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8536" y="4745926"/>
            <a:ext cx="66675" cy="66675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06636" y="4526851"/>
            <a:ext cx="66675" cy="66675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4261" y="4412551"/>
            <a:ext cx="66675" cy="66675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9986" y="4269676"/>
            <a:ext cx="66675" cy="66675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97236" y="2888551"/>
            <a:ext cx="66675" cy="66675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97236" y="3822001"/>
            <a:ext cx="66675" cy="66675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0586" y="4803076"/>
            <a:ext cx="66675" cy="66675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6311" y="4660201"/>
            <a:ext cx="66675" cy="66675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5861" y="4498276"/>
            <a:ext cx="66675" cy="66675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5861" y="2831401"/>
            <a:ext cx="66675" cy="66675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5861" y="3793426"/>
            <a:ext cx="66675" cy="66675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9286" y="2831401"/>
            <a:ext cx="66675" cy="66675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2636" y="4298251"/>
            <a:ext cx="66675" cy="66675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9886" y="3936301"/>
            <a:ext cx="66675" cy="66675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7136" y="4183951"/>
            <a:ext cx="66675" cy="66675"/>
          </a:xfrm>
          <a:prstGeom prst="rect">
            <a:avLst/>
          </a:prstGeom>
        </p:spPr>
      </p:pic>
      <p:sp>
        <p:nvSpPr>
          <p:cNvPr id="58" name="object 58" descr=""/>
          <p:cNvSpPr txBox="1"/>
          <p:nvPr/>
        </p:nvSpPr>
        <p:spPr>
          <a:xfrm>
            <a:off x="650557" y="5598795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8D9195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86740" y="5035169"/>
            <a:ext cx="159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86740" y="4471098"/>
            <a:ext cx="1593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586740" y="3907472"/>
            <a:ext cx="1593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586740" y="3344164"/>
            <a:ext cx="159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23240" y="2780665"/>
            <a:ext cx="2127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100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523240" y="2216467"/>
            <a:ext cx="21336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120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748982" y="5734684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609725" y="5734684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2470530" y="5734684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3299078" y="5734684"/>
            <a:ext cx="21399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100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3757929" y="5708360"/>
            <a:ext cx="1016000" cy="367030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09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120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950">
                <a:solidFill>
                  <a:srgbClr val="8D9195"/>
                </a:solidFill>
                <a:latin typeface="Arial"/>
                <a:cs typeface="Arial"/>
              </a:rPr>
              <a:t>PROSTATE</a:t>
            </a:r>
            <a:r>
              <a:rPr dirty="0" sz="950" spc="280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8D9195"/>
                </a:solidFill>
                <a:latin typeface="Arial"/>
                <a:cs typeface="Arial"/>
              </a:rPr>
              <a:t>SIZE</a:t>
            </a:r>
            <a:endParaRPr sz="95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5020564" y="5734684"/>
            <a:ext cx="21399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140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881370" y="5734684"/>
            <a:ext cx="21399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160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6742176" y="5734684"/>
            <a:ext cx="21399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7602855" y="5734684"/>
            <a:ext cx="21399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200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345421" y="3715118"/>
            <a:ext cx="163830" cy="56515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950" spc="-10">
                <a:solidFill>
                  <a:srgbClr val="8D9195"/>
                </a:solidFill>
                <a:latin typeface="Arial"/>
                <a:cs typeface="Arial"/>
              </a:rPr>
              <a:t>MINUTES</a:t>
            </a:r>
            <a:endParaRPr sz="95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2427351" y="1916366"/>
            <a:ext cx="326771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0">
                <a:solidFill>
                  <a:srgbClr val="8D9195"/>
                </a:solidFill>
                <a:latin typeface="Arial"/>
                <a:cs typeface="Arial"/>
              </a:rPr>
              <a:t>PROSTATE</a:t>
            </a:r>
            <a:r>
              <a:rPr dirty="0" sz="1400" spc="-45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D9195"/>
                </a:solidFill>
                <a:latin typeface="Arial"/>
                <a:cs typeface="Arial"/>
              </a:rPr>
              <a:t>SIZE</a:t>
            </a:r>
            <a:r>
              <a:rPr dirty="0" sz="1400" spc="-45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D9195"/>
                </a:solidFill>
                <a:latin typeface="Arial"/>
                <a:cs typeface="Arial"/>
              </a:rPr>
              <a:t>&amp;</a:t>
            </a:r>
            <a:r>
              <a:rPr dirty="0" sz="1400" spc="-45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D9195"/>
                </a:solidFill>
                <a:latin typeface="Arial"/>
                <a:cs typeface="Arial"/>
              </a:rPr>
              <a:t>RESECTION</a:t>
            </a:r>
            <a:r>
              <a:rPr dirty="0" sz="1400" spc="-150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8D9195"/>
                </a:solidFill>
                <a:latin typeface="Arial"/>
                <a:cs typeface="Arial"/>
              </a:rPr>
              <a:t>TIMES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9050" y="5343588"/>
            <a:ext cx="3691001" cy="14334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000" y="455930"/>
            <a:ext cx="441896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Clinical </a:t>
            </a:r>
            <a:r>
              <a:rPr dirty="0" spc="-10"/>
              <a:t>Outcomes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35000" y="980439"/>
            <a:ext cx="4761865" cy="1175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 i="1">
                <a:solidFill>
                  <a:srgbClr val="570E8A"/>
                </a:solidFill>
                <a:latin typeface="Arial"/>
                <a:cs typeface="Arial"/>
              </a:rPr>
              <a:t>Small</a:t>
            </a:r>
            <a:r>
              <a:rPr dirty="0" sz="3600" spc="-150" b="1" i="1">
                <a:solidFill>
                  <a:srgbClr val="570E8A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570E8A"/>
                </a:solidFill>
                <a:latin typeface="Arial"/>
                <a:cs typeface="Arial"/>
              </a:rPr>
              <a:t>v.</a:t>
            </a:r>
            <a:r>
              <a:rPr dirty="0" sz="3600" spc="-75" b="1" i="1">
                <a:solidFill>
                  <a:srgbClr val="570E8A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570E8A"/>
                </a:solidFill>
                <a:latin typeface="Arial"/>
                <a:cs typeface="Arial"/>
              </a:rPr>
              <a:t>Large</a:t>
            </a:r>
            <a:r>
              <a:rPr dirty="0" sz="3600" spc="-90" b="1" i="1">
                <a:solidFill>
                  <a:srgbClr val="570E8A"/>
                </a:solidFill>
                <a:latin typeface="Arial"/>
                <a:cs typeface="Arial"/>
              </a:rPr>
              <a:t> </a:t>
            </a:r>
            <a:r>
              <a:rPr dirty="0" sz="3600" spc="-10" b="1" i="1">
                <a:solidFill>
                  <a:srgbClr val="570E8A"/>
                </a:solidFill>
                <a:latin typeface="Arial"/>
                <a:cs typeface="Arial"/>
              </a:rPr>
              <a:t>Glands</a:t>
            </a:r>
            <a:endParaRPr sz="3600">
              <a:latin typeface="Arial"/>
              <a:cs typeface="Arial"/>
            </a:endParaRPr>
          </a:p>
          <a:p>
            <a:pPr marL="1258570">
              <a:lnSpc>
                <a:spcPct val="100000"/>
              </a:lnSpc>
              <a:spcBef>
                <a:spcPts val="3040"/>
              </a:spcBef>
            </a:pPr>
            <a:r>
              <a:rPr dirty="0" sz="1400" spc="-10">
                <a:solidFill>
                  <a:srgbClr val="8D9195"/>
                </a:solidFill>
                <a:latin typeface="Arial"/>
                <a:cs typeface="Arial"/>
              </a:rPr>
              <a:t>PROSTATE</a:t>
            </a:r>
            <a:r>
              <a:rPr dirty="0" sz="1400" spc="-30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D9195"/>
                </a:solidFill>
                <a:latin typeface="Arial"/>
                <a:cs typeface="Arial"/>
              </a:rPr>
              <a:t>SIZE</a:t>
            </a:r>
            <a:r>
              <a:rPr dirty="0" sz="1400" spc="-30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D9195"/>
                </a:solidFill>
                <a:latin typeface="Arial"/>
                <a:cs typeface="Arial"/>
              </a:rPr>
              <a:t>(40-</a:t>
            </a:r>
            <a:r>
              <a:rPr dirty="0" sz="1400" spc="-20">
                <a:solidFill>
                  <a:srgbClr val="8D9195"/>
                </a:solidFill>
                <a:latin typeface="Arial"/>
                <a:cs typeface="Arial"/>
              </a:rPr>
              <a:t>80g)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538" y="5372067"/>
            <a:ext cx="3624410" cy="1376490"/>
          </a:xfrm>
          <a:prstGeom prst="rect">
            <a:avLst/>
          </a:prstGeom>
        </p:spPr>
      </p:pic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207452" y="5371338"/>
          <a:ext cx="3632200" cy="129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7780"/>
                <a:gridCol w="985519"/>
              </a:tblGrid>
              <a:tr h="367030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795"/>
                        </a:spcBef>
                      </a:pPr>
                      <a:r>
                        <a:rPr dirty="0" sz="180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Procedures: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C4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2075"/>
                        </a:lnSpc>
                        <a:spcBef>
                          <a:spcPts val="720"/>
                        </a:spcBef>
                      </a:pPr>
                      <a:r>
                        <a:rPr dirty="0" sz="1800" spc="-25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5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algn="r">
                        <a:lnSpc>
                          <a:spcPts val="1995"/>
                        </a:lnSpc>
                        <a:spcBef>
                          <a:spcPts val="800"/>
                        </a:spcBef>
                      </a:pPr>
                      <a:r>
                        <a:rPr dirty="0" sz="18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800" spc="4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Prostate</a:t>
                      </a:r>
                      <a:r>
                        <a:rPr dirty="0" sz="1800" spc="-7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Size: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C4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995"/>
                        </a:lnSpc>
                        <a:spcBef>
                          <a:spcPts val="800"/>
                        </a:spcBef>
                      </a:pPr>
                      <a:r>
                        <a:rPr dirty="0" sz="1800" spc="-2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5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r" marR="1905">
                        <a:lnSpc>
                          <a:spcPts val="2130"/>
                        </a:lnSpc>
                        <a:spcBef>
                          <a:spcPts val="125"/>
                        </a:spcBef>
                      </a:pPr>
                      <a:r>
                        <a:rPr dirty="0" sz="18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800" spc="-3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Procedural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>
                        <a:lnSpc>
                          <a:spcPts val="2020"/>
                        </a:lnSpc>
                      </a:pPr>
                      <a:r>
                        <a:rPr dirty="0" sz="180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Time: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C4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ts val="1989"/>
                        </a:lnSpc>
                      </a:pPr>
                      <a:r>
                        <a:rPr dirty="0" sz="18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49</a:t>
                      </a:r>
                      <a:r>
                        <a:rPr dirty="0" sz="1800" spc="-3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701280" y="5371338"/>
          <a:ext cx="3632200" cy="129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7780"/>
                <a:gridCol w="985519"/>
              </a:tblGrid>
              <a:tr h="367030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795"/>
                        </a:spcBef>
                      </a:pPr>
                      <a:r>
                        <a:rPr dirty="0" sz="180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Procedures: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C4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ts val="2075"/>
                        </a:lnSpc>
                        <a:spcBef>
                          <a:spcPts val="720"/>
                        </a:spcBef>
                      </a:pPr>
                      <a:r>
                        <a:rPr dirty="0" sz="1800" spc="-25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5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algn="r">
                        <a:lnSpc>
                          <a:spcPts val="1995"/>
                        </a:lnSpc>
                        <a:spcBef>
                          <a:spcPts val="800"/>
                        </a:spcBef>
                      </a:pPr>
                      <a:r>
                        <a:rPr dirty="0" sz="18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800" spc="25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Prostate</a:t>
                      </a:r>
                      <a:r>
                        <a:rPr dirty="0" sz="1800" spc="-9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Size: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C4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ts val="2070"/>
                        </a:lnSpc>
                        <a:spcBef>
                          <a:spcPts val="725"/>
                        </a:spcBef>
                      </a:pPr>
                      <a:r>
                        <a:rPr dirty="0" sz="1800" spc="-25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113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5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r">
                        <a:lnSpc>
                          <a:spcPts val="2130"/>
                        </a:lnSpc>
                        <a:spcBef>
                          <a:spcPts val="125"/>
                        </a:spcBef>
                      </a:pPr>
                      <a:r>
                        <a:rPr dirty="0" sz="180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800" spc="-4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Procedural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>
                        <a:lnSpc>
                          <a:spcPts val="2020"/>
                        </a:lnSpc>
                      </a:pPr>
                      <a:r>
                        <a:rPr dirty="0" sz="1800" spc="-1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Time: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C4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ts val="2065"/>
                        </a:lnSpc>
                      </a:pPr>
                      <a:r>
                        <a:rPr dirty="0" sz="1800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56</a:t>
                      </a:r>
                      <a:r>
                        <a:rPr dirty="0" sz="1800" spc="10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solidFill>
                            <a:srgbClr val="52555A"/>
                          </a:solidFill>
                          <a:latin typeface="Calibri"/>
                          <a:cs typeface="Calibri"/>
                        </a:rPr>
                        <a:t>min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181100" y="2295588"/>
          <a:ext cx="4048760" cy="2294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  <a:gridCol w="990600"/>
                <a:gridCol w="990600"/>
                <a:gridCol w="990600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E4E6E7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2D4D6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E4E6E7"/>
                      </a:solidFill>
                      <a:prstDash val="solid"/>
                    </a:lnL>
                    <a:lnR w="9525">
                      <a:solidFill>
                        <a:srgbClr val="E4E6E7"/>
                      </a:solidFill>
                      <a:prstDash val="solid"/>
                    </a:lnR>
                    <a:lnT w="9525">
                      <a:solidFill>
                        <a:srgbClr val="E4E6E7"/>
                      </a:solidFill>
                      <a:prstDash val="solid"/>
                    </a:lnT>
                    <a:lnB w="9525">
                      <a:solidFill>
                        <a:srgbClr val="D2D4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5700" y="3398964"/>
            <a:ext cx="66675" cy="6667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1063" y="3703764"/>
            <a:ext cx="66548" cy="666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1063" y="3418014"/>
            <a:ext cx="66548" cy="6667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46338" y="3818064"/>
            <a:ext cx="66548" cy="6667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6363" y="2722689"/>
            <a:ext cx="66548" cy="6667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6913" y="3970464"/>
            <a:ext cx="66548" cy="6667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6938" y="3856164"/>
            <a:ext cx="66548" cy="6667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6938" y="3418014"/>
            <a:ext cx="66548" cy="66675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1171575" y="3532314"/>
            <a:ext cx="4013200" cy="333375"/>
            <a:chOff x="1171575" y="3532314"/>
            <a:chExt cx="4013200" cy="33337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6963" y="3741864"/>
              <a:ext cx="66548" cy="12382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8163" y="3532314"/>
              <a:ext cx="66548" cy="6667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181100" y="3571875"/>
              <a:ext cx="3962400" cy="190500"/>
            </a:xfrm>
            <a:custGeom>
              <a:avLst/>
              <a:gdLst/>
              <a:ahLst/>
              <a:cxnLst/>
              <a:rect l="l" t="t" r="r" b="b"/>
              <a:pathLst>
                <a:path w="3962400" h="190500">
                  <a:moveTo>
                    <a:pt x="0" y="0"/>
                  </a:moveTo>
                  <a:lnTo>
                    <a:pt x="3962400" y="190500"/>
                  </a:lnTo>
                </a:path>
              </a:pathLst>
            </a:custGeom>
            <a:ln w="19050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2213" y="3856164"/>
            <a:ext cx="66548" cy="104775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2263" y="3837114"/>
            <a:ext cx="66548" cy="6667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7538" y="3341814"/>
            <a:ext cx="66548" cy="66675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7538" y="3856164"/>
            <a:ext cx="66548" cy="66675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4918138" y="3570414"/>
            <a:ext cx="66675" cy="161925"/>
            <a:chOff x="4918138" y="3570414"/>
            <a:chExt cx="66675" cy="161925"/>
          </a:xfrm>
        </p:grpSpPr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8138" y="3570414"/>
              <a:ext cx="66548" cy="6667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8138" y="3665664"/>
              <a:ext cx="66548" cy="66675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009650" y="451586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8D9195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46150" y="4131945"/>
            <a:ext cx="158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46150" y="3747706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46150" y="3363912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46150" y="2979991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82332" y="2596197"/>
            <a:ext cx="21336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100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82332" y="2212975"/>
            <a:ext cx="2127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120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108075" y="4651692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099691" y="4651692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655951" y="4625066"/>
            <a:ext cx="1012190" cy="36703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17145">
              <a:lnSpc>
                <a:spcPct val="100000"/>
              </a:lnSpc>
              <a:spcBef>
                <a:spcPts val="31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950">
                <a:solidFill>
                  <a:srgbClr val="8D9195"/>
                </a:solidFill>
                <a:latin typeface="Arial"/>
                <a:cs typeface="Arial"/>
              </a:rPr>
              <a:t>PROSTATE</a:t>
            </a:r>
            <a:r>
              <a:rPr dirty="0" sz="950" spc="254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8D9195"/>
                </a:solidFill>
                <a:latin typeface="Arial"/>
                <a:cs typeface="Arial"/>
              </a:rPr>
              <a:t>SIZE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082796" y="4651692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70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074284" y="4651692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04514" y="3176692"/>
            <a:ext cx="163830" cy="56705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950" spc="-10">
                <a:solidFill>
                  <a:srgbClr val="8D9195"/>
                </a:solidFill>
                <a:latin typeface="Arial"/>
                <a:cs typeface="Arial"/>
              </a:rPr>
              <a:t>MINUTES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7362888" y="2428938"/>
            <a:ext cx="3905250" cy="2009775"/>
            <a:chOff x="7362888" y="2428938"/>
            <a:chExt cx="3905250" cy="2009775"/>
          </a:xfrm>
        </p:grpSpPr>
        <p:sp>
          <p:nvSpPr>
            <p:cNvPr id="42" name="object 42" descr=""/>
            <p:cNvSpPr/>
            <p:nvPr/>
          </p:nvSpPr>
          <p:spPr>
            <a:xfrm>
              <a:off x="7367651" y="2433701"/>
              <a:ext cx="3895725" cy="2000250"/>
            </a:xfrm>
            <a:custGeom>
              <a:avLst/>
              <a:gdLst/>
              <a:ahLst/>
              <a:cxnLst/>
              <a:rect l="l" t="t" r="r" b="b"/>
              <a:pathLst>
                <a:path w="3895725" h="2000250">
                  <a:moveTo>
                    <a:pt x="0" y="1666748"/>
                  </a:moveTo>
                  <a:lnTo>
                    <a:pt x="3895725" y="1666748"/>
                  </a:lnTo>
                </a:path>
                <a:path w="3895725" h="2000250">
                  <a:moveTo>
                    <a:pt x="0" y="1333500"/>
                  </a:moveTo>
                  <a:lnTo>
                    <a:pt x="3895725" y="1333500"/>
                  </a:lnTo>
                </a:path>
                <a:path w="3895725" h="2000250">
                  <a:moveTo>
                    <a:pt x="0" y="1000125"/>
                  </a:moveTo>
                  <a:lnTo>
                    <a:pt x="3895725" y="1000125"/>
                  </a:lnTo>
                </a:path>
                <a:path w="3895725" h="2000250">
                  <a:moveTo>
                    <a:pt x="0" y="666750"/>
                  </a:moveTo>
                  <a:lnTo>
                    <a:pt x="3895725" y="666750"/>
                  </a:lnTo>
                </a:path>
                <a:path w="3895725" h="2000250">
                  <a:moveTo>
                    <a:pt x="0" y="333375"/>
                  </a:moveTo>
                  <a:lnTo>
                    <a:pt x="3895725" y="333375"/>
                  </a:lnTo>
                </a:path>
                <a:path w="3895725" h="2000250">
                  <a:moveTo>
                    <a:pt x="0" y="0"/>
                  </a:moveTo>
                  <a:lnTo>
                    <a:pt x="3895725" y="0"/>
                  </a:lnTo>
                </a:path>
                <a:path w="3895725" h="2000250">
                  <a:moveTo>
                    <a:pt x="647700" y="0"/>
                  </a:moveTo>
                  <a:lnTo>
                    <a:pt x="647700" y="2000123"/>
                  </a:lnTo>
                </a:path>
                <a:path w="3895725" h="2000250">
                  <a:moveTo>
                    <a:pt x="1295400" y="0"/>
                  </a:moveTo>
                  <a:lnTo>
                    <a:pt x="1295400" y="2000123"/>
                  </a:lnTo>
                </a:path>
                <a:path w="3895725" h="2000250">
                  <a:moveTo>
                    <a:pt x="1943100" y="0"/>
                  </a:moveTo>
                  <a:lnTo>
                    <a:pt x="1943100" y="2000123"/>
                  </a:lnTo>
                </a:path>
                <a:path w="3895725" h="2000250">
                  <a:moveTo>
                    <a:pt x="2590800" y="0"/>
                  </a:moveTo>
                  <a:lnTo>
                    <a:pt x="2590800" y="2000123"/>
                  </a:lnTo>
                </a:path>
                <a:path w="3895725" h="2000250">
                  <a:moveTo>
                    <a:pt x="3238500" y="0"/>
                  </a:moveTo>
                  <a:lnTo>
                    <a:pt x="3238500" y="2000123"/>
                  </a:lnTo>
                </a:path>
                <a:path w="3895725" h="2000250">
                  <a:moveTo>
                    <a:pt x="3895725" y="0"/>
                  </a:moveTo>
                  <a:lnTo>
                    <a:pt x="3895725" y="2000123"/>
                  </a:lnTo>
                </a:path>
              </a:pathLst>
            </a:custGeom>
            <a:ln w="9525">
              <a:solidFill>
                <a:srgbClr val="E4E6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367651" y="2433701"/>
              <a:ext cx="3895725" cy="2000250"/>
            </a:xfrm>
            <a:custGeom>
              <a:avLst/>
              <a:gdLst/>
              <a:ahLst/>
              <a:cxnLst/>
              <a:rect l="l" t="t" r="r" b="b"/>
              <a:pathLst>
                <a:path w="3895725" h="2000250">
                  <a:moveTo>
                    <a:pt x="0" y="2000250"/>
                  </a:moveTo>
                  <a:lnTo>
                    <a:pt x="0" y="0"/>
                  </a:lnTo>
                </a:path>
                <a:path w="3895725" h="2000250">
                  <a:moveTo>
                    <a:pt x="0" y="2000250"/>
                  </a:moveTo>
                  <a:lnTo>
                    <a:pt x="3895725" y="2000250"/>
                  </a:lnTo>
                </a:path>
              </a:pathLst>
            </a:custGeom>
            <a:ln w="9525">
              <a:solidFill>
                <a:srgbClr val="D2D4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504176" y="351802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2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683"/>
                  </a:lnTo>
                  <a:lnTo>
                    <a:pt x="8381" y="48767"/>
                  </a:lnTo>
                  <a:lnTo>
                    <a:pt x="17466" y="54899"/>
                  </a:lnTo>
                  <a:lnTo>
                    <a:pt x="28575" y="57150"/>
                  </a:lnTo>
                  <a:lnTo>
                    <a:pt x="39683" y="54899"/>
                  </a:lnTo>
                  <a:lnTo>
                    <a:pt x="48768" y="48767"/>
                  </a:lnTo>
                  <a:lnTo>
                    <a:pt x="54899" y="39683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2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504176" y="351802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683"/>
                  </a:lnTo>
                  <a:lnTo>
                    <a:pt x="48768" y="48767"/>
                  </a:lnTo>
                  <a:lnTo>
                    <a:pt x="39683" y="54899"/>
                  </a:lnTo>
                  <a:lnTo>
                    <a:pt x="28575" y="57150"/>
                  </a:lnTo>
                  <a:lnTo>
                    <a:pt x="17466" y="54899"/>
                  </a:lnTo>
                  <a:lnTo>
                    <a:pt x="8381" y="48767"/>
                  </a:lnTo>
                  <a:lnTo>
                    <a:pt x="2250" y="39683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2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2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532751" y="353707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2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683"/>
                  </a:lnTo>
                  <a:lnTo>
                    <a:pt x="8381" y="48767"/>
                  </a:lnTo>
                  <a:lnTo>
                    <a:pt x="17466" y="54899"/>
                  </a:lnTo>
                  <a:lnTo>
                    <a:pt x="28575" y="57150"/>
                  </a:lnTo>
                  <a:lnTo>
                    <a:pt x="39683" y="54899"/>
                  </a:lnTo>
                  <a:lnTo>
                    <a:pt x="48768" y="48767"/>
                  </a:lnTo>
                  <a:lnTo>
                    <a:pt x="54899" y="39683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2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532751" y="353707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683"/>
                  </a:lnTo>
                  <a:lnTo>
                    <a:pt x="48768" y="48767"/>
                  </a:lnTo>
                  <a:lnTo>
                    <a:pt x="39683" y="54899"/>
                  </a:lnTo>
                  <a:lnTo>
                    <a:pt x="28575" y="57150"/>
                  </a:lnTo>
                  <a:lnTo>
                    <a:pt x="17466" y="54899"/>
                  </a:lnTo>
                  <a:lnTo>
                    <a:pt x="8381" y="48767"/>
                  </a:lnTo>
                  <a:lnTo>
                    <a:pt x="2250" y="39683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2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2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7988" y="3865689"/>
              <a:ext cx="66675" cy="66675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7570851" y="358470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2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683"/>
                  </a:lnTo>
                  <a:lnTo>
                    <a:pt x="8381" y="48768"/>
                  </a:lnTo>
                  <a:lnTo>
                    <a:pt x="17466" y="54899"/>
                  </a:lnTo>
                  <a:lnTo>
                    <a:pt x="28575" y="57150"/>
                  </a:lnTo>
                  <a:lnTo>
                    <a:pt x="39683" y="54899"/>
                  </a:lnTo>
                  <a:lnTo>
                    <a:pt x="48768" y="48768"/>
                  </a:lnTo>
                  <a:lnTo>
                    <a:pt x="54899" y="39683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2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570851" y="358470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683"/>
                  </a:lnTo>
                  <a:lnTo>
                    <a:pt x="48768" y="48768"/>
                  </a:lnTo>
                  <a:lnTo>
                    <a:pt x="39683" y="54899"/>
                  </a:lnTo>
                  <a:lnTo>
                    <a:pt x="28575" y="57150"/>
                  </a:lnTo>
                  <a:lnTo>
                    <a:pt x="17466" y="54899"/>
                  </a:lnTo>
                  <a:lnTo>
                    <a:pt x="8381" y="48768"/>
                  </a:lnTo>
                  <a:lnTo>
                    <a:pt x="2250" y="39683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2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2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570851" y="373710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683"/>
                  </a:lnTo>
                  <a:lnTo>
                    <a:pt x="8381" y="48768"/>
                  </a:lnTo>
                  <a:lnTo>
                    <a:pt x="17466" y="54899"/>
                  </a:lnTo>
                  <a:lnTo>
                    <a:pt x="28575" y="57150"/>
                  </a:lnTo>
                  <a:lnTo>
                    <a:pt x="39683" y="54899"/>
                  </a:lnTo>
                  <a:lnTo>
                    <a:pt x="48768" y="48768"/>
                  </a:lnTo>
                  <a:lnTo>
                    <a:pt x="54899" y="39683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570851" y="373710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683"/>
                  </a:lnTo>
                  <a:lnTo>
                    <a:pt x="48768" y="48768"/>
                  </a:lnTo>
                  <a:lnTo>
                    <a:pt x="39683" y="54899"/>
                  </a:lnTo>
                  <a:lnTo>
                    <a:pt x="28575" y="57150"/>
                  </a:lnTo>
                  <a:lnTo>
                    <a:pt x="17466" y="54899"/>
                  </a:lnTo>
                  <a:lnTo>
                    <a:pt x="8381" y="48768"/>
                  </a:lnTo>
                  <a:lnTo>
                    <a:pt x="2250" y="39683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599426" y="367042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683"/>
                  </a:lnTo>
                  <a:lnTo>
                    <a:pt x="8381" y="48768"/>
                  </a:lnTo>
                  <a:lnTo>
                    <a:pt x="17466" y="54899"/>
                  </a:lnTo>
                  <a:lnTo>
                    <a:pt x="28575" y="57150"/>
                  </a:lnTo>
                  <a:lnTo>
                    <a:pt x="39683" y="54899"/>
                  </a:lnTo>
                  <a:lnTo>
                    <a:pt x="48768" y="48768"/>
                  </a:lnTo>
                  <a:lnTo>
                    <a:pt x="54899" y="39683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599426" y="367042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683"/>
                  </a:lnTo>
                  <a:lnTo>
                    <a:pt x="48768" y="48768"/>
                  </a:lnTo>
                  <a:lnTo>
                    <a:pt x="39683" y="54899"/>
                  </a:lnTo>
                  <a:lnTo>
                    <a:pt x="28575" y="57150"/>
                  </a:lnTo>
                  <a:lnTo>
                    <a:pt x="17466" y="54899"/>
                  </a:lnTo>
                  <a:lnTo>
                    <a:pt x="8381" y="48768"/>
                  </a:lnTo>
                  <a:lnTo>
                    <a:pt x="2250" y="39683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666101" y="358470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2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683"/>
                  </a:lnTo>
                  <a:lnTo>
                    <a:pt x="8381" y="48768"/>
                  </a:lnTo>
                  <a:lnTo>
                    <a:pt x="17466" y="54899"/>
                  </a:lnTo>
                  <a:lnTo>
                    <a:pt x="28575" y="57150"/>
                  </a:lnTo>
                  <a:lnTo>
                    <a:pt x="39683" y="54899"/>
                  </a:lnTo>
                  <a:lnTo>
                    <a:pt x="48768" y="48768"/>
                  </a:lnTo>
                  <a:lnTo>
                    <a:pt x="54899" y="39683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2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666101" y="358470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683"/>
                  </a:lnTo>
                  <a:lnTo>
                    <a:pt x="48768" y="48768"/>
                  </a:lnTo>
                  <a:lnTo>
                    <a:pt x="39683" y="54899"/>
                  </a:lnTo>
                  <a:lnTo>
                    <a:pt x="28575" y="57150"/>
                  </a:lnTo>
                  <a:lnTo>
                    <a:pt x="17466" y="54899"/>
                  </a:lnTo>
                  <a:lnTo>
                    <a:pt x="8381" y="48768"/>
                  </a:lnTo>
                  <a:lnTo>
                    <a:pt x="2250" y="39683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2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2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09038" y="2760789"/>
              <a:ext cx="66675" cy="66675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09038" y="3313239"/>
              <a:ext cx="66675" cy="66675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8409051" y="389902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683"/>
                  </a:lnTo>
                  <a:lnTo>
                    <a:pt x="8381" y="48768"/>
                  </a:lnTo>
                  <a:lnTo>
                    <a:pt x="17466" y="54899"/>
                  </a:lnTo>
                  <a:lnTo>
                    <a:pt x="28575" y="57150"/>
                  </a:lnTo>
                  <a:lnTo>
                    <a:pt x="39683" y="54899"/>
                  </a:lnTo>
                  <a:lnTo>
                    <a:pt x="48768" y="48768"/>
                  </a:lnTo>
                  <a:lnTo>
                    <a:pt x="54899" y="39683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409051" y="389902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683"/>
                  </a:lnTo>
                  <a:lnTo>
                    <a:pt x="48768" y="48768"/>
                  </a:lnTo>
                  <a:lnTo>
                    <a:pt x="39683" y="54899"/>
                  </a:lnTo>
                  <a:lnTo>
                    <a:pt x="28575" y="57150"/>
                  </a:lnTo>
                  <a:lnTo>
                    <a:pt x="17466" y="54899"/>
                  </a:lnTo>
                  <a:lnTo>
                    <a:pt x="8381" y="48768"/>
                  </a:lnTo>
                  <a:lnTo>
                    <a:pt x="2250" y="39683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475726" y="355612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2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683"/>
                  </a:lnTo>
                  <a:lnTo>
                    <a:pt x="8381" y="48767"/>
                  </a:lnTo>
                  <a:lnTo>
                    <a:pt x="17466" y="54899"/>
                  </a:lnTo>
                  <a:lnTo>
                    <a:pt x="28575" y="57150"/>
                  </a:lnTo>
                  <a:lnTo>
                    <a:pt x="39683" y="54899"/>
                  </a:lnTo>
                  <a:lnTo>
                    <a:pt x="48768" y="48767"/>
                  </a:lnTo>
                  <a:lnTo>
                    <a:pt x="54899" y="39683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2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475726" y="355612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683"/>
                  </a:lnTo>
                  <a:lnTo>
                    <a:pt x="48768" y="48767"/>
                  </a:lnTo>
                  <a:lnTo>
                    <a:pt x="39683" y="54899"/>
                  </a:lnTo>
                  <a:lnTo>
                    <a:pt x="28575" y="57150"/>
                  </a:lnTo>
                  <a:lnTo>
                    <a:pt x="17466" y="54899"/>
                  </a:lnTo>
                  <a:lnTo>
                    <a:pt x="8381" y="48767"/>
                  </a:lnTo>
                  <a:lnTo>
                    <a:pt x="2250" y="39683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2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2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475726" y="382282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1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683"/>
                  </a:lnTo>
                  <a:lnTo>
                    <a:pt x="8381" y="48768"/>
                  </a:lnTo>
                  <a:lnTo>
                    <a:pt x="17466" y="54899"/>
                  </a:lnTo>
                  <a:lnTo>
                    <a:pt x="28575" y="57150"/>
                  </a:lnTo>
                  <a:lnTo>
                    <a:pt x="39683" y="54899"/>
                  </a:lnTo>
                  <a:lnTo>
                    <a:pt x="48768" y="48768"/>
                  </a:lnTo>
                  <a:lnTo>
                    <a:pt x="54899" y="39683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1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475726" y="382282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683"/>
                  </a:lnTo>
                  <a:lnTo>
                    <a:pt x="48768" y="48768"/>
                  </a:lnTo>
                  <a:lnTo>
                    <a:pt x="39683" y="54899"/>
                  </a:lnTo>
                  <a:lnTo>
                    <a:pt x="28575" y="57150"/>
                  </a:lnTo>
                  <a:lnTo>
                    <a:pt x="17466" y="54899"/>
                  </a:lnTo>
                  <a:lnTo>
                    <a:pt x="8381" y="48768"/>
                  </a:lnTo>
                  <a:lnTo>
                    <a:pt x="2250" y="39683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1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1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542401" y="358470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575" y="0"/>
                  </a:moveTo>
                  <a:lnTo>
                    <a:pt x="17466" y="2250"/>
                  </a:lnTo>
                  <a:lnTo>
                    <a:pt x="8381" y="8382"/>
                  </a:lnTo>
                  <a:lnTo>
                    <a:pt x="2250" y="17466"/>
                  </a:lnTo>
                  <a:lnTo>
                    <a:pt x="0" y="28575"/>
                  </a:lnTo>
                  <a:lnTo>
                    <a:pt x="2250" y="39683"/>
                  </a:lnTo>
                  <a:lnTo>
                    <a:pt x="8381" y="48768"/>
                  </a:lnTo>
                  <a:lnTo>
                    <a:pt x="17466" y="54899"/>
                  </a:lnTo>
                  <a:lnTo>
                    <a:pt x="28575" y="57150"/>
                  </a:lnTo>
                  <a:lnTo>
                    <a:pt x="39683" y="54899"/>
                  </a:lnTo>
                  <a:lnTo>
                    <a:pt x="48768" y="48768"/>
                  </a:lnTo>
                  <a:lnTo>
                    <a:pt x="54899" y="39683"/>
                  </a:lnTo>
                  <a:lnTo>
                    <a:pt x="57150" y="28575"/>
                  </a:lnTo>
                  <a:lnTo>
                    <a:pt x="54899" y="17466"/>
                  </a:lnTo>
                  <a:lnTo>
                    <a:pt x="48768" y="8382"/>
                  </a:lnTo>
                  <a:lnTo>
                    <a:pt x="39683" y="225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8542401" y="358470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28575"/>
                  </a:moveTo>
                  <a:lnTo>
                    <a:pt x="54899" y="39683"/>
                  </a:lnTo>
                  <a:lnTo>
                    <a:pt x="48768" y="48768"/>
                  </a:lnTo>
                  <a:lnTo>
                    <a:pt x="39683" y="54899"/>
                  </a:lnTo>
                  <a:lnTo>
                    <a:pt x="28575" y="57150"/>
                  </a:lnTo>
                  <a:lnTo>
                    <a:pt x="17466" y="54899"/>
                  </a:lnTo>
                  <a:lnTo>
                    <a:pt x="8381" y="48768"/>
                  </a:lnTo>
                  <a:lnTo>
                    <a:pt x="2250" y="39683"/>
                  </a:lnTo>
                  <a:lnTo>
                    <a:pt x="0" y="28575"/>
                  </a:lnTo>
                  <a:lnTo>
                    <a:pt x="2250" y="17466"/>
                  </a:lnTo>
                  <a:lnTo>
                    <a:pt x="8381" y="8382"/>
                  </a:lnTo>
                  <a:lnTo>
                    <a:pt x="17466" y="2250"/>
                  </a:lnTo>
                  <a:lnTo>
                    <a:pt x="28575" y="0"/>
                  </a:lnTo>
                  <a:lnTo>
                    <a:pt x="39683" y="2250"/>
                  </a:lnTo>
                  <a:lnTo>
                    <a:pt x="48768" y="8382"/>
                  </a:lnTo>
                  <a:lnTo>
                    <a:pt x="54899" y="17466"/>
                  </a:lnTo>
                  <a:lnTo>
                    <a:pt x="57150" y="28575"/>
                  </a:lnTo>
                  <a:close/>
                </a:path>
              </a:pathLst>
            </a:custGeom>
            <a:ln w="9525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2888" y="3713289"/>
              <a:ext cx="66675" cy="66675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2888" y="2732214"/>
              <a:ext cx="66675" cy="66675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2888" y="3294189"/>
              <a:ext cx="66675" cy="6667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85338" y="2732214"/>
              <a:ext cx="66675" cy="66675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80588" y="3598989"/>
              <a:ext cx="66675" cy="66675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28288" y="3379914"/>
              <a:ext cx="66675" cy="66675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5988" y="3532314"/>
              <a:ext cx="66675" cy="66675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7524750" y="3267075"/>
              <a:ext cx="3086100" cy="333375"/>
            </a:xfrm>
            <a:custGeom>
              <a:avLst/>
              <a:gdLst/>
              <a:ahLst/>
              <a:cxnLst/>
              <a:rect l="l" t="t" r="r" b="b"/>
              <a:pathLst>
                <a:path w="3086100" h="333375">
                  <a:moveTo>
                    <a:pt x="0" y="333375"/>
                  </a:moveTo>
                  <a:lnTo>
                    <a:pt x="3086100" y="0"/>
                  </a:lnTo>
                </a:path>
              </a:pathLst>
            </a:custGeom>
            <a:ln w="19050">
              <a:solidFill>
                <a:srgbClr val="570E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7196455" y="435063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8D9195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7132701" y="4016057"/>
            <a:ext cx="1593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7132701" y="3682365"/>
            <a:ext cx="159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7132701" y="3347973"/>
            <a:ext cx="159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7132701" y="3013392"/>
            <a:ext cx="1593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7069201" y="2679128"/>
            <a:ext cx="21336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100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7069201" y="2345309"/>
            <a:ext cx="2127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120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7294880" y="4486592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7912481" y="4486592"/>
            <a:ext cx="21336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100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8562085" y="4486592"/>
            <a:ext cx="21336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120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8808084" y="4460327"/>
            <a:ext cx="1016000" cy="367030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309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140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950">
                <a:solidFill>
                  <a:srgbClr val="8D9195"/>
                </a:solidFill>
                <a:latin typeface="Arial"/>
                <a:cs typeface="Arial"/>
              </a:rPr>
              <a:t>PROSTATE</a:t>
            </a:r>
            <a:r>
              <a:rPr dirty="0" sz="950" spc="280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8D9195"/>
                </a:solidFill>
                <a:latin typeface="Arial"/>
                <a:cs typeface="Arial"/>
              </a:rPr>
              <a:t>SIZE</a:t>
            </a:r>
            <a:endParaRPr sz="95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9861168" y="4486592"/>
            <a:ext cx="21336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160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0510901" y="4486592"/>
            <a:ext cx="21336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11160506" y="4486592"/>
            <a:ext cx="21336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200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6891319" y="3162414"/>
            <a:ext cx="163830" cy="56515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950" spc="-10">
                <a:solidFill>
                  <a:srgbClr val="8D9195"/>
                </a:solidFill>
                <a:latin typeface="Arial"/>
                <a:cs typeface="Arial"/>
              </a:rPr>
              <a:t>MINUTES</a:t>
            </a:r>
            <a:endParaRPr sz="95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8096250" y="1912873"/>
            <a:ext cx="1998345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0">
                <a:solidFill>
                  <a:srgbClr val="8D9195"/>
                </a:solidFill>
                <a:latin typeface="Arial"/>
                <a:cs typeface="Arial"/>
              </a:rPr>
              <a:t>PROSTATE</a:t>
            </a:r>
            <a:r>
              <a:rPr dirty="0" sz="1400" spc="-75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D9195"/>
                </a:solidFill>
                <a:latin typeface="Arial"/>
                <a:cs typeface="Arial"/>
              </a:rPr>
              <a:t>SIZE</a:t>
            </a:r>
            <a:r>
              <a:rPr dirty="0" sz="1400" spc="-70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D9195"/>
                </a:solidFill>
                <a:latin typeface="Arial"/>
                <a:cs typeface="Arial"/>
              </a:rPr>
              <a:t>(&gt;80g)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507618"/>
            <a:ext cx="541464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Prostate</a:t>
            </a:r>
            <a:r>
              <a:rPr dirty="0" spc="50"/>
              <a:t> </a:t>
            </a:r>
            <a:r>
              <a:rPr dirty="0"/>
              <a:t>Sizes</a:t>
            </a:r>
            <a:r>
              <a:rPr dirty="0" spc="-5"/>
              <a:t> </a:t>
            </a:r>
            <a:r>
              <a:rPr dirty="0" spc="-10"/>
              <a:t>Treated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266825" y="1104900"/>
            <a:ext cx="9658350" cy="5305425"/>
            <a:chOff x="1266825" y="1104900"/>
            <a:chExt cx="9658350" cy="5305425"/>
          </a:xfrm>
        </p:grpSpPr>
        <p:sp>
          <p:nvSpPr>
            <p:cNvPr id="4" name="object 4" descr=""/>
            <p:cNvSpPr/>
            <p:nvPr/>
          </p:nvSpPr>
          <p:spPr>
            <a:xfrm>
              <a:off x="1266825" y="1104900"/>
              <a:ext cx="9658350" cy="5305425"/>
            </a:xfrm>
            <a:custGeom>
              <a:avLst/>
              <a:gdLst/>
              <a:ahLst/>
              <a:cxnLst/>
              <a:rect l="l" t="t" r="r" b="b"/>
              <a:pathLst>
                <a:path w="9658350" h="5305425">
                  <a:moveTo>
                    <a:pt x="9658350" y="0"/>
                  </a:moveTo>
                  <a:lnTo>
                    <a:pt x="0" y="0"/>
                  </a:lnTo>
                  <a:lnTo>
                    <a:pt x="0" y="5305425"/>
                  </a:lnTo>
                  <a:lnTo>
                    <a:pt x="9658350" y="5305425"/>
                  </a:lnTo>
                  <a:lnTo>
                    <a:pt x="9658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843151" y="2224150"/>
              <a:ext cx="1257300" cy="3276600"/>
            </a:xfrm>
            <a:custGeom>
              <a:avLst/>
              <a:gdLst/>
              <a:ahLst/>
              <a:cxnLst/>
              <a:rect l="l" t="t" r="r" b="b"/>
              <a:pathLst>
                <a:path w="1257300" h="3276600">
                  <a:moveTo>
                    <a:pt x="1257300" y="0"/>
                  </a:moveTo>
                  <a:lnTo>
                    <a:pt x="0" y="0"/>
                  </a:lnTo>
                  <a:lnTo>
                    <a:pt x="0" y="3276600"/>
                  </a:lnTo>
                  <a:lnTo>
                    <a:pt x="1257300" y="3276600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43151" y="2224150"/>
              <a:ext cx="1257300" cy="3276600"/>
            </a:xfrm>
            <a:custGeom>
              <a:avLst/>
              <a:gdLst/>
              <a:ahLst/>
              <a:cxnLst/>
              <a:rect l="l" t="t" r="r" b="b"/>
              <a:pathLst>
                <a:path w="1257300" h="3276600">
                  <a:moveTo>
                    <a:pt x="0" y="3276600"/>
                  </a:moveTo>
                  <a:lnTo>
                    <a:pt x="1257300" y="3276600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32766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100451" y="1805051"/>
              <a:ext cx="1247775" cy="3695700"/>
            </a:xfrm>
            <a:custGeom>
              <a:avLst/>
              <a:gdLst/>
              <a:ahLst/>
              <a:cxnLst/>
              <a:rect l="l" t="t" r="r" b="b"/>
              <a:pathLst>
                <a:path w="1247775" h="3695700">
                  <a:moveTo>
                    <a:pt x="1247775" y="0"/>
                  </a:moveTo>
                  <a:lnTo>
                    <a:pt x="0" y="0"/>
                  </a:lnTo>
                  <a:lnTo>
                    <a:pt x="0" y="3695700"/>
                  </a:lnTo>
                  <a:lnTo>
                    <a:pt x="1247775" y="3695700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100451" y="1805051"/>
              <a:ext cx="1247775" cy="3695700"/>
            </a:xfrm>
            <a:custGeom>
              <a:avLst/>
              <a:gdLst/>
              <a:ahLst/>
              <a:cxnLst/>
              <a:rect l="l" t="t" r="r" b="b"/>
              <a:pathLst>
                <a:path w="1247775" h="3695700">
                  <a:moveTo>
                    <a:pt x="0" y="3695700"/>
                  </a:moveTo>
                  <a:lnTo>
                    <a:pt x="1247775" y="3695700"/>
                  </a:lnTo>
                  <a:lnTo>
                    <a:pt x="1247775" y="0"/>
                  </a:lnTo>
                  <a:lnTo>
                    <a:pt x="0" y="0"/>
                  </a:lnTo>
                  <a:lnTo>
                    <a:pt x="0" y="36957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348226" y="2224150"/>
              <a:ext cx="1257300" cy="3276600"/>
            </a:xfrm>
            <a:custGeom>
              <a:avLst/>
              <a:gdLst/>
              <a:ahLst/>
              <a:cxnLst/>
              <a:rect l="l" t="t" r="r" b="b"/>
              <a:pathLst>
                <a:path w="1257300" h="3276600">
                  <a:moveTo>
                    <a:pt x="1257300" y="0"/>
                  </a:moveTo>
                  <a:lnTo>
                    <a:pt x="0" y="0"/>
                  </a:lnTo>
                  <a:lnTo>
                    <a:pt x="0" y="3276600"/>
                  </a:lnTo>
                  <a:lnTo>
                    <a:pt x="1257300" y="3276600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348226" y="2224150"/>
              <a:ext cx="1257300" cy="3276600"/>
            </a:xfrm>
            <a:custGeom>
              <a:avLst/>
              <a:gdLst/>
              <a:ahLst/>
              <a:cxnLst/>
              <a:rect l="l" t="t" r="r" b="b"/>
              <a:pathLst>
                <a:path w="1257300" h="3276600">
                  <a:moveTo>
                    <a:pt x="0" y="3276600"/>
                  </a:moveTo>
                  <a:lnTo>
                    <a:pt x="1257300" y="3276600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32766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605526" y="3043301"/>
              <a:ext cx="1247775" cy="2457450"/>
            </a:xfrm>
            <a:custGeom>
              <a:avLst/>
              <a:gdLst/>
              <a:ahLst/>
              <a:cxnLst/>
              <a:rect l="l" t="t" r="r" b="b"/>
              <a:pathLst>
                <a:path w="1247775" h="2457450">
                  <a:moveTo>
                    <a:pt x="1247775" y="0"/>
                  </a:moveTo>
                  <a:lnTo>
                    <a:pt x="0" y="0"/>
                  </a:lnTo>
                  <a:lnTo>
                    <a:pt x="0" y="2457450"/>
                  </a:lnTo>
                  <a:lnTo>
                    <a:pt x="1247775" y="2457450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605526" y="3043301"/>
              <a:ext cx="1247775" cy="2457450"/>
            </a:xfrm>
            <a:custGeom>
              <a:avLst/>
              <a:gdLst/>
              <a:ahLst/>
              <a:cxnLst/>
              <a:rect l="l" t="t" r="r" b="b"/>
              <a:pathLst>
                <a:path w="1247775" h="2457450">
                  <a:moveTo>
                    <a:pt x="0" y="2457450"/>
                  </a:moveTo>
                  <a:lnTo>
                    <a:pt x="1247775" y="2457450"/>
                  </a:lnTo>
                  <a:lnTo>
                    <a:pt x="1247775" y="0"/>
                  </a:lnTo>
                  <a:lnTo>
                    <a:pt x="0" y="0"/>
                  </a:lnTo>
                  <a:lnTo>
                    <a:pt x="0" y="24574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853301" y="3862451"/>
              <a:ext cx="1257300" cy="1638300"/>
            </a:xfrm>
            <a:custGeom>
              <a:avLst/>
              <a:gdLst/>
              <a:ahLst/>
              <a:cxnLst/>
              <a:rect l="l" t="t" r="r" b="b"/>
              <a:pathLst>
                <a:path w="1257300" h="1638300">
                  <a:moveTo>
                    <a:pt x="1257300" y="0"/>
                  </a:moveTo>
                  <a:lnTo>
                    <a:pt x="0" y="0"/>
                  </a:lnTo>
                  <a:lnTo>
                    <a:pt x="0" y="1638300"/>
                  </a:lnTo>
                  <a:lnTo>
                    <a:pt x="1257300" y="1638300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53301" y="3862451"/>
              <a:ext cx="1257300" cy="1638300"/>
            </a:xfrm>
            <a:custGeom>
              <a:avLst/>
              <a:gdLst/>
              <a:ahLst/>
              <a:cxnLst/>
              <a:rect l="l" t="t" r="r" b="b"/>
              <a:pathLst>
                <a:path w="1257300" h="1638300">
                  <a:moveTo>
                    <a:pt x="0" y="1638300"/>
                  </a:moveTo>
                  <a:lnTo>
                    <a:pt x="1257300" y="1638300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16383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110601" y="5091176"/>
              <a:ext cx="1247775" cy="409575"/>
            </a:xfrm>
            <a:custGeom>
              <a:avLst/>
              <a:gdLst/>
              <a:ahLst/>
              <a:cxnLst/>
              <a:rect l="l" t="t" r="r" b="b"/>
              <a:pathLst>
                <a:path w="1247775" h="409575">
                  <a:moveTo>
                    <a:pt x="1247775" y="0"/>
                  </a:moveTo>
                  <a:lnTo>
                    <a:pt x="0" y="0"/>
                  </a:lnTo>
                  <a:lnTo>
                    <a:pt x="0" y="409575"/>
                  </a:lnTo>
                  <a:lnTo>
                    <a:pt x="1247775" y="409575"/>
                  </a:lnTo>
                  <a:lnTo>
                    <a:pt x="12477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110601" y="5091176"/>
              <a:ext cx="1247775" cy="409575"/>
            </a:xfrm>
            <a:custGeom>
              <a:avLst/>
              <a:gdLst/>
              <a:ahLst/>
              <a:cxnLst/>
              <a:rect l="l" t="t" r="r" b="b"/>
              <a:pathLst>
                <a:path w="1247775" h="409575">
                  <a:moveTo>
                    <a:pt x="0" y="409575"/>
                  </a:moveTo>
                  <a:lnTo>
                    <a:pt x="1247775" y="409575"/>
                  </a:lnTo>
                  <a:lnTo>
                    <a:pt x="1247775" y="0"/>
                  </a:lnTo>
                  <a:lnTo>
                    <a:pt x="0" y="0"/>
                  </a:lnTo>
                  <a:lnTo>
                    <a:pt x="0" y="4095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358376" y="4681601"/>
              <a:ext cx="1257300" cy="819150"/>
            </a:xfrm>
            <a:custGeom>
              <a:avLst/>
              <a:gdLst/>
              <a:ahLst/>
              <a:cxnLst/>
              <a:rect l="l" t="t" r="r" b="b"/>
              <a:pathLst>
                <a:path w="1257300" h="819150">
                  <a:moveTo>
                    <a:pt x="1257300" y="0"/>
                  </a:moveTo>
                  <a:lnTo>
                    <a:pt x="0" y="0"/>
                  </a:lnTo>
                  <a:lnTo>
                    <a:pt x="0" y="819150"/>
                  </a:lnTo>
                  <a:lnTo>
                    <a:pt x="1257300" y="819150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358376" y="4681601"/>
              <a:ext cx="1257300" cy="819150"/>
            </a:xfrm>
            <a:custGeom>
              <a:avLst/>
              <a:gdLst/>
              <a:ahLst/>
              <a:cxnLst/>
              <a:rect l="l" t="t" r="r" b="b"/>
              <a:pathLst>
                <a:path w="1257300" h="819150">
                  <a:moveTo>
                    <a:pt x="0" y="819150"/>
                  </a:moveTo>
                  <a:lnTo>
                    <a:pt x="1257300" y="819150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8191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843151" y="5500751"/>
              <a:ext cx="8772525" cy="0"/>
            </a:xfrm>
            <a:custGeom>
              <a:avLst/>
              <a:gdLst/>
              <a:ahLst/>
              <a:cxnLst/>
              <a:rect l="l" t="t" r="r" b="b"/>
              <a:pathLst>
                <a:path w="8772525" h="0">
                  <a:moveTo>
                    <a:pt x="0" y="0"/>
                  </a:moveTo>
                  <a:lnTo>
                    <a:pt x="87725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2293620" y="1925637"/>
            <a:ext cx="35242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21%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547745" y="1515427"/>
            <a:ext cx="35179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24%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01870" y="1925637"/>
            <a:ext cx="35179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21%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055740" y="2746438"/>
            <a:ext cx="35179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16%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309866" y="3567112"/>
            <a:ext cx="35179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11%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611489" y="4388230"/>
            <a:ext cx="1510030" cy="6527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222245" y="5612129"/>
            <a:ext cx="49784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585858"/>
                </a:solidFill>
                <a:latin typeface="Calibri"/>
                <a:cs typeface="Calibri"/>
              </a:rPr>
              <a:t>40-</a:t>
            </a:r>
            <a:r>
              <a:rPr dirty="0" sz="1550" spc="-25" b="1">
                <a:solidFill>
                  <a:srgbClr val="585858"/>
                </a:solidFill>
                <a:latin typeface="Calibri"/>
                <a:cs typeface="Calibri"/>
              </a:rPr>
              <a:t>59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475990" y="5612129"/>
            <a:ext cx="49974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585858"/>
                </a:solidFill>
                <a:latin typeface="Calibri"/>
                <a:cs typeface="Calibri"/>
              </a:rPr>
              <a:t>60-</a:t>
            </a:r>
            <a:r>
              <a:rPr dirty="0" sz="1550" spc="-25" b="1">
                <a:solidFill>
                  <a:srgbClr val="585858"/>
                </a:solidFill>
                <a:latin typeface="Calibri"/>
                <a:cs typeface="Calibri"/>
              </a:rPr>
              <a:t>79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730115" y="5612129"/>
            <a:ext cx="49784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585858"/>
                </a:solidFill>
                <a:latin typeface="Calibri"/>
                <a:cs typeface="Calibri"/>
              </a:rPr>
              <a:t>80-</a:t>
            </a:r>
            <a:r>
              <a:rPr dirty="0" sz="1550" spc="-25" b="1">
                <a:solidFill>
                  <a:srgbClr val="585858"/>
                </a:solidFill>
                <a:latin typeface="Calibri"/>
                <a:cs typeface="Calibri"/>
              </a:rPr>
              <a:t>99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388984" y="5612129"/>
            <a:ext cx="70739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585858"/>
                </a:solidFill>
                <a:latin typeface="Calibri"/>
                <a:cs typeface="Calibri"/>
              </a:rPr>
              <a:t>140-</a:t>
            </a:r>
            <a:r>
              <a:rPr dirty="0" sz="1550" spc="-25" b="1">
                <a:solidFill>
                  <a:srgbClr val="585858"/>
                </a:solidFill>
                <a:latin typeface="Calibri"/>
                <a:cs typeface="Calibri"/>
              </a:rPr>
              <a:t>159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643109" y="5612129"/>
            <a:ext cx="70739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585858"/>
                </a:solidFill>
                <a:latin typeface="Calibri"/>
                <a:cs typeface="Calibri"/>
              </a:rPr>
              <a:t>160-</a:t>
            </a:r>
            <a:r>
              <a:rPr dirty="0" sz="1550" spc="-25" b="1">
                <a:solidFill>
                  <a:srgbClr val="585858"/>
                </a:solidFill>
                <a:latin typeface="Calibri"/>
                <a:cs typeface="Calibri"/>
              </a:rPr>
              <a:t>180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565019" y="2782874"/>
            <a:ext cx="270510" cy="1557655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550" b="1">
                <a:solidFill>
                  <a:srgbClr val="585858"/>
                </a:solidFill>
                <a:latin typeface="Calibri"/>
                <a:cs typeface="Calibri"/>
              </a:rPr>
              <a:t>#</a:t>
            </a:r>
            <a:r>
              <a:rPr dirty="0" sz="155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550" spc="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585858"/>
                </a:solidFill>
                <a:latin typeface="Calibri"/>
                <a:cs typeface="Calibri"/>
              </a:rPr>
              <a:t>PROCEDURES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225160" y="5566155"/>
            <a:ext cx="2617470" cy="59817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668020">
              <a:lnSpc>
                <a:spcPct val="100000"/>
              </a:lnSpc>
              <a:spcBef>
                <a:spcPts val="489"/>
              </a:spcBef>
              <a:tabLst>
                <a:tab pos="1922145" algn="l"/>
              </a:tabLst>
            </a:pPr>
            <a:r>
              <a:rPr dirty="0" sz="1550" b="1">
                <a:solidFill>
                  <a:srgbClr val="585858"/>
                </a:solidFill>
                <a:latin typeface="Calibri"/>
                <a:cs typeface="Calibri"/>
              </a:rPr>
              <a:t>100-</a:t>
            </a:r>
            <a:r>
              <a:rPr dirty="0" sz="1550" spc="-25" b="1">
                <a:solidFill>
                  <a:srgbClr val="585858"/>
                </a:solidFill>
                <a:latin typeface="Calibri"/>
                <a:cs typeface="Calibri"/>
              </a:rPr>
              <a:t>119</a:t>
            </a:r>
            <a:r>
              <a:rPr dirty="0" sz="1550" b="1">
                <a:solidFill>
                  <a:srgbClr val="585858"/>
                </a:solidFill>
                <a:latin typeface="Calibri"/>
                <a:cs typeface="Calibri"/>
              </a:rPr>
              <a:t>	120-</a:t>
            </a:r>
            <a:r>
              <a:rPr dirty="0" sz="1550" spc="-25" b="1">
                <a:solidFill>
                  <a:srgbClr val="585858"/>
                </a:solidFill>
                <a:latin typeface="Calibri"/>
                <a:cs typeface="Calibri"/>
              </a:rPr>
              <a:t>139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550" spc="-20" b="1">
                <a:solidFill>
                  <a:srgbClr val="585858"/>
                </a:solidFill>
                <a:latin typeface="Calibri"/>
                <a:cs typeface="Calibri"/>
              </a:rPr>
              <a:t>PROSTATE</a:t>
            </a:r>
            <a:r>
              <a:rPr dirty="0" sz="1550" spc="114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585858"/>
                </a:solidFill>
                <a:latin typeface="Calibri"/>
                <a:cs typeface="Calibri"/>
              </a:rPr>
              <a:t>SIZE</a:t>
            </a:r>
            <a:r>
              <a:rPr dirty="0" sz="155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585858"/>
                </a:solidFill>
                <a:latin typeface="Calibri"/>
                <a:cs typeface="Calibri"/>
              </a:rPr>
              <a:t>GROUPS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1271650" y="1109662"/>
            <a:ext cx="9648825" cy="5305425"/>
          </a:xfrm>
          <a:custGeom>
            <a:avLst/>
            <a:gdLst/>
            <a:ahLst/>
            <a:cxnLst/>
            <a:rect l="l" t="t" r="r" b="b"/>
            <a:pathLst>
              <a:path w="9648825" h="5305425">
                <a:moveTo>
                  <a:pt x="0" y="5305425"/>
                </a:moveTo>
                <a:lnTo>
                  <a:pt x="9648825" y="5305425"/>
                </a:lnTo>
                <a:lnTo>
                  <a:pt x="9648825" y="0"/>
                </a:lnTo>
                <a:lnTo>
                  <a:pt x="0" y="0"/>
                </a:lnTo>
                <a:lnTo>
                  <a:pt x="0" y="53054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73065" y="1282460"/>
            <a:ext cx="7074534" cy="1755775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dirty="0" sz="2750" b="1">
                <a:solidFill>
                  <a:srgbClr val="52555A"/>
                </a:solidFill>
                <a:latin typeface="Arial"/>
                <a:cs typeface="Arial"/>
              </a:rPr>
              <a:t>NYU</a:t>
            </a:r>
            <a:r>
              <a:rPr dirty="0" sz="2750" spc="6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52555A"/>
                </a:solidFill>
                <a:latin typeface="Arial"/>
                <a:cs typeface="Arial"/>
              </a:rPr>
              <a:t>Urology</a:t>
            </a:r>
            <a:r>
              <a:rPr dirty="0" sz="2750" spc="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750" spc="-10" b="1">
                <a:solidFill>
                  <a:srgbClr val="52555A"/>
                </a:solidFill>
                <a:latin typeface="Arial"/>
                <a:cs typeface="Arial"/>
              </a:rPr>
              <a:t>Associates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2150" i="1">
                <a:solidFill>
                  <a:srgbClr val="52555A"/>
                </a:solidFill>
                <a:latin typeface="Arial"/>
                <a:cs typeface="Arial"/>
              </a:rPr>
              <a:t>New</a:t>
            </a:r>
            <a:r>
              <a:rPr dirty="0" sz="2150" spc="-4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50" i="1">
                <a:solidFill>
                  <a:srgbClr val="52555A"/>
                </a:solidFill>
                <a:latin typeface="Arial"/>
                <a:cs typeface="Arial"/>
              </a:rPr>
              <a:t>York,</a:t>
            </a:r>
            <a:r>
              <a:rPr dirty="0" sz="2150" spc="2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150" spc="-25" i="1">
                <a:solidFill>
                  <a:srgbClr val="52555A"/>
                </a:solidFill>
                <a:latin typeface="Arial"/>
                <a:cs typeface="Arial"/>
              </a:rPr>
              <a:t>NY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646</a:t>
            </a:r>
            <a:r>
              <a:rPr dirty="0" sz="1800" spc="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825</a:t>
            </a:r>
            <a:r>
              <a:rPr dirty="0" sz="1800" spc="-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2555A"/>
                </a:solidFill>
                <a:latin typeface="Arial"/>
                <a:cs typeface="Arial"/>
              </a:rPr>
              <a:t>8322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1870710" algn="l"/>
              </a:tabLst>
            </a:pP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Practice</a:t>
            </a:r>
            <a:r>
              <a:rPr dirty="0" sz="1800" spc="-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website: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	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https://med.nyu.edu/departments-institutes/urology/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61228" y="3742118"/>
            <a:ext cx="5974080" cy="25101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2390"/>
              </a:lnSpc>
              <a:spcBef>
                <a:spcPts val="125"/>
              </a:spcBef>
            </a:pPr>
            <a:r>
              <a:rPr dirty="0" sz="2000" b="1">
                <a:solidFill>
                  <a:srgbClr val="52555A"/>
                </a:solidFill>
                <a:latin typeface="Arial"/>
                <a:cs typeface="Arial"/>
              </a:rPr>
              <a:t>Medical</a:t>
            </a:r>
            <a:r>
              <a:rPr dirty="0" sz="2000" spc="-5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2555A"/>
                </a:solidFill>
                <a:latin typeface="Arial"/>
                <a:cs typeface="Arial"/>
              </a:rPr>
              <a:t>School</a:t>
            </a:r>
            <a:endParaRPr sz="2000">
              <a:latin typeface="Arial"/>
              <a:cs typeface="Arial"/>
            </a:endParaRPr>
          </a:p>
          <a:p>
            <a:pPr marL="12700" marR="789940">
              <a:lnSpc>
                <a:spcPts val="2180"/>
              </a:lnSpc>
              <a:spcBef>
                <a:spcPts val="45"/>
              </a:spcBef>
            </a:pPr>
            <a:r>
              <a:rPr dirty="0" sz="1800" i="1">
                <a:latin typeface="Arial"/>
                <a:cs typeface="Arial"/>
              </a:rPr>
              <a:t>Columbia</a:t>
            </a:r>
            <a:r>
              <a:rPr dirty="0" sz="1800" spc="-5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University</a:t>
            </a:r>
            <a:r>
              <a:rPr dirty="0" sz="1800" spc="-6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Vagelos </a:t>
            </a:r>
            <a:r>
              <a:rPr dirty="0" sz="1800" i="1">
                <a:latin typeface="Arial"/>
                <a:cs typeface="Arial"/>
              </a:rPr>
              <a:t>College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of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Physicians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and</a:t>
            </a:r>
            <a:r>
              <a:rPr dirty="0" sz="1800" spc="1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Surgeons</a:t>
            </a:r>
            <a:endParaRPr sz="1800">
              <a:latin typeface="Arial"/>
              <a:cs typeface="Arial"/>
            </a:endParaRPr>
          </a:p>
          <a:p>
            <a:pPr marL="36830">
              <a:lnSpc>
                <a:spcPts val="2390"/>
              </a:lnSpc>
              <a:spcBef>
                <a:spcPts val="690"/>
              </a:spcBef>
            </a:pPr>
            <a:r>
              <a:rPr dirty="0" sz="2000" spc="-10" b="1">
                <a:solidFill>
                  <a:srgbClr val="52555A"/>
                </a:solidFill>
                <a:latin typeface="Arial"/>
                <a:cs typeface="Arial"/>
              </a:rPr>
              <a:t>Internship/Residency</a:t>
            </a:r>
            <a:endParaRPr sz="2000">
              <a:latin typeface="Arial"/>
              <a:cs typeface="Arial"/>
            </a:endParaRPr>
          </a:p>
          <a:p>
            <a:pPr marL="36830">
              <a:lnSpc>
                <a:spcPts val="2150"/>
              </a:lnSpc>
            </a:pP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Massachusetts</a:t>
            </a:r>
            <a:r>
              <a:rPr dirty="0" sz="1800" spc="-4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2555A"/>
                </a:solidFill>
                <a:latin typeface="Arial"/>
                <a:cs typeface="Arial"/>
              </a:rPr>
              <a:t>General</a:t>
            </a:r>
            <a:r>
              <a:rPr dirty="0" sz="1800" spc="-4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2555A"/>
                </a:solidFill>
                <a:latin typeface="Arial"/>
                <a:cs typeface="Arial"/>
              </a:rPr>
              <a:t>Hospital/HMS</a:t>
            </a:r>
            <a:endParaRPr sz="1800">
              <a:latin typeface="Arial"/>
              <a:cs typeface="Arial"/>
            </a:endParaRPr>
          </a:p>
          <a:p>
            <a:pPr marL="36830">
              <a:lnSpc>
                <a:spcPts val="2390"/>
              </a:lnSpc>
              <a:spcBef>
                <a:spcPts val="800"/>
              </a:spcBef>
            </a:pPr>
            <a:r>
              <a:rPr dirty="0" sz="2000" spc="-10" b="1">
                <a:solidFill>
                  <a:srgbClr val="52555A"/>
                </a:solidFill>
                <a:latin typeface="Arial"/>
                <a:cs typeface="Arial"/>
              </a:rPr>
              <a:t>Fellowship</a:t>
            </a:r>
            <a:endParaRPr sz="2000">
              <a:latin typeface="Arial"/>
              <a:cs typeface="Arial"/>
            </a:endParaRPr>
          </a:p>
          <a:p>
            <a:pPr marL="36830" marR="5080">
              <a:lnSpc>
                <a:spcPts val="2180"/>
              </a:lnSpc>
              <a:spcBef>
                <a:spcPts val="45"/>
              </a:spcBef>
            </a:pPr>
            <a:r>
              <a:rPr dirty="0" sz="1800" i="1">
                <a:solidFill>
                  <a:srgbClr val="333333"/>
                </a:solidFill>
                <a:latin typeface="Arial"/>
                <a:cs typeface="Arial"/>
              </a:rPr>
              <a:t>University</a:t>
            </a:r>
            <a:r>
              <a:rPr dirty="0" sz="1800" spc="-114" i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800" spc="-15" i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333333"/>
                </a:solidFill>
                <a:latin typeface="Arial"/>
                <a:cs typeface="Arial"/>
              </a:rPr>
              <a:t>Texas,</a:t>
            </a:r>
            <a:r>
              <a:rPr dirty="0" sz="1800" spc="-80" i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33333"/>
                </a:solidFill>
                <a:latin typeface="Arial"/>
                <a:cs typeface="Arial"/>
              </a:rPr>
              <a:t>Southwestern</a:t>
            </a:r>
            <a:r>
              <a:rPr dirty="0" sz="1800" spc="70" i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33333"/>
                </a:solidFill>
                <a:latin typeface="Arial"/>
                <a:cs typeface="Arial"/>
              </a:rPr>
              <a:t>Medical</a:t>
            </a:r>
            <a:r>
              <a:rPr dirty="0" sz="1800" spc="10" i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33333"/>
                </a:solidFill>
                <a:latin typeface="Arial"/>
                <a:cs typeface="Arial"/>
              </a:rPr>
              <a:t>Center,</a:t>
            </a:r>
            <a:r>
              <a:rPr dirty="0" sz="1800" spc="-15" i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33333"/>
                </a:solidFill>
                <a:latin typeface="Arial"/>
                <a:cs typeface="Arial"/>
              </a:rPr>
              <a:t>Female</a:t>
            </a:r>
            <a:r>
              <a:rPr dirty="0" sz="1800" spc="-10" i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33333"/>
                </a:solidFill>
                <a:latin typeface="Arial"/>
                <a:cs typeface="Arial"/>
              </a:rPr>
              <a:t>Urology</a:t>
            </a:r>
            <a:r>
              <a:rPr dirty="0" sz="1800" spc="-20" i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33333"/>
                </a:solidFill>
                <a:latin typeface="Arial"/>
                <a:cs typeface="Arial"/>
              </a:rPr>
              <a:t>&amp;</a:t>
            </a:r>
            <a:r>
              <a:rPr dirty="0" sz="1800" spc="-15" i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33333"/>
                </a:solidFill>
                <a:latin typeface="Arial"/>
                <a:cs typeface="Arial"/>
              </a:rPr>
              <a:t>Neurourology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0401" y="561593"/>
            <a:ext cx="518668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52555A"/>
                </a:solidFill>
              </a:rPr>
              <a:t>Christopher</a:t>
            </a:r>
            <a:r>
              <a:rPr dirty="0" spc="135">
                <a:solidFill>
                  <a:srgbClr val="52555A"/>
                </a:solidFill>
              </a:rPr>
              <a:t> </a:t>
            </a:r>
            <a:r>
              <a:rPr dirty="0">
                <a:solidFill>
                  <a:srgbClr val="52555A"/>
                </a:solidFill>
              </a:rPr>
              <a:t>Kelly</a:t>
            </a:r>
            <a:r>
              <a:rPr dirty="0" spc="-50">
                <a:solidFill>
                  <a:srgbClr val="52555A"/>
                </a:solidFill>
              </a:rPr>
              <a:t> </a:t>
            </a:r>
            <a:r>
              <a:rPr dirty="0" spc="-25">
                <a:solidFill>
                  <a:srgbClr val="52555A"/>
                </a:solidFill>
              </a:rPr>
              <a:t>MD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418589" y="3338988"/>
            <a:ext cx="245935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Surgeon</a:t>
            </a:r>
            <a:r>
              <a:rPr dirty="0" sz="1800" spc="-9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Headshot</a:t>
            </a:r>
            <a:r>
              <a:rPr dirty="0" sz="1800" spc="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2555A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533400"/>
            <a:ext cx="4695825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297" y="499744"/>
            <a:ext cx="995426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3200"/>
              <a:t>Clinical</a:t>
            </a:r>
            <a:r>
              <a:rPr dirty="0" sz="3200" spc="-95"/>
              <a:t> </a:t>
            </a:r>
            <a:r>
              <a:rPr dirty="0" sz="3200"/>
              <a:t>Outcomes</a:t>
            </a:r>
            <a:r>
              <a:rPr dirty="0" sz="3200" spc="-10"/>
              <a:t> </a:t>
            </a:r>
            <a:r>
              <a:rPr dirty="0" sz="3200"/>
              <a:t>Compared</a:t>
            </a:r>
            <a:r>
              <a:rPr dirty="0" sz="3200" spc="-30"/>
              <a:t> </a:t>
            </a:r>
            <a:r>
              <a:rPr dirty="0" sz="3200"/>
              <a:t>to</a:t>
            </a:r>
            <a:r>
              <a:rPr dirty="0" sz="3200" spc="40"/>
              <a:t> </a:t>
            </a:r>
            <a:r>
              <a:rPr dirty="0" sz="3200"/>
              <a:t>Peer</a:t>
            </a:r>
            <a:r>
              <a:rPr dirty="0" sz="3200" spc="-80"/>
              <a:t> </a:t>
            </a:r>
            <a:r>
              <a:rPr dirty="0" sz="3200"/>
              <a:t>Re</a:t>
            </a:r>
            <a:r>
              <a:rPr dirty="0" sz="3200" spc="-65"/>
              <a:t>v</a:t>
            </a:r>
            <a:r>
              <a:rPr dirty="0" sz="3200" spc="5"/>
              <a:t>ie</a:t>
            </a:r>
            <a:r>
              <a:rPr dirty="0" sz="3200" spc="-1855"/>
              <a:t>w</a:t>
            </a:r>
            <a:r>
              <a:rPr dirty="0" baseline="-6535" sz="2550" spc="-15">
                <a:solidFill>
                  <a:srgbClr val="757070"/>
                </a:solidFill>
                <a:latin typeface="Calibri"/>
                <a:cs typeface="Calibri"/>
              </a:rPr>
              <a:t>M</a:t>
            </a:r>
            <a:r>
              <a:rPr dirty="0" baseline="-6535" sz="2550" spc="-22">
                <a:solidFill>
                  <a:srgbClr val="757070"/>
                </a:solidFill>
                <a:latin typeface="Calibri"/>
                <a:cs typeface="Calibri"/>
              </a:rPr>
              <a:t>E</a:t>
            </a:r>
            <a:r>
              <a:rPr dirty="0" baseline="-6535" sz="2550" spc="-262">
                <a:solidFill>
                  <a:srgbClr val="757070"/>
                </a:solidFill>
                <a:latin typeface="Calibri"/>
                <a:cs typeface="Calibri"/>
              </a:rPr>
              <a:t>T</a:t>
            </a:r>
            <a:r>
              <a:rPr dirty="0" baseline="-6535" sz="2550" spc="15">
                <a:solidFill>
                  <a:srgbClr val="757070"/>
                </a:solidFill>
                <a:latin typeface="Calibri"/>
                <a:cs typeface="Calibri"/>
              </a:rPr>
              <a:t>A</a:t>
            </a:r>
            <a:r>
              <a:rPr dirty="0" baseline="-6535" sz="2550">
                <a:solidFill>
                  <a:srgbClr val="757070"/>
                </a:solidFill>
                <a:latin typeface="Calibri"/>
                <a:cs typeface="Calibri"/>
              </a:rPr>
              <a:t>-</a:t>
            </a:r>
            <a:r>
              <a:rPr dirty="0" baseline="-6535" sz="2550" spc="-15">
                <a:solidFill>
                  <a:srgbClr val="757070"/>
                </a:solidFill>
                <a:latin typeface="Calibri"/>
                <a:cs typeface="Calibri"/>
              </a:rPr>
              <a:t>ANALYSIS</a:t>
            </a:r>
            <a:endParaRPr baseline="-6535" sz="255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028438" y="1077722"/>
          <a:ext cx="6765290" cy="498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5350"/>
                <a:gridCol w="2122804"/>
                <a:gridCol w="1111884"/>
              </a:tblGrid>
              <a:tr h="495934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27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IPSS</a:t>
                      </a:r>
                      <a:r>
                        <a:rPr dirty="0" sz="275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CF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30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30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points</a:t>
                      </a:r>
                      <a:endParaRPr sz="30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864869">
                <a:tc>
                  <a:txBody>
                    <a:bodyPr/>
                    <a:lstStyle/>
                    <a:p>
                      <a:pPr marL="147955">
                        <a:lnSpc>
                          <a:spcPts val="3215"/>
                        </a:lnSpc>
                      </a:pPr>
                      <a:r>
                        <a:rPr dirty="0" sz="27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Urinary</a:t>
                      </a:r>
                      <a:r>
                        <a:rPr dirty="0" sz="275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</a:t>
                      </a:r>
                      <a:r>
                        <a:rPr dirty="0" sz="275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Flow</a:t>
                      </a:r>
                      <a:endParaRPr sz="2750">
                        <a:latin typeface="Calibri"/>
                        <a:cs typeface="Calibri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7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CF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30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20.5</a:t>
                      </a:r>
                      <a:r>
                        <a:rPr dirty="0" sz="30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mL/sec</a:t>
                      </a:r>
                      <a:endParaRPr sz="3050">
                        <a:latin typeface="Calibri"/>
                        <a:cs typeface="Calibri"/>
                      </a:endParaRPr>
                    </a:p>
                  </a:txBody>
                  <a:tcPr marL="0" marR="0" marB="0" marT="1892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147955" marR="1216660">
                        <a:lnSpc>
                          <a:spcPts val="3379"/>
                        </a:lnSpc>
                        <a:spcBef>
                          <a:spcPts val="50"/>
                        </a:spcBef>
                      </a:pPr>
                      <a:r>
                        <a:rPr dirty="0" sz="27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2750" spc="1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275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Life </a:t>
                      </a:r>
                      <a:r>
                        <a:rPr dirty="0" sz="27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CF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dirty="0" sz="30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3.3 </a:t>
                      </a:r>
                      <a:r>
                        <a:rPr dirty="0" sz="30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points</a:t>
                      </a:r>
                      <a:endParaRPr sz="3050">
                        <a:latin typeface="Calibri"/>
                        <a:cs typeface="Calibri"/>
                      </a:endParaRPr>
                    </a:p>
                  </a:txBody>
                  <a:tcPr marL="0" marR="0" marB="0" marT="2006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147955" marR="583565">
                        <a:lnSpc>
                          <a:spcPts val="3379"/>
                        </a:lnSpc>
                        <a:spcBef>
                          <a:spcPts val="60"/>
                        </a:spcBef>
                      </a:pPr>
                      <a:r>
                        <a:rPr dirty="0" sz="27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dirty="0" sz="275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Void</a:t>
                      </a:r>
                      <a:r>
                        <a:rPr dirty="0" sz="27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Residual Improvement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CF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dirty="0" sz="30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62</a:t>
                      </a:r>
                      <a:r>
                        <a:rPr dirty="0" sz="305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mL</a:t>
                      </a:r>
                      <a:endParaRPr sz="3050">
                        <a:latin typeface="Calibri"/>
                        <a:cs typeface="Calibri"/>
                      </a:endParaRPr>
                    </a:p>
                  </a:txBody>
                  <a:tcPr marL="0" marR="0" marB="0" marT="2019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864869">
                <a:tc>
                  <a:txBody>
                    <a:bodyPr/>
                    <a:lstStyle/>
                    <a:p>
                      <a:pPr marL="147955">
                        <a:lnSpc>
                          <a:spcPts val="3245"/>
                        </a:lnSpc>
                      </a:pPr>
                      <a:r>
                        <a:rPr dirty="0" sz="27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Ejaculatory</a:t>
                      </a:r>
                      <a:endParaRPr sz="2750">
                        <a:latin typeface="Calibri"/>
                        <a:cs typeface="Calibri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7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Dysfunction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1D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dirty="0" sz="30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10.80%</a:t>
                      </a:r>
                      <a:endParaRPr sz="3050">
                        <a:latin typeface="Calibri"/>
                        <a:cs typeface="Calibri"/>
                      </a:endParaRPr>
                    </a:p>
                  </a:txBody>
                  <a:tcPr marL="0" marR="0" marB="0" marT="1930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7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Erectile</a:t>
                      </a:r>
                      <a:r>
                        <a:rPr dirty="0" sz="275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7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Dysfunction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1D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30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0%</a:t>
                      </a:r>
                      <a:endParaRPr sz="30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1D0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2005"/>
                        </a:lnSpc>
                        <a:spcBef>
                          <a:spcPts val="1800"/>
                        </a:spcBef>
                      </a:pPr>
                      <a:r>
                        <a:rPr dirty="0" sz="17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7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00" spc="-50">
                          <a:latin typeface="Calibri"/>
                          <a:cs typeface="Calibri"/>
                        </a:rPr>
                        <a:t>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2860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7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Incontinence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1D0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30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0.50%</a:t>
                      </a:r>
                      <a:endParaRPr sz="30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1D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2000"/>
                        </a:lnSpc>
                        <a:spcBef>
                          <a:spcPts val="1805"/>
                        </a:spcBef>
                      </a:pPr>
                      <a:r>
                        <a:rPr dirty="0" sz="1700" spc="-25">
                          <a:latin typeface="Calibri"/>
                          <a:cs typeface="Calibri"/>
                        </a:rPr>
                        <a:t>0%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B="0" marT="22923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10984865" y="717867"/>
            <a:ext cx="35052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25" b="1">
                <a:solidFill>
                  <a:srgbClr val="757070"/>
                </a:solidFill>
                <a:latin typeface="Calibri"/>
                <a:cs typeface="Calibri"/>
              </a:rPr>
              <a:t>DR.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31850" y="6400165"/>
            <a:ext cx="789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>
                <a:latin typeface="Calibri"/>
                <a:cs typeface="Calibri"/>
              </a:rPr>
              <a:t>Elterman</a:t>
            </a:r>
            <a:r>
              <a:rPr dirty="0" sz="650" spc="34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D.</a:t>
            </a:r>
            <a:r>
              <a:rPr dirty="0" sz="650" spc="1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et</a:t>
            </a:r>
            <a:r>
              <a:rPr dirty="0" sz="650" spc="13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al.</a:t>
            </a:r>
            <a:r>
              <a:rPr dirty="0" sz="650" spc="10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Meta-analysis</a:t>
            </a:r>
            <a:r>
              <a:rPr dirty="0" sz="650" spc="27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with</a:t>
            </a:r>
            <a:r>
              <a:rPr dirty="0" sz="650" spc="1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individual</a:t>
            </a:r>
            <a:r>
              <a:rPr dirty="0" sz="650" spc="12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data</a:t>
            </a:r>
            <a:r>
              <a:rPr dirty="0" sz="650" spc="9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of</a:t>
            </a:r>
            <a:r>
              <a:rPr dirty="0" sz="650" spc="6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functional</a:t>
            </a:r>
            <a:r>
              <a:rPr dirty="0" sz="650" spc="1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outcomes</a:t>
            </a:r>
            <a:r>
              <a:rPr dirty="0" sz="650" spc="17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following</a:t>
            </a:r>
            <a:r>
              <a:rPr dirty="0" sz="650" spc="10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Aquablation</a:t>
            </a:r>
            <a:r>
              <a:rPr dirty="0" sz="650" spc="1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for</a:t>
            </a:r>
            <a:r>
              <a:rPr dirty="0" sz="650" spc="114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lower</a:t>
            </a:r>
            <a:r>
              <a:rPr dirty="0" sz="650" spc="21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urinary</a:t>
            </a:r>
            <a:r>
              <a:rPr dirty="0" sz="650" spc="12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tract</a:t>
            </a:r>
            <a:r>
              <a:rPr dirty="0" sz="650" spc="1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symptoms</a:t>
            </a:r>
            <a:r>
              <a:rPr dirty="0" sz="650" spc="17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due</a:t>
            </a:r>
            <a:r>
              <a:rPr dirty="0" sz="650" spc="-1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to</a:t>
            </a:r>
            <a:r>
              <a:rPr dirty="0" sz="650" spc="15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BPH</a:t>
            </a:r>
            <a:r>
              <a:rPr dirty="0" sz="650" spc="7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in</a:t>
            </a:r>
            <a:r>
              <a:rPr dirty="0" sz="650" spc="6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various</a:t>
            </a:r>
            <a:r>
              <a:rPr dirty="0" sz="650" spc="17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prostate</a:t>
            </a:r>
            <a:r>
              <a:rPr dirty="0" sz="650" spc="8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anatomies</a:t>
            </a:r>
            <a:r>
              <a:rPr dirty="0" sz="650" spc="27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BMJ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Surg</a:t>
            </a:r>
            <a:r>
              <a:rPr dirty="0" sz="650" spc="9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Interv</a:t>
            </a:r>
            <a:r>
              <a:rPr dirty="0" sz="650" spc="220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Health</a:t>
            </a:r>
            <a:r>
              <a:rPr dirty="0" sz="650" spc="1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Technologies</a:t>
            </a:r>
            <a:r>
              <a:rPr dirty="0" sz="650" spc="270">
                <a:latin typeface="Calibri"/>
                <a:cs typeface="Calibri"/>
              </a:rPr>
              <a:t> </a:t>
            </a:r>
            <a:r>
              <a:rPr dirty="0" sz="650" spc="-20">
                <a:latin typeface="Calibri"/>
                <a:cs typeface="Calibri"/>
              </a:rPr>
              <a:t>2021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206" y="1990629"/>
            <a:ext cx="4672123" cy="137649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76206" y="4495768"/>
            <a:ext cx="4672330" cy="1386205"/>
            <a:chOff x="276206" y="4495768"/>
            <a:chExt cx="4672330" cy="138620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06" y="4495768"/>
              <a:ext cx="4672123" cy="138601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95275" y="4505324"/>
              <a:ext cx="4591050" cy="1314450"/>
            </a:xfrm>
            <a:custGeom>
              <a:avLst/>
              <a:gdLst/>
              <a:ahLst/>
              <a:cxnLst/>
              <a:rect l="l" t="t" r="r" b="b"/>
              <a:pathLst>
                <a:path w="4591050" h="1314450">
                  <a:moveTo>
                    <a:pt x="4591050" y="0"/>
                  </a:moveTo>
                  <a:lnTo>
                    <a:pt x="0" y="0"/>
                  </a:lnTo>
                  <a:lnTo>
                    <a:pt x="0" y="1314450"/>
                  </a:lnTo>
                  <a:lnTo>
                    <a:pt x="4591050" y="1314450"/>
                  </a:lnTo>
                  <a:lnTo>
                    <a:pt x="45910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95275" y="2000250"/>
            <a:ext cx="4591050" cy="13049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460375" indent="-286385">
              <a:lnSpc>
                <a:spcPts val="2000"/>
              </a:lnSpc>
              <a:buClr>
                <a:srgbClr val="0076CF"/>
              </a:buClr>
              <a:buSzPct val="69444"/>
              <a:buFont typeface="Arial"/>
              <a:buChar char="►"/>
              <a:tabLst>
                <a:tab pos="460375" algn="l"/>
              </a:tabLst>
            </a:pPr>
            <a:r>
              <a:rPr dirty="0" sz="1800">
                <a:solidFill>
                  <a:srgbClr val="3D4043"/>
                </a:solidFill>
                <a:latin typeface="Calibri"/>
                <a:cs typeface="Calibri"/>
              </a:rPr>
              <a:t>4</a:t>
            </a:r>
            <a:r>
              <a:rPr dirty="0" sz="1800" spc="9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D4043"/>
                </a:solidFill>
                <a:latin typeface="Calibri"/>
                <a:cs typeface="Calibri"/>
              </a:rPr>
              <a:t>clinical</a:t>
            </a:r>
            <a:r>
              <a:rPr dirty="0" sz="1800" spc="-11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D4043"/>
                </a:solidFill>
                <a:latin typeface="Calibri"/>
                <a:cs typeface="Calibri"/>
              </a:rPr>
              <a:t>studies</a:t>
            </a:r>
            <a:endParaRPr sz="1800">
              <a:latin typeface="Calibri"/>
              <a:cs typeface="Calibri"/>
            </a:endParaRPr>
          </a:p>
          <a:p>
            <a:pPr marL="460375" indent="-286385">
              <a:lnSpc>
                <a:spcPct val="100000"/>
              </a:lnSpc>
              <a:spcBef>
                <a:spcPts val="620"/>
              </a:spcBef>
              <a:buClr>
                <a:srgbClr val="0076CF"/>
              </a:buClr>
              <a:buSzPct val="69444"/>
              <a:buFont typeface="Arial"/>
              <a:buChar char="►"/>
              <a:tabLst>
                <a:tab pos="460375" algn="l"/>
              </a:tabLst>
            </a:pPr>
            <a:r>
              <a:rPr dirty="0" sz="1800">
                <a:solidFill>
                  <a:srgbClr val="3D4043"/>
                </a:solidFill>
                <a:latin typeface="Calibri"/>
                <a:cs typeface="Calibri"/>
              </a:rPr>
              <a:t>425</a:t>
            </a:r>
            <a:r>
              <a:rPr dirty="0" sz="1800" spc="-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3D4043"/>
                </a:solidFill>
                <a:latin typeface="Calibri"/>
                <a:cs typeface="Calibri"/>
              </a:rPr>
              <a:t>patients</a:t>
            </a:r>
            <a:endParaRPr sz="1800">
              <a:latin typeface="Calibri"/>
              <a:cs typeface="Calibri"/>
            </a:endParaRPr>
          </a:p>
          <a:p>
            <a:pPr marL="460375" indent="-286385">
              <a:lnSpc>
                <a:spcPct val="100000"/>
              </a:lnSpc>
              <a:spcBef>
                <a:spcPts val="615"/>
              </a:spcBef>
              <a:buClr>
                <a:srgbClr val="0076CF"/>
              </a:buClr>
              <a:buSzPct val="69444"/>
              <a:buFont typeface="Arial"/>
              <a:buChar char="►"/>
              <a:tabLst>
                <a:tab pos="460375" algn="l"/>
              </a:tabLst>
            </a:pPr>
            <a:r>
              <a:rPr dirty="0" sz="1800" spc="-10">
                <a:solidFill>
                  <a:srgbClr val="3D4043"/>
                </a:solidFill>
                <a:latin typeface="Calibri"/>
                <a:cs typeface="Calibri"/>
              </a:rPr>
              <a:t>Prostate</a:t>
            </a:r>
            <a:r>
              <a:rPr dirty="0" sz="1800" spc="-11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D4043"/>
                </a:solidFill>
                <a:latin typeface="Calibri"/>
                <a:cs typeface="Calibri"/>
              </a:rPr>
              <a:t>volume</a:t>
            </a:r>
            <a:r>
              <a:rPr dirty="0" sz="1800" spc="-10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D4043"/>
                </a:solidFill>
                <a:latin typeface="Calibri"/>
                <a:cs typeface="Calibri"/>
              </a:rPr>
              <a:t>20</a:t>
            </a:r>
            <a:r>
              <a:rPr dirty="0" sz="1800" spc="5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D4043"/>
                </a:solidFill>
                <a:latin typeface="Calibri"/>
                <a:cs typeface="Calibri"/>
              </a:rPr>
              <a:t>–</a:t>
            </a:r>
            <a:r>
              <a:rPr dirty="0" sz="1800" spc="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D4043"/>
                </a:solidFill>
                <a:latin typeface="Calibri"/>
                <a:cs typeface="Calibri"/>
              </a:rPr>
              <a:t>150</a:t>
            </a:r>
            <a:r>
              <a:rPr dirty="0" sz="1800" spc="3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3D4043"/>
                </a:solidFill>
                <a:latin typeface="Calibri"/>
                <a:cs typeface="Calibri"/>
              </a:rPr>
              <a:t>mL</a:t>
            </a:r>
            <a:endParaRPr sz="1800">
              <a:latin typeface="Calibri"/>
              <a:cs typeface="Calibri"/>
            </a:endParaRPr>
          </a:p>
          <a:p>
            <a:pPr marL="460375" indent="-286385">
              <a:lnSpc>
                <a:spcPts val="2095"/>
              </a:lnSpc>
              <a:spcBef>
                <a:spcPts val="620"/>
              </a:spcBef>
              <a:buClr>
                <a:srgbClr val="0076CF"/>
              </a:buClr>
              <a:buSzPct val="69444"/>
              <a:buFont typeface="Arial"/>
              <a:buChar char="►"/>
              <a:tabLst>
                <a:tab pos="460375" algn="l"/>
              </a:tabLst>
            </a:pPr>
            <a:r>
              <a:rPr dirty="0" sz="1800">
                <a:solidFill>
                  <a:srgbClr val="3D4043"/>
                </a:solidFill>
                <a:latin typeface="Calibri"/>
                <a:cs typeface="Calibri"/>
              </a:rPr>
              <a:t>1</a:t>
            </a:r>
            <a:r>
              <a:rPr dirty="0" sz="1800" spc="3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D4043"/>
                </a:solidFill>
                <a:latin typeface="Calibri"/>
                <a:cs typeface="Calibri"/>
              </a:rPr>
              <a:t>year</a:t>
            </a:r>
            <a:r>
              <a:rPr dirty="0" sz="1800" spc="-6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D4043"/>
                </a:solidFill>
                <a:latin typeface="Calibri"/>
                <a:cs typeface="Calibri"/>
              </a:rPr>
              <a:t>follow</a:t>
            </a:r>
            <a:r>
              <a:rPr dirty="0" sz="1800" spc="-10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D4043"/>
                </a:solidFill>
                <a:latin typeface="Calibri"/>
                <a:cs typeface="Calibri"/>
              </a:rPr>
              <a:t>–</a:t>
            </a:r>
            <a:r>
              <a:rPr dirty="0" sz="1800" spc="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3D4043"/>
                </a:solidFill>
                <a:latin typeface="Calibri"/>
                <a:cs typeface="Calibri"/>
              </a:rPr>
              <a:t>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5607" y="1586547"/>
            <a:ext cx="199072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25">
                <a:solidFill>
                  <a:srgbClr val="52555A"/>
                </a:solidFill>
                <a:latin typeface="Calibri"/>
                <a:cs typeface="Calibri"/>
              </a:rPr>
              <a:t>META</a:t>
            </a:r>
            <a:r>
              <a:rPr dirty="0" sz="2000" spc="-18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2555A"/>
                </a:solidFill>
                <a:latin typeface="Calibri"/>
                <a:cs typeface="Calibri"/>
              </a:rPr>
              <a:t>-</a:t>
            </a:r>
            <a:r>
              <a:rPr dirty="0" sz="2000" spc="-24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2000" spc="135">
                <a:solidFill>
                  <a:srgbClr val="52555A"/>
                </a:solidFill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342900"/>
          </a:xfrm>
          <a:custGeom>
            <a:avLst/>
            <a:gdLst/>
            <a:ahLst/>
            <a:cxnLst/>
            <a:rect l="l" t="t" r="r" b="b"/>
            <a:pathLst>
              <a:path w="12192000" h="342900">
                <a:moveTo>
                  <a:pt x="12192000" y="0"/>
                </a:moveTo>
                <a:lnTo>
                  <a:pt x="0" y="0"/>
                </a:lnTo>
                <a:lnTo>
                  <a:pt x="0" y="342900"/>
                </a:lnTo>
                <a:lnTo>
                  <a:pt x="12192000" y="342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70E8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426" y="401700"/>
            <a:ext cx="9951974" cy="6468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5000" y="520699"/>
            <a:ext cx="495109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Clinician</a:t>
            </a:r>
            <a:r>
              <a:rPr dirty="0" spc="40"/>
              <a:t> </a:t>
            </a:r>
            <a:r>
              <a:rPr dirty="0" spc="-10"/>
              <a:t>Experience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986660" y="1549399"/>
            <a:ext cx="8498205" cy="9378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540">
              <a:lnSpc>
                <a:spcPts val="2870"/>
              </a:lnSpc>
              <a:spcBef>
                <a:spcPts val="105"/>
              </a:spcBef>
              <a:tabLst>
                <a:tab pos="1695450" algn="l"/>
                <a:tab pos="3806825" algn="l"/>
                <a:tab pos="4149090" algn="l"/>
                <a:tab pos="6013450" algn="l"/>
              </a:tabLst>
            </a:pPr>
            <a:r>
              <a:rPr dirty="0" sz="2400" spc="240" i="1">
                <a:solidFill>
                  <a:srgbClr val="40C1AC"/>
                </a:solidFill>
                <a:latin typeface="Arial"/>
                <a:cs typeface="Arial"/>
              </a:rPr>
              <a:t>Improved</a:t>
            </a:r>
            <a:r>
              <a:rPr dirty="0" sz="2400" i="1">
                <a:solidFill>
                  <a:srgbClr val="40C1AC"/>
                </a:solidFill>
                <a:latin typeface="Arial"/>
                <a:cs typeface="Arial"/>
              </a:rPr>
              <a:t>	</a:t>
            </a:r>
            <a:r>
              <a:rPr dirty="0" sz="2400" spc="245" i="1">
                <a:solidFill>
                  <a:srgbClr val="40C1AC"/>
                </a:solidFill>
                <a:latin typeface="Arial"/>
                <a:cs typeface="Arial"/>
              </a:rPr>
              <a:t>Ergonomics</a:t>
            </a:r>
            <a:r>
              <a:rPr dirty="0" sz="2400" i="1">
                <a:solidFill>
                  <a:srgbClr val="40C1AC"/>
                </a:solidFill>
                <a:latin typeface="Arial"/>
                <a:cs typeface="Arial"/>
              </a:rPr>
              <a:t>	</a:t>
            </a:r>
            <a:r>
              <a:rPr dirty="0" sz="2400" spc="-50" i="1">
                <a:solidFill>
                  <a:srgbClr val="40C1AC"/>
                </a:solidFill>
                <a:latin typeface="Arial"/>
                <a:cs typeface="Arial"/>
              </a:rPr>
              <a:t>+</a:t>
            </a:r>
            <a:r>
              <a:rPr dirty="0" sz="2400" i="1">
                <a:solidFill>
                  <a:srgbClr val="40C1AC"/>
                </a:solidFill>
                <a:latin typeface="Arial"/>
                <a:cs typeface="Arial"/>
              </a:rPr>
              <a:t>	</a:t>
            </a:r>
            <a:r>
              <a:rPr dirty="0" sz="2400" spc="250" i="1">
                <a:solidFill>
                  <a:srgbClr val="40C1AC"/>
                </a:solidFill>
                <a:latin typeface="Arial"/>
                <a:cs typeface="Arial"/>
              </a:rPr>
              <a:t>Procedure</a:t>
            </a:r>
            <a:r>
              <a:rPr dirty="0" sz="2400" i="1">
                <a:solidFill>
                  <a:srgbClr val="40C1AC"/>
                </a:solidFill>
                <a:latin typeface="Arial"/>
                <a:cs typeface="Arial"/>
              </a:rPr>
              <a:t>	</a:t>
            </a:r>
            <a:r>
              <a:rPr dirty="0" sz="2400" spc="250" i="1">
                <a:solidFill>
                  <a:srgbClr val="40C1AC"/>
                </a:solidFill>
                <a:latin typeface="Arial"/>
                <a:cs typeface="Arial"/>
              </a:rPr>
              <a:t>Efficiency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4310"/>
              </a:lnSpc>
              <a:tabLst>
                <a:tab pos="2167890" algn="l"/>
                <a:tab pos="4774565" algn="l"/>
              </a:tabLst>
            </a:pPr>
            <a:r>
              <a:rPr dirty="0" sz="3600" spc="229" b="1">
                <a:solidFill>
                  <a:srgbClr val="40C1AC"/>
                </a:solidFill>
                <a:latin typeface="Arial"/>
                <a:cs typeface="Arial"/>
              </a:rPr>
              <a:t>HIGHER</a:t>
            </a:r>
            <a:r>
              <a:rPr dirty="0" sz="3600" b="1">
                <a:solidFill>
                  <a:srgbClr val="40C1AC"/>
                </a:solidFill>
                <a:latin typeface="Arial"/>
                <a:cs typeface="Arial"/>
              </a:rPr>
              <a:t>	</a:t>
            </a:r>
            <a:r>
              <a:rPr dirty="0" sz="3600" spc="215" b="1">
                <a:solidFill>
                  <a:srgbClr val="40C1AC"/>
                </a:solidFill>
                <a:latin typeface="Arial"/>
                <a:cs typeface="Arial"/>
              </a:rPr>
              <a:t>OVERALL</a:t>
            </a:r>
            <a:r>
              <a:rPr dirty="0" sz="3600" b="1">
                <a:solidFill>
                  <a:srgbClr val="40C1AC"/>
                </a:solidFill>
                <a:latin typeface="Arial"/>
                <a:cs typeface="Arial"/>
              </a:rPr>
              <a:t>	</a:t>
            </a:r>
            <a:r>
              <a:rPr dirty="0" sz="3600" spc="50" b="1">
                <a:solidFill>
                  <a:srgbClr val="40C1AC"/>
                </a:solidFill>
                <a:latin typeface="Arial"/>
                <a:cs typeface="Arial"/>
              </a:rPr>
              <a:t>SAT</a:t>
            </a:r>
            <a:r>
              <a:rPr dirty="0" sz="3600" spc="-660" b="1">
                <a:solidFill>
                  <a:srgbClr val="40C1AC"/>
                </a:solidFill>
                <a:latin typeface="Arial"/>
                <a:cs typeface="Arial"/>
              </a:rPr>
              <a:t> </a:t>
            </a:r>
            <a:r>
              <a:rPr dirty="0" sz="3600" spc="204" b="1">
                <a:solidFill>
                  <a:srgbClr val="40C1AC"/>
                </a:solidFill>
                <a:latin typeface="Arial"/>
                <a:cs typeface="Arial"/>
              </a:rPr>
              <a:t>ISFACTION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381125" y="2676398"/>
            <a:ext cx="9406255" cy="4186554"/>
            <a:chOff x="1381125" y="2676398"/>
            <a:chExt cx="9406255" cy="4186554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0175" y="2676398"/>
              <a:ext cx="9386951" cy="226225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" y="2704973"/>
              <a:ext cx="9320276" cy="188125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443101" y="2719451"/>
              <a:ext cx="9248775" cy="2124075"/>
            </a:xfrm>
            <a:custGeom>
              <a:avLst/>
              <a:gdLst/>
              <a:ahLst/>
              <a:cxnLst/>
              <a:rect l="l" t="t" r="r" b="b"/>
              <a:pathLst>
                <a:path w="9248775" h="2124075">
                  <a:moveTo>
                    <a:pt x="9248775" y="0"/>
                  </a:moveTo>
                  <a:lnTo>
                    <a:pt x="0" y="0"/>
                  </a:lnTo>
                  <a:lnTo>
                    <a:pt x="0" y="2124075"/>
                  </a:lnTo>
                  <a:lnTo>
                    <a:pt x="9248775" y="2124075"/>
                  </a:lnTo>
                  <a:lnTo>
                    <a:pt x="9248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43101" y="2719451"/>
              <a:ext cx="9248775" cy="2124075"/>
            </a:xfrm>
            <a:custGeom>
              <a:avLst/>
              <a:gdLst/>
              <a:ahLst/>
              <a:cxnLst/>
              <a:rect l="l" t="t" r="r" b="b"/>
              <a:pathLst>
                <a:path w="9248775" h="2124075">
                  <a:moveTo>
                    <a:pt x="0" y="2124075"/>
                  </a:moveTo>
                  <a:lnTo>
                    <a:pt x="9248775" y="2124075"/>
                  </a:lnTo>
                  <a:lnTo>
                    <a:pt x="9248775" y="0"/>
                  </a:lnTo>
                  <a:lnTo>
                    <a:pt x="0" y="0"/>
                  </a:lnTo>
                  <a:lnTo>
                    <a:pt x="0" y="2124075"/>
                  </a:lnTo>
                  <a:close/>
                </a:path>
              </a:pathLst>
            </a:custGeom>
            <a:ln w="9525">
              <a:solidFill>
                <a:srgbClr val="52555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9225" y="4705286"/>
              <a:ext cx="9205976" cy="215271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1125" y="4724336"/>
              <a:ext cx="9263126" cy="213366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462151" y="4748212"/>
              <a:ext cx="9067800" cy="2110105"/>
            </a:xfrm>
            <a:custGeom>
              <a:avLst/>
              <a:gdLst/>
              <a:ahLst/>
              <a:cxnLst/>
              <a:rect l="l" t="t" r="r" b="b"/>
              <a:pathLst>
                <a:path w="9067800" h="2110104">
                  <a:moveTo>
                    <a:pt x="9067800" y="0"/>
                  </a:moveTo>
                  <a:lnTo>
                    <a:pt x="0" y="0"/>
                  </a:lnTo>
                  <a:lnTo>
                    <a:pt x="0" y="2109787"/>
                  </a:lnTo>
                  <a:lnTo>
                    <a:pt x="9067800" y="2109787"/>
                  </a:lnTo>
                  <a:lnTo>
                    <a:pt x="906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62151" y="4748212"/>
              <a:ext cx="9067800" cy="2110105"/>
            </a:xfrm>
            <a:custGeom>
              <a:avLst/>
              <a:gdLst/>
              <a:ahLst/>
              <a:cxnLst/>
              <a:rect l="l" t="t" r="r" b="b"/>
              <a:pathLst>
                <a:path w="9067800" h="2110104">
                  <a:moveTo>
                    <a:pt x="9067800" y="2109787"/>
                  </a:moveTo>
                  <a:lnTo>
                    <a:pt x="9067800" y="0"/>
                  </a:lnTo>
                  <a:lnTo>
                    <a:pt x="0" y="0"/>
                  </a:lnTo>
                  <a:lnTo>
                    <a:pt x="0" y="2109787"/>
                  </a:lnTo>
                </a:path>
              </a:pathLst>
            </a:custGeom>
            <a:ln w="9525">
              <a:solidFill>
                <a:srgbClr val="5255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551686" y="2686875"/>
            <a:ext cx="8968105" cy="4118610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431165" indent="-343535">
              <a:lnSpc>
                <a:spcPct val="100000"/>
              </a:lnSpc>
              <a:spcBef>
                <a:spcPts val="1245"/>
              </a:spcBef>
              <a:buAutoNum type="arabicPeriod"/>
              <a:tabLst>
                <a:tab pos="431165" algn="l"/>
              </a:tabLst>
            </a:pPr>
            <a:r>
              <a:rPr dirty="0" sz="1800" b="1">
                <a:latin typeface="Segoe UI"/>
                <a:cs typeface="Segoe UI"/>
              </a:rPr>
              <a:t>Easier</a:t>
            </a:r>
            <a:r>
              <a:rPr dirty="0" sz="1800" spc="-8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on my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body:</a:t>
            </a:r>
            <a:r>
              <a:rPr dirty="0" sz="1800" spc="4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Less sitting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time</a:t>
            </a:r>
            <a:r>
              <a:rPr dirty="0" sz="1800" spc="-3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in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one</a:t>
            </a:r>
            <a:r>
              <a:rPr dirty="0" sz="1800" spc="-3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place;</a:t>
            </a:r>
            <a:r>
              <a:rPr dirty="0" sz="1800" spc="48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my</a:t>
            </a:r>
            <a:r>
              <a:rPr dirty="0" sz="1800" spc="5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standing</a:t>
            </a:r>
            <a:r>
              <a:rPr dirty="0" sz="1800" spc="-17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time</a:t>
            </a:r>
            <a:r>
              <a:rPr dirty="0" sz="1800" spc="5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=/&gt;</a:t>
            </a:r>
            <a:r>
              <a:rPr dirty="0" sz="1800" spc="50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sitting</a:t>
            </a:r>
            <a:endParaRPr sz="1800">
              <a:latin typeface="Segoe UI"/>
              <a:cs typeface="Segoe UI"/>
            </a:endParaRPr>
          </a:p>
          <a:p>
            <a:pPr marL="4444365">
              <a:lnSpc>
                <a:spcPct val="100000"/>
              </a:lnSpc>
              <a:spcBef>
                <a:spcPts val="1145"/>
              </a:spcBef>
            </a:pPr>
            <a:r>
              <a:rPr dirty="0" sz="1800" spc="-20" b="1">
                <a:latin typeface="Segoe UI"/>
                <a:cs typeface="Segoe UI"/>
              </a:rPr>
              <a:t>time</a:t>
            </a:r>
            <a:endParaRPr sz="1800">
              <a:latin typeface="Segoe UI"/>
              <a:cs typeface="Segoe UI"/>
            </a:endParaRPr>
          </a:p>
          <a:p>
            <a:pPr marL="764540" indent="-342900">
              <a:lnSpc>
                <a:spcPct val="100000"/>
              </a:lnSpc>
              <a:spcBef>
                <a:spcPts val="1070"/>
              </a:spcBef>
              <a:buAutoNum type="arabicPeriod" startAt="2"/>
              <a:tabLst>
                <a:tab pos="764540" algn="l"/>
              </a:tabLst>
            </a:pPr>
            <a:r>
              <a:rPr dirty="0" sz="1800" b="1">
                <a:latin typeface="Segoe UI"/>
                <a:cs typeface="Segoe UI"/>
              </a:rPr>
              <a:t>I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can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do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more</a:t>
            </a:r>
            <a:r>
              <a:rPr dirty="0" sz="1800" spc="-3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cases</a:t>
            </a:r>
            <a:r>
              <a:rPr dirty="0" sz="1800" spc="-8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during</a:t>
            </a:r>
            <a:r>
              <a:rPr dirty="0" sz="1800" spc="-18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the</a:t>
            </a:r>
            <a:r>
              <a:rPr dirty="0" sz="1800" spc="1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day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without</a:t>
            </a:r>
            <a:r>
              <a:rPr dirty="0" sz="1800" spc="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feeling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exhausted, burnt</a:t>
            </a:r>
            <a:r>
              <a:rPr dirty="0" sz="1800" spc="-140" b="1">
                <a:latin typeface="Segoe UI"/>
                <a:cs typeface="Segoe UI"/>
              </a:rPr>
              <a:t> </a:t>
            </a:r>
            <a:r>
              <a:rPr dirty="0" sz="1800" spc="-20" b="1">
                <a:latin typeface="Segoe UI"/>
                <a:cs typeface="Segoe UI"/>
              </a:rPr>
              <a:t>out.</a:t>
            </a:r>
            <a:endParaRPr sz="1800">
              <a:latin typeface="Segoe UI"/>
              <a:cs typeface="Segoe UI"/>
            </a:endParaRPr>
          </a:p>
          <a:p>
            <a:pPr marL="2708910">
              <a:lnSpc>
                <a:spcPct val="100000"/>
              </a:lnSpc>
              <a:spcBef>
                <a:spcPts val="1070"/>
              </a:spcBef>
            </a:pPr>
            <a:r>
              <a:rPr dirty="0" sz="1800" b="1">
                <a:latin typeface="Segoe UI"/>
                <a:cs typeface="Segoe UI"/>
              </a:rPr>
              <a:t>2.</a:t>
            </a:r>
            <a:r>
              <a:rPr dirty="0" sz="1800" spc="3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Less</a:t>
            </a:r>
            <a:r>
              <a:rPr dirty="0" sz="1800" spc="3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surgical</a:t>
            </a:r>
            <a:r>
              <a:rPr dirty="0" sz="1800" spc="-15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monotomy</a:t>
            </a:r>
            <a:r>
              <a:rPr dirty="0" sz="1800" spc="-8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for</a:t>
            </a:r>
            <a:r>
              <a:rPr dirty="0" sz="1800" spc="35" b="1">
                <a:latin typeface="Segoe UI"/>
                <a:cs typeface="Segoe UI"/>
              </a:rPr>
              <a:t> </a:t>
            </a:r>
            <a:r>
              <a:rPr dirty="0" sz="1800" spc="-25" b="1">
                <a:latin typeface="Segoe UI"/>
                <a:cs typeface="Segoe UI"/>
              </a:rPr>
              <a:t>me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605"/>
              </a:spcBef>
            </a:pPr>
            <a:endParaRPr sz="1800">
              <a:latin typeface="Segoe UI"/>
              <a:cs typeface="Segoe UI"/>
            </a:endParaRPr>
          </a:p>
          <a:p>
            <a:pPr lvl="1" marL="2157095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157095" algn="l"/>
              </a:tabLst>
            </a:pPr>
            <a:r>
              <a:rPr dirty="0" sz="1800" b="1">
                <a:latin typeface="Segoe UI"/>
                <a:cs typeface="Segoe UI"/>
              </a:rPr>
              <a:t>Goal:</a:t>
            </a:r>
            <a:r>
              <a:rPr dirty="0" sz="1800" spc="47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case</a:t>
            </a:r>
            <a:r>
              <a:rPr dirty="0" sz="1800" spc="-1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less than</a:t>
            </a:r>
            <a:r>
              <a:rPr dirty="0" sz="1800" spc="9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one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hour</a:t>
            </a:r>
            <a:r>
              <a:rPr dirty="0" sz="1800" spc="-7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(all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size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glands)</a:t>
            </a:r>
            <a:endParaRPr sz="1800">
              <a:latin typeface="Segoe UI"/>
              <a:cs typeface="Segoe UI"/>
            </a:endParaRPr>
          </a:p>
          <a:p>
            <a:pPr lvl="1" marL="774065" marR="607695" indent="-256540">
              <a:lnSpc>
                <a:spcPct val="149500"/>
              </a:lnSpc>
              <a:spcBef>
                <a:spcPts val="75"/>
              </a:spcBef>
              <a:buAutoNum type="arabicPeriod"/>
              <a:tabLst>
                <a:tab pos="1194435" algn="l"/>
              </a:tabLst>
            </a:pPr>
            <a:r>
              <a:rPr dirty="0" sz="1800" b="1">
                <a:latin typeface="Segoe UI"/>
                <a:cs typeface="Segoe UI"/>
              </a:rPr>
              <a:t>I</a:t>
            </a:r>
            <a:r>
              <a:rPr dirty="0" sz="1800" spc="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increased</a:t>
            </a:r>
            <a:r>
              <a:rPr dirty="0" sz="1800" spc="-17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my</a:t>
            </a:r>
            <a:r>
              <a:rPr dirty="0" sz="1800" spc="7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efficiency</a:t>
            </a:r>
            <a:r>
              <a:rPr dirty="0" sz="1800" spc="-9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with</a:t>
            </a:r>
            <a:r>
              <a:rPr dirty="0" sz="1800" spc="7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repetition;</a:t>
            </a:r>
            <a:r>
              <a:rPr dirty="0" sz="1800" spc="-6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I</a:t>
            </a:r>
            <a:r>
              <a:rPr dirty="0" sz="1800" spc="9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recommend</a:t>
            </a:r>
            <a:r>
              <a:rPr dirty="0" sz="1800" spc="-17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doing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at</a:t>
            </a:r>
            <a:r>
              <a:rPr dirty="0" sz="1800" spc="-4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least</a:t>
            </a:r>
            <a:r>
              <a:rPr dirty="0" sz="1800" spc="30" b="1">
                <a:latin typeface="Segoe UI"/>
                <a:cs typeface="Segoe UI"/>
              </a:rPr>
              <a:t> </a:t>
            </a:r>
            <a:r>
              <a:rPr dirty="0" sz="1800" spc="-50" b="1">
                <a:latin typeface="Segoe UI"/>
                <a:cs typeface="Segoe UI"/>
              </a:rPr>
              <a:t>3 </a:t>
            </a:r>
            <a:r>
              <a:rPr dirty="0" sz="1800" spc="-50" b="1">
                <a:latin typeface="Segoe UI"/>
                <a:cs typeface="Segoe UI"/>
              </a:rPr>
              <a:t>	</a:t>
            </a:r>
            <a:r>
              <a:rPr dirty="0" sz="1800" b="1">
                <a:latin typeface="Segoe UI"/>
                <a:cs typeface="Segoe UI"/>
              </a:rPr>
              <a:t>consecutive</a:t>
            </a:r>
            <a:r>
              <a:rPr dirty="0" sz="1800" spc="-16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cases</a:t>
            </a:r>
            <a:r>
              <a:rPr dirty="0" sz="1800" spc="-5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in</a:t>
            </a:r>
            <a:r>
              <a:rPr dirty="0" sz="1800" spc="4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the</a:t>
            </a:r>
            <a:r>
              <a:rPr dirty="0" sz="1800" spc="8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beginning;</a:t>
            </a:r>
            <a:r>
              <a:rPr dirty="0" sz="1800" spc="-1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keeping</a:t>
            </a:r>
            <a:r>
              <a:rPr dirty="0" sz="1800" spc="1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glands</a:t>
            </a:r>
            <a:r>
              <a:rPr dirty="0" sz="1800" spc="-4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50-120</a:t>
            </a:r>
            <a:r>
              <a:rPr dirty="0" sz="1800" spc="-65" b="1">
                <a:latin typeface="Segoe UI"/>
                <a:cs typeface="Segoe UI"/>
              </a:rPr>
              <a:t> </a:t>
            </a:r>
            <a:r>
              <a:rPr dirty="0" sz="1800" spc="-50" b="1">
                <a:latin typeface="Segoe UI"/>
                <a:cs typeface="Segoe UI"/>
              </a:rPr>
              <a:t>g</a:t>
            </a:r>
            <a:endParaRPr sz="1800">
              <a:latin typeface="Segoe UI"/>
              <a:cs typeface="Segoe UI"/>
            </a:endParaRPr>
          </a:p>
          <a:p>
            <a:pPr lvl="1" marL="269240" indent="-256540">
              <a:lnSpc>
                <a:spcPct val="100000"/>
              </a:lnSpc>
              <a:spcBef>
                <a:spcPts val="1070"/>
              </a:spcBef>
              <a:buAutoNum type="arabicPeriod"/>
              <a:tabLst>
                <a:tab pos="269240" algn="l"/>
              </a:tabLst>
            </a:pPr>
            <a:r>
              <a:rPr dirty="0" sz="1800" b="1">
                <a:latin typeface="Segoe UI"/>
                <a:cs typeface="Segoe UI"/>
              </a:rPr>
              <a:t>OR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Staff</a:t>
            </a:r>
            <a:r>
              <a:rPr dirty="0" sz="1800" spc="18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–</a:t>
            </a:r>
            <a:r>
              <a:rPr dirty="0" sz="1800" spc="-4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Much</a:t>
            </a:r>
            <a:r>
              <a:rPr dirty="0" sz="1800" spc="-7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less</a:t>
            </a:r>
            <a:r>
              <a:rPr dirty="0" sz="1800" spc="-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saline</a:t>
            </a:r>
            <a:r>
              <a:rPr dirty="0" sz="1800" spc="-114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bags</a:t>
            </a:r>
            <a:r>
              <a:rPr dirty="0" sz="1800" spc="-8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to</a:t>
            </a:r>
            <a:r>
              <a:rPr dirty="0" sz="1800" spc="6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hang;</a:t>
            </a:r>
            <a:r>
              <a:rPr dirty="0" sz="1800" spc="-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less</a:t>
            </a:r>
            <a:r>
              <a:rPr dirty="0" sz="1800" spc="-8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switching</a:t>
            </a:r>
            <a:r>
              <a:rPr dirty="0" sz="1800" spc="-3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out</a:t>
            </a:r>
            <a:r>
              <a:rPr dirty="0" sz="1800" spc="-6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the</a:t>
            </a:r>
            <a:r>
              <a:rPr dirty="0" sz="1800" spc="114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suction</a:t>
            </a:r>
            <a:r>
              <a:rPr dirty="0" sz="1800" spc="-160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machine</a:t>
            </a:r>
            <a:endParaRPr sz="1800">
              <a:latin typeface="Segoe UI"/>
              <a:cs typeface="Segoe UI"/>
            </a:endParaRPr>
          </a:p>
          <a:p>
            <a:pPr lvl="1" marL="1365250" indent="-256540">
              <a:lnSpc>
                <a:spcPct val="100000"/>
              </a:lnSpc>
              <a:spcBef>
                <a:spcPts val="1065"/>
              </a:spcBef>
              <a:buAutoNum type="arabicPeriod"/>
              <a:tabLst>
                <a:tab pos="1365250" algn="l"/>
              </a:tabLst>
            </a:pPr>
            <a:r>
              <a:rPr dirty="0" sz="1800" spc="-10" b="1">
                <a:latin typeface="Segoe UI"/>
                <a:cs typeface="Segoe UI"/>
              </a:rPr>
              <a:t>PACU</a:t>
            </a:r>
            <a:r>
              <a:rPr dirty="0" sz="1800" spc="-6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–</a:t>
            </a:r>
            <a:r>
              <a:rPr dirty="0" sz="1800" spc="-3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courses</a:t>
            </a:r>
            <a:r>
              <a:rPr dirty="0" sz="1800" spc="-15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fairly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predictable;</a:t>
            </a:r>
            <a:r>
              <a:rPr dirty="0" sz="1800" spc="-15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4</a:t>
            </a:r>
            <a:r>
              <a:rPr dirty="0" sz="1800" spc="5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hours</a:t>
            </a:r>
            <a:r>
              <a:rPr dirty="0" sz="1800" spc="-8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on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CBI</a:t>
            </a:r>
            <a:r>
              <a:rPr dirty="0" sz="1800" spc="6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then</a:t>
            </a:r>
            <a:r>
              <a:rPr dirty="0" sz="1800" spc="80" b="1">
                <a:latin typeface="Segoe UI"/>
                <a:cs typeface="Segoe UI"/>
              </a:rPr>
              <a:t> </a:t>
            </a:r>
            <a:r>
              <a:rPr dirty="0" sz="1800" spc="-20" b="1">
                <a:latin typeface="Segoe UI"/>
                <a:cs typeface="Segoe UI"/>
              </a:rPr>
              <a:t>wean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977251" y="928750"/>
            <a:ext cx="2124075" cy="2943225"/>
          </a:xfrm>
          <a:custGeom>
            <a:avLst/>
            <a:gdLst/>
            <a:ahLst/>
            <a:cxnLst/>
            <a:rect l="l" t="t" r="r" b="b"/>
            <a:pathLst>
              <a:path w="2124075" h="2943225">
                <a:moveTo>
                  <a:pt x="1061974" y="0"/>
                </a:moveTo>
                <a:lnTo>
                  <a:pt x="0" y="1061974"/>
                </a:lnTo>
                <a:lnTo>
                  <a:pt x="530987" y="1061974"/>
                </a:lnTo>
                <a:lnTo>
                  <a:pt x="530987" y="2943225"/>
                </a:lnTo>
                <a:lnTo>
                  <a:pt x="1592960" y="2943225"/>
                </a:lnTo>
                <a:lnTo>
                  <a:pt x="1592960" y="1061974"/>
                </a:lnTo>
                <a:lnTo>
                  <a:pt x="2124075" y="1061974"/>
                </a:lnTo>
                <a:lnTo>
                  <a:pt x="1061974" y="0"/>
                </a:lnTo>
                <a:close/>
              </a:path>
            </a:pathLst>
          </a:custGeom>
          <a:solidFill>
            <a:srgbClr val="570E8A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57400" y="1919351"/>
            <a:ext cx="2114550" cy="2943225"/>
          </a:xfrm>
          <a:custGeom>
            <a:avLst/>
            <a:gdLst/>
            <a:ahLst/>
            <a:cxnLst/>
            <a:rect l="l" t="t" r="r" b="b"/>
            <a:pathLst>
              <a:path w="2114550" h="2943225">
                <a:moveTo>
                  <a:pt x="1585849" y="0"/>
                </a:moveTo>
                <a:lnTo>
                  <a:pt x="528574" y="0"/>
                </a:lnTo>
                <a:lnTo>
                  <a:pt x="528574" y="1885950"/>
                </a:lnTo>
                <a:lnTo>
                  <a:pt x="0" y="1885950"/>
                </a:lnTo>
                <a:lnTo>
                  <a:pt x="1057275" y="2943098"/>
                </a:lnTo>
                <a:lnTo>
                  <a:pt x="2114550" y="1885950"/>
                </a:lnTo>
                <a:lnTo>
                  <a:pt x="1585849" y="1885950"/>
                </a:lnTo>
                <a:lnTo>
                  <a:pt x="1585849" y="0"/>
                </a:lnTo>
                <a:close/>
              </a:path>
            </a:pathLst>
          </a:custGeom>
          <a:solidFill>
            <a:srgbClr val="570E8A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65125">
              <a:lnSpc>
                <a:spcPts val="3115"/>
              </a:lnSpc>
              <a:spcBef>
                <a:spcPts val="125"/>
              </a:spcBef>
            </a:pPr>
            <a:r>
              <a:rPr dirty="0" sz="2900"/>
              <a:t>Patient</a:t>
            </a:r>
            <a:r>
              <a:rPr dirty="0" sz="2900" spc="-145"/>
              <a:t> </a:t>
            </a:r>
            <a:r>
              <a:rPr dirty="0" sz="2900" spc="-10"/>
              <a:t>Experience</a:t>
            </a:r>
            <a:endParaRPr sz="2900"/>
          </a:p>
          <a:p>
            <a:pPr marL="365125">
              <a:lnSpc>
                <a:spcPts val="3954"/>
              </a:lnSpc>
            </a:pPr>
            <a:r>
              <a:rPr dirty="0" sz="3600" i="1">
                <a:solidFill>
                  <a:srgbClr val="000000"/>
                </a:solidFill>
                <a:latin typeface="Arial"/>
                <a:cs typeface="Arial"/>
              </a:rPr>
              <a:t>Improved</a:t>
            </a:r>
            <a:r>
              <a:rPr dirty="0" sz="3600" spc="-7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000000"/>
                </a:solidFill>
                <a:latin typeface="Arial"/>
                <a:cs typeface="Arial"/>
              </a:rPr>
              <a:t>Patient</a:t>
            </a:r>
            <a:r>
              <a:rPr dirty="0" sz="3600" spc="-2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spc="-10" i="1">
                <a:solidFill>
                  <a:srgbClr val="000000"/>
                </a:solidFill>
                <a:latin typeface="Arial"/>
                <a:cs typeface="Arial"/>
              </a:rPr>
              <a:t>Outcomes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83429" y="6050374"/>
            <a:ext cx="159575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IPSS</a:t>
            </a:r>
            <a:r>
              <a:rPr dirty="0" sz="18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r>
              <a:rPr dirty="0" sz="18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14350" y="1981136"/>
            <a:ext cx="4405630" cy="1262380"/>
            <a:chOff x="514350" y="1981136"/>
            <a:chExt cx="4405630" cy="126238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50" y="1981136"/>
              <a:ext cx="4405376" cy="119538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9675" y="2038286"/>
              <a:ext cx="2986151" cy="120491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57212" y="2024126"/>
            <a:ext cx="4267200" cy="1057275"/>
          </a:xfrm>
          <a:prstGeom prst="rect">
            <a:avLst/>
          </a:prstGeom>
          <a:solidFill>
            <a:srgbClr val="FFFFFF"/>
          </a:solidFill>
          <a:ln w="9525">
            <a:solidFill>
              <a:srgbClr val="52555A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algn="ctr" marR="6985">
              <a:lnSpc>
                <a:spcPct val="100000"/>
              </a:lnSpc>
              <a:spcBef>
                <a:spcPts val="615"/>
              </a:spcBef>
            </a:pPr>
            <a:r>
              <a:rPr dirty="0" sz="800" i="1">
                <a:solidFill>
                  <a:srgbClr val="52555A"/>
                </a:solidFill>
                <a:latin typeface="Segoe UI"/>
                <a:cs typeface="Segoe UI"/>
              </a:rPr>
              <a:t>Similar</a:t>
            </a:r>
            <a:r>
              <a:rPr dirty="0" sz="800" spc="30" i="1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800" i="1">
                <a:solidFill>
                  <a:srgbClr val="52555A"/>
                </a:solidFill>
                <a:latin typeface="Segoe UI"/>
                <a:cs typeface="Segoe UI"/>
              </a:rPr>
              <a:t>to</a:t>
            </a:r>
            <a:r>
              <a:rPr dirty="0" sz="800" spc="-45" i="1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800" i="1">
                <a:solidFill>
                  <a:srgbClr val="52555A"/>
                </a:solidFill>
                <a:latin typeface="Segoe UI"/>
                <a:cs typeface="Segoe UI"/>
              </a:rPr>
              <a:t>WATER</a:t>
            </a:r>
            <a:r>
              <a:rPr dirty="0" sz="800" spc="-95" i="1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800" i="1">
                <a:solidFill>
                  <a:srgbClr val="52555A"/>
                </a:solidFill>
                <a:latin typeface="Segoe UI"/>
                <a:cs typeface="Segoe UI"/>
              </a:rPr>
              <a:t>&amp;</a:t>
            </a:r>
            <a:r>
              <a:rPr dirty="0" sz="800" spc="65" i="1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800" i="1">
                <a:solidFill>
                  <a:srgbClr val="52555A"/>
                </a:solidFill>
                <a:latin typeface="Segoe UI"/>
                <a:cs typeface="Segoe UI"/>
              </a:rPr>
              <a:t>WATER</a:t>
            </a:r>
            <a:r>
              <a:rPr dirty="0" sz="800" spc="-90" i="1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800" i="1">
                <a:solidFill>
                  <a:srgbClr val="52555A"/>
                </a:solidFill>
                <a:latin typeface="Segoe UI"/>
                <a:cs typeface="Segoe UI"/>
              </a:rPr>
              <a:t>II</a:t>
            </a:r>
            <a:r>
              <a:rPr dirty="0" sz="800" spc="30" i="1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800" spc="-10" i="1">
                <a:solidFill>
                  <a:srgbClr val="52555A"/>
                </a:solidFill>
                <a:latin typeface="Segoe UI"/>
                <a:cs typeface="Segoe UI"/>
              </a:rPr>
              <a:t>studies</a:t>
            </a:r>
            <a:endParaRPr sz="800">
              <a:latin typeface="Segoe UI"/>
              <a:cs typeface="Segoe UI"/>
            </a:endParaRPr>
          </a:p>
          <a:p>
            <a:pPr algn="ctr" marL="302895" marR="12700" indent="-302895">
              <a:lnSpc>
                <a:spcPct val="100000"/>
              </a:lnSpc>
              <a:spcBef>
                <a:spcPts val="894"/>
              </a:spcBef>
              <a:buAutoNum type="arabicParenR"/>
              <a:tabLst>
                <a:tab pos="302895" algn="l"/>
              </a:tabLst>
            </a:pPr>
            <a:r>
              <a:rPr dirty="0" sz="1800" spc="-10">
                <a:solidFill>
                  <a:srgbClr val="52555A"/>
                </a:solidFill>
                <a:latin typeface="Segoe UI"/>
                <a:cs typeface="Segoe UI"/>
              </a:rPr>
              <a:t>Reoperation</a:t>
            </a:r>
            <a:endParaRPr sz="1800">
              <a:latin typeface="Segoe UI"/>
              <a:cs typeface="Segoe UI"/>
            </a:endParaRPr>
          </a:p>
          <a:p>
            <a:pPr algn="ctr" marL="302895" marR="13970" indent="-302895">
              <a:lnSpc>
                <a:spcPct val="100000"/>
              </a:lnSpc>
              <a:spcBef>
                <a:spcPts val="1065"/>
              </a:spcBef>
              <a:buAutoNum type="arabicParenR"/>
              <a:tabLst>
                <a:tab pos="302895" algn="l"/>
              </a:tabLst>
            </a:pPr>
            <a:r>
              <a:rPr dirty="0" sz="1800" spc="-10">
                <a:solidFill>
                  <a:srgbClr val="52555A"/>
                </a:solidFill>
                <a:latin typeface="Segoe UI"/>
                <a:cs typeface="Segoe UI"/>
              </a:rPr>
              <a:t>Retrograde</a:t>
            </a:r>
            <a:r>
              <a:rPr dirty="0" sz="1800" spc="-80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Segoe UI"/>
                <a:cs typeface="Segoe UI"/>
              </a:rPr>
              <a:t>Ejaculation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772275" y="2019300"/>
            <a:ext cx="4396105" cy="1490980"/>
            <a:chOff x="6772275" y="2019300"/>
            <a:chExt cx="4396105" cy="149098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5" y="2019300"/>
              <a:ext cx="4395851" cy="14239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7150" y="2066925"/>
              <a:ext cx="2576576" cy="144297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815201" y="2062226"/>
            <a:ext cx="4257675" cy="1285875"/>
          </a:xfrm>
          <a:prstGeom prst="rect">
            <a:avLst/>
          </a:prstGeom>
          <a:solidFill>
            <a:srgbClr val="FFFFFF"/>
          </a:solidFill>
          <a:ln w="9525">
            <a:solidFill>
              <a:srgbClr val="52555A"/>
            </a:solidFill>
          </a:ln>
        </p:spPr>
        <p:txBody>
          <a:bodyPr wrap="square" lIns="0" tIns="121285" rIns="0" bIns="0" rtlCol="0" vert="horz">
            <a:spAutoFit/>
          </a:bodyPr>
          <a:lstStyle/>
          <a:p>
            <a:pPr algn="ctr" marL="308610" indent="-302895">
              <a:lnSpc>
                <a:spcPct val="100000"/>
              </a:lnSpc>
              <a:spcBef>
                <a:spcPts val="955"/>
              </a:spcBef>
              <a:buAutoNum type="arabicParenR"/>
              <a:tabLst>
                <a:tab pos="308610" algn="l"/>
              </a:tabLst>
            </a:pPr>
            <a:r>
              <a:rPr dirty="0" sz="1800">
                <a:solidFill>
                  <a:srgbClr val="52555A"/>
                </a:solidFill>
                <a:latin typeface="Segoe UI"/>
                <a:cs typeface="Segoe UI"/>
              </a:rPr>
              <a:t>IPSS</a:t>
            </a:r>
            <a:r>
              <a:rPr dirty="0" sz="1800" spc="-35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Segoe UI"/>
                <a:cs typeface="Segoe UI"/>
              </a:rPr>
              <a:t>Improvement</a:t>
            </a:r>
            <a:endParaRPr sz="1800">
              <a:latin typeface="Segoe UI"/>
              <a:cs typeface="Segoe UI"/>
            </a:endParaRPr>
          </a:p>
          <a:p>
            <a:pPr algn="ctr" marL="302895" indent="-302895">
              <a:lnSpc>
                <a:spcPct val="100000"/>
              </a:lnSpc>
              <a:spcBef>
                <a:spcPts val="1145"/>
              </a:spcBef>
              <a:buAutoNum type="arabicParenR"/>
              <a:tabLst>
                <a:tab pos="302895" algn="l"/>
              </a:tabLst>
            </a:pPr>
            <a:r>
              <a:rPr dirty="0" sz="1800">
                <a:solidFill>
                  <a:srgbClr val="52555A"/>
                </a:solidFill>
                <a:latin typeface="Segoe UI"/>
                <a:cs typeface="Segoe UI"/>
              </a:rPr>
              <a:t>Qmax</a:t>
            </a:r>
            <a:r>
              <a:rPr dirty="0" sz="1800" spc="-70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Segoe UI"/>
                <a:cs typeface="Segoe UI"/>
              </a:rPr>
              <a:t>increase</a:t>
            </a:r>
            <a:endParaRPr sz="1800">
              <a:latin typeface="Segoe UI"/>
              <a:cs typeface="Segoe UI"/>
            </a:endParaRPr>
          </a:p>
          <a:p>
            <a:pPr algn="ctr" marL="309245" indent="-302895">
              <a:lnSpc>
                <a:spcPct val="100000"/>
              </a:lnSpc>
              <a:spcBef>
                <a:spcPts val="1070"/>
              </a:spcBef>
              <a:buAutoNum type="arabicParenR"/>
              <a:tabLst>
                <a:tab pos="309245" algn="l"/>
              </a:tabLst>
            </a:pPr>
            <a:r>
              <a:rPr dirty="0" sz="1800">
                <a:solidFill>
                  <a:srgbClr val="52555A"/>
                </a:solidFill>
                <a:latin typeface="Segoe UI"/>
                <a:cs typeface="Segoe UI"/>
              </a:rPr>
              <a:t>QoL</a:t>
            </a:r>
            <a:r>
              <a:rPr dirty="0" sz="1800" spc="-40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Segoe UI"/>
                <a:cs typeface="Segoe UI"/>
              </a:rPr>
              <a:t>improvement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724275" y="3828986"/>
            <a:ext cx="4396105" cy="2976880"/>
            <a:chOff x="3724275" y="3828986"/>
            <a:chExt cx="4396105" cy="2976880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4275" y="3828986"/>
              <a:ext cx="4395851" cy="292900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4275" y="5495988"/>
              <a:ext cx="2938526" cy="1309624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3767201" y="3871912"/>
            <a:ext cx="4257675" cy="2790825"/>
          </a:xfrm>
          <a:prstGeom prst="rect">
            <a:avLst/>
          </a:prstGeom>
          <a:solidFill>
            <a:srgbClr val="FFFFFF"/>
          </a:solidFill>
          <a:ln w="9525">
            <a:solidFill>
              <a:srgbClr val="52555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1800">
              <a:latin typeface="Times New Roman"/>
              <a:cs typeface="Times New Roman"/>
            </a:endParaRPr>
          </a:p>
          <a:p>
            <a:pPr marL="372745" indent="-285750">
              <a:lnSpc>
                <a:spcPct val="100000"/>
              </a:lnSpc>
              <a:buClr>
                <a:srgbClr val="0076CF"/>
              </a:buClr>
              <a:buSzPct val="69444"/>
              <a:buFont typeface="Arial"/>
              <a:buChar char="►"/>
              <a:tabLst>
                <a:tab pos="372745" algn="l"/>
              </a:tabLst>
            </a:pPr>
            <a:r>
              <a:rPr dirty="0" sz="1800">
                <a:latin typeface="Calibri"/>
                <a:cs typeface="Calibri"/>
              </a:rPr>
              <a:t>&gt;85</a:t>
            </a:r>
            <a:r>
              <a:rPr dirty="0" sz="1800" spc="3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patients</a:t>
            </a:r>
            <a:endParaRPr sz="1800">
              <a:latin typeface="Calibri"/>
              <a:cs typeface="Calibri"/>
            </a:endParaRPr>
          </a:p>
          <a:p>
            <a:pPr marL="373380" indent="-286385">
              <a:lnSpc>
                <a:spcPct val="100000"/>
              </a:lnSpc>
              <a:spcBef>
                <a:spcPts val="620"/>
              </a:spcBef>
              <a:buClr>
                <a:srgbClr val="0076CF"/>
              </a:buClr>
              <a:buSzPct val="69444"/>
              <a:buFont typeface="Arial"/>
              <a:buChar char="►"/>
              <a:tabLst>
                <a:tab pos="373380" algn="l"/>
              </a:tabLst>
            </a:pPr>
            <a:r>
              <a:rPr dirty="0" sz="1800" spc="-10">
                <a:latin typeface="Calibri"/>
                <a:cs typeface="Calibri"/>
              </a:rPr>
              <a:t>Prostate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volume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mL</a:t>
            </a:r>
            <a:endParaRPr sz="1800">
              <a:latin typeface="Calibri"/>
              <a:cs typeface="Calibri"/>
            </a:endParaRPr>
          </a:p>
          <a:p>
            <a:pPr marL="372745" indent="-285750">
              <a:lnSpc>
                <a:spcPct val="100000"/>
              </a:lnSpc>
              <a:spcBef>
                <a:spcPts val="615"/>
              </a:spcBef>
              <a:buClr>
                <a:srgbClr val="0076CF"/>
              </a:buClr>
              <a:buSzPct val="69444"/>
              <a:buFont typeface="Arial"/>
              <a:buChar char="►"/>
              <a:tabLst>
                <a:tab pos="372745" algn="l"/>
              </a:tabLst>
            </a:pPr>
            <a:r>
              <a:rPr dirty="0" sz="1800">
                <a:latin typeface="Calibri"/>
                <a:cs typeface="Calibri"/>
              </a:rPr>
              <a:t>Follow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 up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weeks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83460" y="1653476"/>
            <a:ext cx="19850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52555A"/>
                </a:solidFill>
                <a:latin typeface="Segoe UI"/>
                <a:cs typeface="Segoe UI"/>
              </a:rPr>
              <a:t>DECREASED</a:t>
            </a:r>
            <a:r>
              <a:rPr dirty="0" sz="1800" spc="-60" b="1" i="1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1800" spc="-20" b="1" i="1">
                <a:solidFill>
                  <a:srgbClr val="52555A"/>
                </a:solidFill>
                <a:latin typeface="Segoe UI"/>
                <a:cs typeface="Segoe UI"/>
              </a:rPr>
              <a:t>RISKS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46340" y="1619567"/>
            <a:ext cx="30035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52555A"/>
                </a:solidFill>
                <a:latin typeface="Segoe UI"/>
                <a:cs typeface="Segoe UI"/>
              </a:rPr>
              <a:t>INCREASED</a:t>
            </a:r>
            <a:r>
              <a:rPr dirty="0" sz="1800" spc="-65" b="1" i="1">
                <a:solidFill>
                  <a:srgbClr val="52555A"/>
                </a:solidFill>
                <a:latin typeface="Segoe UI"/>
                <a:cs typeface="Segoe UI"/>
              </a:rPr>
              <a:t> </a:t>
            </a:r>
            <a:r>
              <a:rPr dirty="0" sz="1800" spc="-10" b="1" i="1">
                <a:solidFill>
                  <a:srgbClr val="52555A"/>
                </a:solidFill>
                <a:latin typeface="Segoe UI"/>
                <a:cs typeface="Segoe UI"/>
              </a:rPr>
              <a:t>EFFECTIVENESS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1236980"/>
            <a:ext cx="625221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0"/>
              <a:t>HOSPITAL</a:t>
            </a:r>
            <a:r>
              <a:rPr dirty="0" spc="-229"/>
              <a:t> </a:t>
            </a:r>
            <a:r>
              <a:rPr dirty="0" spc="-10"/>
              <a:t>IMPLICATIONS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342900"/>
          </a:xfrm>
          <a:custGeom>
            <a:avLst/>
            <a:gdLst/>
            <a:ahLst/>
            <a:cxnLst/>
            <a:rect l="l" t="t" r="r" b="b"/>
            <a:pathLst>
              <a:path w="12192000" h="342900">
                <a:moveTo>
                  <a:pt x="12192000" y="0"/>
                </a:moveTo>
                <a:lnTo>
                  <a:pt x="0" y="0"/>
                </a:lnTo>
                <a:lnTo>
                  <a:pt x="0" y="342900"/>
                </a:lnTo>
                <a:lnTo>
                  <a:pt x="12192000" y="342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70E8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25412" y="5916612"/>
            <a:ext cx="911225" cy="530225"/>
            <a:chOff x="125412" y="5916612"/>
            <a:chExt cx="911225" cy="530225"/>
          </a:xfrm>
        </p:grpSpPr>
        <p:sp>
          <p:nvSpPr>
            <p:cNvPr id="4" name="object 4" descr=""/>
            <p:cNvSpPr/>
            <p:nvPr/>
          </p:nvSpPr>
          <p:spPr>
            <a:xfrm>
              <a:off x="138112" y="5929312"/>
              <a:ext cx="885825" cy="504825"/>
            </a:xfrm>
            <a:custGeom>
              <a:avLst/>
              <a:gdLst/>
              <a:ahLst/>
              <a:cxnLst/>
              <a:rect l="l" t="t" r="r" b="b"/>
              <a:pathLst>
                <a:path w="885825" h="504825">
                  <a:moveTo>
                    <a:pt x="442912" y="0"/>
                  </a:moveTo>
                  <a:lnTo>
                    <a:pt x="382811" y="2304"/>
                  </a:lnTo>
                  <a:lnTo>
                    <a:pt x="325168" y="9016"/>
                  </a:lnTo>
                  <a:lnTo>
                    <a:pt x="270510" y="19835"/>
                  </a:lnTo>
                  <a:lnTo>
                    <a:pt x="219365" y="34460"/>
                  </a:lnTo>
                  <a:lnTo>
                    <a:pt x="172261" y="52592"/>
                  </a:lnTo>
                  <a:lnTo>
                    <a:pt x="129725" y="73928"/>
                  </a:lnTo>
                  <a:lnTo>
                    <a:pt x="92286" y="98168"/>
                  </a:lnTo>
                  <a:lnTo>
                    <a:pt x="60470" y="125013"/>
                  </a:lnTo>
                  <a:lnTo>
                    <a:pt x="34806" y="154160"/>
                  </a:lnTo>
                  <a:lnTo>
                    <a:pt x="4043" y="218160"/>
                  </a:lnTo>
                  <a:lnTo>
                    <a:pt x="0" y="252412"/>
                  </a:lnTo>
                  <a:lnTo>
                    <a:pt x="4043" y="286664"/>
                  </a:lnTo>
                  <a:lnTo>
                    <a:pt x="34806" y="350664"/>
                  </a:lnTo>
                  <a:lnTo>
                    <a:pt x="60470" y="379811"/>
                  </a:lnTo>
                  <a:lnTo>
                    <a:pt x="92286" y="406656"/>
                  </a:lnTo>
                  <a:lnTo>
                    <a:pt x="129725" y="430896"/>
                  </a:lnTo>
                  <a:lnTo>
                    <a:pt x="172261" y="452232"/>
                  </a:lnTo>
                  <a:lnTo>
                    <a:pt x="219365" y="470364"/>
                  </a:lnTo>
                  <a:lnTo>
                    <a:pt x="270510" y="484989"/>
                  </a:lnTo>
                  <a:lnTo>
                    <a:pt x="325168" y="495808"/>
                  </a:lnTo>
                  <a:lnTo>
                    <a:pt x="382811" y="502520"/>
                  </a:lnTo>
                  <a:lnTo>
                    <a:pt x="442912" y="504825"/>
                  </a:lnTo>
                  <a:lnTo>
                    <a:pt x="503013" y="502520"/>
                  </a:lnTo>
                  <a:lnTo>
                    <a:pt x="560656" y="495808"/>
                  </a:lnTo>
                  <a:lnTo>
                    <a:pt x="615314" y="484989"/>
                  </a:lnTo>
                  <a:lnTo>
                    <a:pt x="666459" y="470364"/>
                  </a:lnTo>
                  <a:lnTo>
                    <a:pt x="713563" y="452232"/>
                  </a:lnTo>
                  <a:lnTo>
                    <a:pt x="756099" y="430896"/>
                  </a:lnTo>
                  <a:lnTo>
                    <a:pt x="793538" y="406656"/>
                  </a:lnTo>
                  <a:lnTo>
                    <a:pt x="825354" y="379811"/>
                  </a:lnTo>
                  <a:lnTo>
                    <a:pt x="851018" y="350664"/>
                  </a:lnTo>
                  <a:lnTo>
                    <a:pt x="881781" y="286664"/>
                  </a:lnTo>
                  <a:lnTo>
                    <a:pt x="885825" y="252412"/>
                  </a:lnTo>
                  <a:lnTo>
                    <a:pt x="881781" y="218160"/>
                  </a:lnTo>
                  <a:lnTo>
                    <a:pt x="851018" y="154160"/>
                  </a:lnTo>
                  <a:lnTo>
                    <a:pt x="825354" y="125013"/>
                  </a:lnTo>
                  <a:lnTo>
                    <a:pt x="793538" y="98168"/>
                  </a:lnTo>
                  <a:lnTo>
                    <a:pt x="756099" y="73928"/>
                  </a:lnTo>
                  <a:lnTo>
                    <a:pt x="713563" y="52592"/>
                  </a:lnTo>
                  <a:lnTo>
                    <a:pt x="666459" y="34460"/>
                  </a:lnTo>
                  <a:lnTo>
                    <a:pt x="615314" y="19835"/>
                  </a:lnTo>
                  <a:lnTo>
                    <a:pt x="560656" y="9016"/>
                  </a:lnTo>
                  <a:lnTo>
                    <a:pt x="503013" y="2304"/>
                  </a:lnTo>
                  <a:lnTo>
                    <a:pt x="442912" y="0"/>
                  </a:lnTo>
                  <a:close/>
                </a:path>
              </a:pathLst>
            </a:custGeom>
            <a:solidFill>
              <a:srgbClr val="C27DF0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38112" y="5929312"/>
              <a:ext cx="885825" cy="504825"/>
            </a:xfrm>
            <a:custGeom>
              <a:avLst/>
              <a:gdLst/>
              <a:ahLst/>
              <a:cxnLst/>
              <a:rect l="l" t="t" r="r" b="b"/>
              <a:pathLst>
                <a:path w="885825" h="504825">
                  <a:moveTo>
                    <a:pt x="0" y="252412"/>
                  </a:moveTo>
                  <a:lnTo>
                    <a:pt x="15821" y="185309"/>
                  </a:lnTo>
                  <a:lnTo>
                    <a:pt x="60470" y="125013"/>
                  </a:lnTo>
                  <a:lnTo>
                    <a:pt x="92286" y="98168"/>
                  </a:lnTo>
                  <a:lnTo>
                    <a:pt x="129725" y="73928"/>
                  </a:lnTo>
                  <a:lnTo>
                    <a:pt x="172261" y="52592"/>
                  </a:lnTo>
                  <a:lnTo>
                    <a:pt x="219365" y="34460"/>
                  </a:lnTo>
                  <a:lnTo>
                    <a:pt x="270510" y="19835"/>
                  </a:lnTo>
                  <a:lnTo>
                    <a:pt x="325168" y="9016"/>
                  </a:lnTo>
                  <a:lnTo>
                    <a:pt x="382811" y="2304"/>
                  </a:lnTo>
                  <a:lnTo>
                    <a:pt x="442912" y="0"/>
                  </a:lnTo>
                  <a:lnTo>
                    <a:pt x="503013" y="2304"/>
                  </a:lnTo>
                  <a:lnTo>
                    <a:pt x="560656" y="9016"/>
                  </a:lnTo>
                  <a:lnTo>
                    <a:pt x="615314" y="19835"/>
                  </a:lnTo>
                  <a:lnTo>
                    <a:pt x="666459" y="34460"/>
                  </a:lnTo>
                  <a:lnTo>
                    <a:pt x="713563" y="52592"/>
                  </a:lnTo>
                  <a:lnTo>
                    <a:pt x="756099" y="73928"/>
                  </a:lnTo>
                  <a:lnTo>
                    <a:pt x="793538" y="98168"/>
                  </a:lnTo>
                  <a:lnTo>
                    <a:pt x="825354" y="125013"/>
                  </a:lnTo>
                  <a:lnTo>
                    <a:pt x="851018" y="154160"/>
                  </a:lnTo>
                  <a:lnTo>
                    <a:pt x="881781" y="218160"/>
                  </a:lnTo>
                  <a:lnTo>
                    <a:pt x="885825" y="252412"/>
                  </a:lnTo>
                  <a:lnTo>
                    <a:pt x="881781" y="286664"/>
                  </a:lnTo>
                  <a:lnTo>
                    <a:pt x="851018" y="350664"/>
                  </a:lnTo>
                  <a:lnTo>
                    <a:pt x="825354" y="379811"/>
                  </a:lnTo>
                  <a:lnTo>
                    <a:pt x="793538" y="406656"/>
                  </a:lnTo>
                  <a:lnTo>
                    <a:pt x="756099" y="430896"/>
                  </a:lnTo>
                  <a:lnTo>
                    <a:pt x="713563" y="452232"/>
                  </a:lnTo>
                  <a:lnTo>
                    <a:pt x="666459" y="470364"/>
                  </a:lnTo>
                  <a:lnTo>
                    <a:pt x="615314" y="484989"/>
                  </a:lnTo>
                  <a:lnTo>
                    <a:pt x="560656" y="495808"/>
                  </a:lnTo>
                  <a:lnTo>
                    <a:pt x="503013" y="502520"/>
                  </a:lnTo>
                  <a:lnTo>
                    <a:pt x="442912" y="504825"/>
                  </a:lnTo>
                  <a:lnTo>
                    <a:pt x="382811" y="502520"/>
                  </a:lnTo>
                  <a:lnTo>
                    <a:pt x="325168" y="495808"/>
                  </a:lnTo>
                  <a:lnTo>
                    <a:pt x="270510" y="484989"/>
                  </a:lnTo>
                  <a:lnTo>
                    <a:pt x="219365" y="470364"/>
                  </a:lnTo>
                  <a:lnTo>
                    <a:pt x="172261" y="452232"/>
                  </a:lnTo>
                  <a:lnTo>
                    <a:pt x="129725" y="430896"/>
                  </a:lnTo>
                  <a:lnTo>
                    <a:pt x="92286" y="406656"/>
                  </a:lnTo>
                  <a:lnTo>
                    <a:pt x="60470" y="379811"/>
                  </a:lnTo>
                  <a:lnTo>
                    <a:pt x="34806" y="350664"/>
                  </a:lnTo>
                  <a:lnTo>
                    <a:pt x="4043" y="286664"/>
                  </a:lnTo>
                  <a:lnTo>
                    <a:pt x="0" y="252412"/>
                  </a:lnTo>
                  <a:close/>
                </a:path>
              </a:pathLst>
            </a:custGeom>
            <a:ln w="25400">
              <a:solidFill>
                <a:srgbClr val="3D086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63512" y="5011801"/>
            <a:ext cx="911225" cy="520700"/>
            <a:chOff x="163512" y="5011801"/>
            <a:chExt cx="911225" cy="520700"/>
          </a:xfrm>
        </p:grpSpPr>
        <p:sp>
          <p:nvSpPr>
            <p:cNvPr id="7" name="object 7" descr=""/>
            <p:cNvSpPr/>
            <p:nvPr/>
          </p:nvSpPr>
          <p:spPr>
            <a:xfrm>
              <a:off x="176212" y="5024501"/>
              <a:ext cx="885825" cy="495300"/>
            </a:xfrm>
            <a:custGeom>
              <a:avLst/>
              <a:gdLst/>
              <a:ahLst/>
              <a:cxnLst/>
              <a:rect l="l" t="t" r="r" b="b"/>
              <a:pathLst>
                <a:path w="885825" h="495300">
                  <a:moveTo>
                    <a:pt x="442912" y="0"/>
                  </a:moveTo>
                  <a:lnTo>
                    <a:pt x="382811" y="2260"/>
                  </a:lnTo>
                  <a:lnTo>
                    <a:pt x="325168" y="8845"/>
                  </a:lnTo>
                  <a:lnTo>
                    <a:pt x="270510" y="19460"/>
                  </a:lnTo>
                  <a:lnTo>
                    <a:pt x="219365" y="33810"/>
                  </a:lnTo>
                  <a:lnTo>
                    <a:pt x="172261" y="51599"/>
                  </a:lnTo>
                  <a:lnTo>
                    <a:pt x="129725" y="72532"/>
                  </a:lnTo>
                  <a:lnTo>
                    <a:pt x="92286" y="96316"/>
                  </a:lnTo>
                  <a:lnTo>
                    <a:pt x="60470" y="122653"/>
                  </a:lnTo>
                  <a:lnTo>
                    <a:pt x="34806" y="151251"/>
                  </a:lnTo>
                  <a:lnTo>
                    <a:pt x="4043" y="214044"/>
                  </a:lnTo>
                  <a:lnTo>
                    <a:pt x="0" y="247650"/>
                  </a:lnTo>
                  <a:lnTo>
                    <a:pt x="4043" y="281229"/>
                  </a:lnTo>
                  <a:lnTo>
                    <a:pt x="34806" y="343995"/>
                  </a:lnTo>
                  <a:lnTo>
                    <a:pt x="60470" y="372589"/>
                  </a:lnTo>
                  <a:lnTo>
                    <a:pt x="92286" y="398929"/>
                  </a:lnTo>
                  <a:lnTo>
                    <a:pt x="129725" y="422719"/>
                  </a:lnTo>
                  <a:lnTo>
                    <a:pt x="172261" y="443662"/>
                  </a:lnTo>
                  <a:lnTo>
                    <a:pt x="219365" y="461461"/>
                  </a:lnTo>
                  <a:lnTo>
                    <a:pt x="270510" y="475821"/>
                  </a:lnTo>
                  <a:lnTo>
                    <a:pt x="325168" y="486445"/>
                  </a:lnTo>
                  <a:lnTo>
                    <a:pt x="382811" y="493036"/>
                  </a:lnTo>
                  <a:lnTo>
                    <a:pt x="442912" y="495300"/>
                  </a:lnTo>
                  <a:lnTo>
                    <a:pt x="503013" y="493036"/>
                  </a:lnTo>
                  <a:lnTo>
                    <a:pt x="560656" y="486445"/>
                  </a:lnTo>
                  <a:lnTo>
                    <a:pt x="615314" y="475821"/>
                  </a:lnTo>
                  <a:lnTo>
                    <a:pt x="666459" y="461461"/>
                  </a:lnTo>
                  <a:lnTo>
                    <a:pt x="713563" y="443662"/>
                  </a:lnTo>
                  <a:lnTo>
                    <a:pt x="756099" y="422719"/>
                  </a:lnTo>
                  <a:lnTo>
                    <a:pt x="793538" y="398929"/>
                  </a:lnTo>
                  <a:lnTo>
                    <a:pt x="825354" y="372589"/>
                  </a:lnTo>
                  <a:lnTo>
                    <a:pt x="851018" y="343995"/>
                  </a:lnTo>
                  <a:lnTo>
                    <a:pt x="881781" y="281229"/>
                  </a:lnTo>
                  <a:lnTo>
                    <a:pt x="885825" y="247650"/>
                  </a:lnTo>
                  <a:lnTo>
                    <a:pt x="881781" y="214044"/>
                  </a:lnTo>
                  <a:lnTo>
                    <a:pt x="851018" y="151251"/>
                  </a:lnTo>
                  <a:lnTo>
                    <a:pt x="825354" y="122653"/>
                  </a:lnTo>
                  <a:lnTo>
                    <a:pt x="793538" y="96316"/>
                  </a:lnTo>
                  <a:lnTo>
                    <a:pt x="756099" y="72532"/>
                  </a:lnTo>
                  <a:lnTo>
                    <a:pt x="713563" y="51599"/>
                  </a:lnTo>
                  <a:lnTo>
                    <a:pt x="666459" y="33810"/>
                  </a:lnTo>
                  <a:lnTo>
                    <a:pt x="615314" y="19460"/>
                  </a:lnTo>
                  <a:lnTo>
                    <a:pt x="560656" y="8845"/>
                  </a:lnTo>
                  <a:lnTo>
                    <a:pt x="503013" y="2260"/>
                  </a:lnTo>
                  <a:lnTo>
                    <a:pt x="442912" y="0"/>
                  </a:lnTo>
                  <a:close/>
                </a:path>
              </a:pathLst>
            </a:custGeom>
            <a:solidFill>
              <a:srgbClr val="C27DF0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6212" y="5024501"/>
              <a:ext cx="885825" cy="495300"/>
            </a:xfrm>
            <a:custGeom>
              <a:avLst/>
              <a:gdLst/>
              <a:ahLst/>
              <a:cxnLst/>
              <a:rect l="l" t="t" r="r" b="b"/>
              <a:pathLst>
                <a:path w="885825" h="495300">
                  <a:moveTo>
                    <a:pt x="0" y="247650"/>
                  </a:moveTo>
                  <a:lnTo>
                    <a:pt x="15821" y="181812"/>
                  </a:lnTo>
                  <a:lnTo>
                    <a:pt x="60470" y="122653"/>
                  </a:lnTo>
                  <a:lnTo>
                    <a:pt x="92286" y="96316"/>
                  </a:lnTo>
                  <a:lnTo>
                    <a:pt x="129725" y="72532"/>
                  </a:lnTo>
                  <a:lnTo>
                    <a:pt x="172261" y="51599"/>
                  </a:lnTo>
                  <a:lnTo>
                    <a:pt x="219365" y="33810"/>
                  </a:lnTo>
                  <a:lnTo>
                    <a:pt x="270510" y="19460"/>
                  </a:lnTo>
                  <a:lnTo>
                    <a:pt x="325168" y="8845"/>
                  </a:lnTo>
                  <a:lnTo>
                    <a:pt x="382811" y="2260"/>
                  </a:lnTo>
                  <a:lnTo>
                    <a:pt x="442912" y="0"/>
                  </a:lnTo>
                  <a:lnTo>
                    <a:pt x="503013" y="2260"/>
                  </a:lnTo>
                  <a:lnTo>
                    <a:pt x="560656" y="8845"/>
                  </a:lnTo>
                  <a:lnTo>
                    <a:pt x="615314" y="19460"/>
                  </a:lnTo>
                  <a:lnTo>
                    <a:pt x="666459" y="33810"/>
                  </a:lnTo>
                  <a:lnTo>
                    <a:pt x="713563" y="51599"/>
                  </a:lnTo>
                  <a:lnTo>
                    <a:pt x="756099" y="72532"/>
                  </a:lnTo>
                  <a:lnTo>
                    <a:pt x="793538" y="96316"/>
                  </a:lnTo>
                  <a:lnTo>
                    <a:pt x="825354" y="122653"/>
                  </a:lnTo>
                  <a:lnTo>
                    <a:pt x="851018" y="151251"/>
                  </a:lnTo>
                  <a:lnTo>
                    <a:pt x="881781" y="214044"/>
                  </a:lnTo>
                  <a:lnTo>
                    <a:pt x="885825" y="247650"/>
                  </a:lnTo>
                  <a:lnTo>
                    <a:pt x="881781" y="281229"/>
                  </a:lnTo>
                  <a:lnTo>
                    <a:pt x="851018" y="343995"/>
                  </a:lnTo>
                  <a:lnTo>
                    <a:pt x="825354" y="372589"/>
                  </a:lnTo>
                  <a:lnTo>
                    <a:pt x="793538" y="398929"/>
                  </a:lnTo>
                  <a:lnTo>
                    <a:pt x="756099" y="422719"/>
                  </a:lnTo>
                  <a:lnTo>
                    <a:pt x="713563" y="443662"/>
                  </a:lnTo>
                  <a:lnTo>
                    <a:pt x="666459" y="461461"/>
                  </a:lnTo>
                  <a:lnTo>
                    <a:pt x="615314" y="475821"/>
                  </a:lnTo>
                  <a:lnTo>
                    <a:pt x="560656" y="486445"/>
                  </a:lnTo>
                  <a:lnTo>
                    <a:pt x="503013" y="493036"/>
                  </a:lnTo>
                  <a:lnTo>
                    <a:pt x="442912" y="495300"/>
                  </a:lnTo>
                  <a:lnTo>
                    <a:pt x="382811" y="493036"/>
                  </a:lnTo>
                  <a:lnTo>
                    <a:pt x="325168" y="486445"/>
                  </a:lnTo>
                  <a:lnTo>
                    <a:pt x="270510" y="475821"/>
                  </a:lnTo>
                  <a:lnTo>
                    <a:pt x="219365" y="461461"/>
                  </a:lnTo>
                  <a:lnTo>
                    <a:pt x="172261" y="443662"/>
                  </a:lnTo>
                  <a:lnTo>
                    <a:pt x="129725" y="422719"/>
                  </a:lnTo>
                  <a:lnTo>
                    <a:pt x="92286" y="398929"/>
                  </a:lnTo>
                  <a:lnTo>
                    <a:pt x="60470" y="372589"/>
                  </a:lnTo>
                  <a:lnTo>
                    <a:pt x="34806" y="343995"/>
                  </a:lnTo>
                  <a:lnTo>
                    <a:pt x="4043" y="281229"/>
                  </a:lnTo>
                  <a:lnTo>
                    <a:pt x="0" y="247650"/>
                  </a:lnTo>
                  <a:close/>
                </a:path>
              </a:pathLst>
            </a:custGeom>
            <a:ln w="25400">
              <a:solidFill>
                <a:srgbClr val="3D086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63512" y="4068826"/>
            <a:ext cx="911225" cy="530225"/>
            <a:chOff x="163512" y="4068826"/>
            <a:chExt cx="911225" cy="530225"/>
          </a:xfrm>
        </p:grpSpPr>
        <p:sp>
          <p:nvSpPr>
            <p:cNvPr id="10" name="object 10" descr=""/>
            <p:cNvSpPr/>
            <p:nvPr/>
          </p:nvSpPr>
          <p:spPr>
            <a:xfrm>
              <a:off x="176212" y="4081526"/>
              <a:ext cx="885825" cy="504825"/>
            </a:xfrm>
            <a:custGeom>
              <a:avLst/>
              <a:gdLst/>
              <a:ahLst/>
              <a:cxnLst/>
              <a:rect l="l" t="t" r="r" b="b"/>
              <a:pathLst>
                <a:path w="885825" h="504825">
                  <a:moveTo>
                    <a:pt x="442912" y="0"/>
                  </a:moveTo>
                  <a:lnTo>
                    <a:pt x="382811" y="2302"/>
                  </a:lnTo>
                  <a:lnTo>
                    <a:pt x="325168" y="9008"/>
                  </a:lnTo>
                  <a:lnTo>
                    <a:pt x="270510" y="19819"/>
                  </a:lnTo>
                  <a:lnTo>
                    <a:pt x="219365" y="34435"/>
                  </a:lnTo>
                  <a:lnTo>
                    <a:pt x="172261" y="52556"/>
                  </a:lnTo>
                  <a:lnTo>
                    <a:pt x="129725" y="73882"/>
                  </a:lnTo>
                  <a:lnTo>
                    <a:pt x="92286" y="98113"/>
                  </a:lnTo>
                  <a:lnTo>
                    <a:pt x="60470" y="124949"/>
                  </a:lnTo>
                  <a:lnTo>
                    <a:pt x="34806" y="154090"/>
                  </a:lnTo>
                  <a:lnTo>
                    <a:pt x="4043" y="218090"/>
                  </a:lnTo>
                  <a:lnTo>
                    <a:pt x="0" y="252349"/>
                  </a:lnTo>
                  <a:lnTo>
                    <a:pt x="4043" y="286610"/>
                  </a:lnTo>
                  <a:lnTo>
                    <a:pt x="34806" y="350627"/>
                  </a:lnTo>
                  <a:lnTo>
                    <a:pt x="60470" y="379781"/>
                  </a:lnTo>
                  <a:lnTo>
                    <a:pt x="92286" y="406632"/>
                  </a:lnTo>
                  <a:lnTo>
                    <a:pt x="129725" y="430879"/>
                  </a:lnTo>
                  <a:lnTo>
                    <a:pt x="172261" y="452220"/>
                  </a:lnTo>
                  <a:lnTo>
                    <a:pt x="219365" y="470356"/>
                  </a:lnTo>
                  <a:lnTo>
                    <a:pt x="270510" y="484985"/>
                  </a:lnTo>
                  <a:lnTo>
                    <a:pt x="325168" y="495806"/>
                  </a:lnTo>
                  <a:lnTo>
                    <a:pt x="382811" y="502520"/>
                  </a:lnTo>
                  <a:lnTo>
                    <a:pt x="442912" y="504825"/>
                  </a:lnTo>
                  <a:lnTo>
                    <a:pt x="503013" y="502520"/>
                  </a:lnTo>
                  <a:lnTo>
                    <a:pt x="560656" y="495806"/>
                  </a:lnTo>
                  <a:lnTo>
                    <a:pt x="615314" y="484985"/>
                  </a:lnTo>
                  <a:lnTo>
                    <a:pt x="666459" y="470356"/>
                  </a:lnTo>
                  <a:lnTo>
                    <a:pt x="713563" y="452220"/>
                  </a:lnTo>
                  <a:lnTo>
                    <a:pt x="756099" y="430879"/>
                  </a:lnTo>
                  <a:lnTo>
                    <a:pt x="793538" y="406632"/>
                  </a:lnTo>
                  <a:lnTo>
                    <a:pt x="825354" y="379781"/>
                  </a:lnTo>
                  <a:lnTo>
                    <a:pt x="851018" y="350627"/>
                  </a:lnTo>
                  <a:lnTo>
                    <a:pt x="881781" y="286610"/>
                  </a:lnTo>
                  <a:lnTo>
                    <a:pt x="885825" y="252349"/>
                  </a:lnTo>
                  <a:lnTo>
                    <a:pt x="881781" y="218090"/>
                  </a:lnTo>
                  <a:lnTo>
                    <a:pt x="851018" y="154090"/>
                  </a:lnTo>
                  <a:lnTo>
                    <a:pt x="825354" y="124949"/>
                  </a:lnTo>
                  <a:lnTo>
                    <a:pt x="793538" y="98113"/>
                  </a:lnTo>
                  <a:lnTo>
                    <a:pt x="756099" y="73882"/>
                  </a:lnTo>
                  <a:lnTo>
                    <a:pt x="713563" y="52556"/>
                  </a:lnTo>
                  <a:lnTo>
                    <a:pt x="666459" y="34435"/>
                  </a:lnTo>
                  <a:lnTo>
                    <a:pt x="615314" y="19819"/>
                  </a:lnTo>
                  <a:lnTo>
                    <a:pt x="560656" y="9008"/>
                  </a:lnTo>
                  <a:lnTo>
                    <a:pt x="503013" y="2302"/>
                  </a:lnTo>
                  <a:lnTo>
                    <a:pt x="442912" y="0"/>
                  </a:lnTo>
                  <a:close/>
                </a:path>
              </a:pathLst>
            </a:custGeom>
            <a:solidFill>
              <a:srgbClr val="C27DF0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76212" y="4081526"/>
              <a:ext cx="885825" cy="504825"/>
            </a:xfrm>
            <a:custGeom>
              <a:avLst/>
              <a:gdLst/>
              <a:ahLst/>
              <a:cxnLst/>
              <a:rect l="l" t="t" r="r" b="b"/>
              <a:pathLst>
                <a:path w="885825" h="504825">
                  <a:moveTo>
                    <a:pt x="0" y="252349"/>
                  </a:moveTo>
                  <a:lnTo>
                    <a:pt x="15821" y="185237"/>
                  </a:lnTo>
                  <a:lnTo>
                    <a:pt x="60470" y="124949"/>
                  </a:lnTo>
                  <a:lnTo>
                    <a:pt x="92286" y="98113"/>
                  </a:lnTo>
                  <a:lnTo>
                    <a:pt x="129725" y="73882"/>
                  </a:lnTo>
                  <a:lnTo>
                    <a:pt x="172261" y="52556"/>
                  </a:lnTo>
                  <a:lnTo>
                    <a:pt x="219365" y="34435"/>
                  </a:lnTo>
                  <a:lnTo>
                    <a:pt x="270510" y="19819"/>
                  </a:lnTo>
                  <a:lnTo>
                    <a:pt x="325168" y="9008"/>
                  </a:lnTo>
                  <a:lnTo>
                    <a:pt x="382811" y="2302"/>
                  </a:lnTo>
                  <a:lnTo>
                    <a:pt x="442912" y="0"/>
                  </a:lnTo>
                  <a:lnTo>
                    <a:pt x="503013" y="2302"/>
                  </a:lnTo>
                  <a:lnTo>
                    <a:pt x="560656" y="9008"/>
                  </a:lnTo>
                  <a:lnTo>
                    <a:pt x="615314" y="19819"/>
                  </a:lnTo>
                  <a:lnTo>
                    <a:pt x="666459" y="34435"/>
                  </a:lnTo>
                  <a:lnTo>
                    <a:pt x="713563" y="52556"/>
                  </a:lnTo>
                  <a:lnTo>
                    <a:pt x="756099" y="73882"/>
                  </a:lnTo>
                  <a:lnTo>
                    <a:pt x="793538" y="98113"/>
                  </a:lnTo>
                  <a:lnTo>
                    <a:pt x="825354" y="124949"/>
                  </a:lnTo>
                  <a:lnTo>
                    <a:pt x="851018" y="154090"/>
                  </a:lnTo>
                  <a:lnTo>
                    <a:pt x="881781" y="218090"/>
                  </a:lnTo>
                  <a:lnTo>
                    <a:pt x="885825" y="252349"/>
                  </a:lnTo>
                  <a:lnTo>
                    <a:pt x="881781" y="286610"/>
                  </a:lnTo>
                  <a:lnTo>
                    <a:pt x="851018" y="350627"/>
                  </a:lnTo>
                  <a:lnTo>
                    <a:pt x="825354" y="379781"/>
                  </a:lnTo>
                  <a:lnTo>
                    <a:pt x="793538" y="406632"/>
                  </a:lnTo>
                  <a:lnTo>
                    <a:pt x="756099" y="430879"/>
                  </a:lnTo>
                  <a:lnTo>
                    <a:pt x="713563" y="452220"/>
                  </a:lnTo>
                  <a:lnTo>
                    <a:pt x="666459" y="470356"/>
                  </a:lnTo>
                  <a:lnTo>
                    <a:pt x="615314" y="484985"/>
                  </a:lnTo>
                  <a:lnTo>
                    <a:pt x="560656" y="495806"/>
                  </a:lnTo>
                  <a:lnTo>
                    <a:pt x="503013" y="502520"/>
                  </a:lnTo>
                  <a:lnTo>
                    <a:pt x="442912" y="504825"/>
                  </a:lnTo>
                  <a:lnTo>
                    <a:pt x="382811" y="502520"/>
                  </a:lnTo>
                  <a:lnTo>
                    <a:pt x="325168" y="495806"/>
                  </a:lnTo>
                  <a:lnTo>
                    <a:pt x="270510" y="484985"/>
                  </a:lnTo>
                  <a:lnTo>
                    <a:pt x="219365" y="470356"/>
                  </a:lnTo>
                  <a:lnTo>
                    <a:pt x="172261" y="452220"/>
                  </a:lnTo>
                  <a:lnTo>
                    <a:pt x="129725" y="430879"/>
                  </a:lnTo>
                  <a:lnTo>
                    <a:pt x="92286" y="406632"/>
                  </a:lnTo>
                  <a:lnTo>
                    <a:pt x="60470" y="379781"/>
                  </a:lnTo>
                  <a:lnTo>
                    <a:pt x="34806" y="350627"/>
                  </a:lnTo>
                  <a:lnTo>
                    <a:pt x="4043" y="286610"/>
                  </a:lnTo>
                  <a:lnTo>
                    <a:pt x="0" y="252349"/>
                  </a:lnTo>
                  <a:close/>
                </a:path>
              </a:pathLst>
            </a:custGeom>
            <a:ln w="25400">
              <a:solidFill>
                <a:srgbClr val="3D086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220662" y="2830576"/>
            <a:ext cx="911225" cy="520700"/>
            <a:chOff x="220662" y="2830576"/>
            <a:chExt cx="911225" cy="520700"/>
          </a:xfrm>
        </p:grpSpPr>
        <p:sp>
          <p:nvSpPr>
            <p:cNvPr id="13" name="object 13" descr=""/>
            <p:cNvSpPr/>
            <p:nvPr/>
          </p:nvSpPr>
          <p:spPr>
            <a:xfrm>
              <a:off x="233362" y="2843276"/>
              <a:ext cx="885825" cy="495300"/>
            </a:xfrm>
            <a:custGeom>
              <a:avLst/>
              <a:gdLst/>
              <a:ahLst/>
              <a:cxnLst/>
              <a:rect l="l" t="t" r="r" b="b"/>
              <a:pathLst>
                <a:path w="885825" h="495300">
                  <a:moveTo>
                    <a:pt x="442912" y="0"/>
                  </a:moveTo>
                  <a:lnTo>
                    <a:pt x="382811" y="2260"/>
                  </a:lnTo>
                  <a:lnTo>
                    <a:pt x="325168" y="8845"/>
                  </a:lnTo>
                  <a:lnTo>
                    <a:pt x="270510" y="19460"/>
                  </a:lnTo>
                  <a:lnTo>
                    <a:pt x="219365" y="33810"/>
                  </a:lnTo>
                  <a:lnTo>
                    <a:pt x="172261" y="51599"/>
                  </a:lnTo>
                  <a:lnTo>
                    <a:pt x="129725" y="72532"/>
                  </a:lnTo>
                  <a:lnTo>
                    <a:pt x="92286" y="96316"/>
                  </a:lnTo>
                  <a:lnTo>
                    <a:pt x="60470" y="122653"/>
                  </a:lnTo>
                  <a:lnTo>
                    <a:pt x="34806" y="151251"/>
                  </a:lnTo>
                  <a:lnTo>
                    <a:pt x="4043" y="214044"/>
                  </a:lnTo>
                  <a:lnTo>
                    <a:pt x="0" y="247650"/>
                  </a:lnTo>
                  <a:lnTo>
                    <a:pt x="4043" y="281229"/>
                  </a:lnTo>
                  <a:lnTo>
                    <a:pt x="34806" y="343995"/>
                  </a:lnTo>
                  <a:lnTo>
                    <a:pt x="60470" y="372589"/>
                  </a:lnTo>
                  <a:lnTo>
                    <a:pt x="92286" y="398929"/>
                  </a:lnTo>
                  <a:lnTo>
                    <a:pt x="129725" y="422719"/>
                  </a:lnTo>
                  <a:lnTo>
                    <a:pt x="172261" y="443662"/>
                  </a:lnTo>
                  <a:lnTo>
                    <a:pt x="219365" y="461461"/>
                  </a:lnTo>
                  <a:lnTo>
                    <a:pt x="270510" y="475821"/>
                  </a:lnTo>
                  <a:lnTo>
                    <a:pt x="325168" y="486445"/>
                  </a:lnTo>
                  <a:lnTo>
                    <a:pt x="382811" y="493036"/>
                  </a:lnTo>
                  <a:lnTo>
                    <a:pt x="442912" y="495300"/>
                  </a:lnTo>
                  <a:lnTo>
                    <a:pt x="503013" y="493036"/>
                  </a:lnTo>
                  <a:lnTo>
                    <a:pt x="560656" y="486445"/>
                  </a:lnTo>
                  <a:lnTo>
                    <a:pt x="615314" y="475821"/>
                  </a:lnTo>
                  <a:lnTo>
                    <a:pt x="666459" y="461461"/>
                  </a:lnTo>
                  <a:lnTo>
                    <a:pt x="713563" y="443662"/>
                  </a:lnTo>
                  <a:lnTo>
                    <a:pt x="756099" y="422719"/>
                  </a:lnTo>
                  <a:lnTo>
                    <a:pt x="793538" y="398929"/>
                  </a:lnTo>
                  <a:lnTo>
                    <a:pt x="825354" y="372589"/>
                  </a:lnTo>
                  <a:lnTo>
                    <a:pt x="851018" y="343995"/>
                  </a:lnTo>
                  <a:lnTo>
                    <a:pt x="881781" y="281229"/>
                  </a:lnTo>
                  <a:lnTo>
                    <a:pt x="885825" y="247650"/>
                  </a:lnTo>
                  <a:lnTo>
                    <a:pt x="881781" y="214044"/>
                  </a:lnTo>
                  <a:lnTo>
                    <a:pt x="851018" y="151251"/>
                  </a:lnTo>
                  <a:lnTo>
                    <a:pt x="825354" y="122653"/>
                  </a:lnTo>
                  <a:lnTo>
                    <a:pt x="793538" y="96316"/>
                  </a:lnTo>
                  <a:lnTo>
                    <a:pt x="756099" y="72532"/>
                  </a:lnTo>
                  <a:lnTo>
                    <a:pt x="713563" y="51599"/>
                  </a:lnTo>
                  <a:lnTo>
                    <a:pt x="666459" y="33810"/>
                  </a:lnTo>
                  <a:lnTo>
                    <a:pt x="615314" y="19460"/>
                  </a:lnTo>
                  <a:lnTo>
                    <a:pt x="560656" y="8845"/>
                  </a:lnTo>
                  <a:lnTo>
                    <a:pt x="503013" y="2260"/>
                  </a:lnTo>
                  <a:lnTo>
                    <a:pt x="442912" y="0"/>
                  </a:lnTo>
                  <a:close/>
                </a:path>
              </a:pathLst>
            </a:custGeom>
            <a:solidFill>
              <a:srgbClr val="C27DF0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3362" y="2843276"/>
              <a:ext cx="885825" cy="495300"/>
            </a:xfrm>
            <a:custGeom>
              <a:avLst/>
              <a:gdLst/>
              <a:ahLst/>
              <a:cxnLst/>
              <a:rect l="l" t="t" r="r" b="b"/>
              <a:pathLst>
                <a:path w="885825" h="495300">
                  <a:moveTo>
                    <a:pt x="0" y="247650"/>
                  </a:moveTo>
                  <a:lnTo>
                    <a:pt x="15821" y="181812"/>
                  </a:lnTo>
                  <a:lnTo>
                    <a:pt x="60470" y="122653"/>
                  </a:lnTo>
                  <a:lnTo>
                    <a:pt x="92286" y="96316"/>
                  </a:lnTo>
                  <a:lnTo>
                    <a:pt x="129725" y="72532"/>
                  </a:lnTo>
                  <a:lnTo>
                    <a:pt x="172261" y="51599"/>
                  </a:lnTo>
                  <a:lnTo>
                    <a:pt x="219365" y="33810"/>
                  </a:lnTo>
                  <a:lnTo>
                    <a:pt x="270510" y="19460"/>
                  </a:lnTo>
                  <a:lnTo>
                    <a:pt x="325168" y="8845"/>
                  </a:lnTo>
                  <a:lnTo>
                    <a:pt x="382811" y="2260"/>
                  </a:lnTo>
                  <a:lnTo>
                    <a:pt x="442912" y="0"/>
                  </a:lnTo>
                  <a:lnTo>
                    <a:pt x="503013" y="2260"/>
                  </a:lnTo>
                  <a:lnTo>
                    <a:pt x="560656" y="8845"/>
                  </a:lnTo>
                  <a:lnTo>
                    <a:pt x="615314" y="19460"/>
                  </a:lnTo>
                  <a:lnTo>
                    <a:pt x="666459" y="33810"/>
                  </a:lnTo>
                  <a:lnTo>
                    <a:pt x="713563" y="51599"/>
                  </a:lnTo>
                  <a:lnTo>
                    <a:pt x="756099" y="72532"/>
                  </a:lnTo>
                  <a:lnTo>
                    <a:pt x="793538" y="96316"/>
                  </a:lnTo>
                  <a:lnTo>
                    <a:pt x="825354" y="122653"/>
                  </a:lnTo>
                  <a:lnTo>
                    <a:pt x="851018" y="151251"/>
                  </a:lnTo>
                  <a:lnTo>
                    <a:pt x="881781" y="214044"/>
                  </a:lnTo>
                  <a:lnTo>
                    <a:pt x="885825" y="247650"/>
                  </a:lnTo>
                  <a:lnTo>
                    <a:pt x="881781" y="281229"/>
                  </a:lnTo>
                  <a:lnTo>
                    <a:pt x="851018" y="343995"/>
                  </a:lnTo>
                  <a:lnTo>
                    <a:pt x="825354" y="372589"/>
                  </a:lnTo>
                  <a:lnTo>
                    <a:pt x="793538" y="398929"/>
                  </a:lnTo>
                  <a:lnTo>
                    <a:pt x="756099" y="422719"/>
                  </a:lnTo>
                  <a:lnTo>
                    <a:pt x="713563" y="443662"/>
                  </a:lnTo>
                  <a:lnTo>
                    <a:pt x="666459" y="461461"/>
                  </a:lnTo>
                  <a:lnTo>
                    <a:pt x="615314" y="475821"/>
                  </a:lnTo>
                  <a:lnTo>
                    <a:pt x="560656" y="486445"/>
                  </a:lnTo>
                  <a:lnTo>
                    <a:pt x="503013" y="493036"/>
                  </a:lnTo>
                  <a:lnTo>
                    <a:pt x="442912" y="495300"/>
                  </a:lnTo>
                  <a:lnTo>
                    <a:pt x="382811" y="493036"/>
                  </a:lnTo>
                  <a:lnTo>
                    <a:pt x="325168" y="486445"/>
                  </a:lnTo>
                  <a:lnTo>
                    <a:pt x="270510" y="475821"/>
                  </a:lnTo>
                  <a:lnTo>
                    <a:pt x="219365" y="461461"/>
                  </a:lnTo>
                  <a:lnTo>
                    <a:pt x="172261" y="443662"/>
                  </a:lnTo>
                  <a:lnTo>
                    <a:pt x="129725" y="422719"/>
                  </a:lnTo>
                  <a:lnTo>
                    <a:pt x="92286" y="398929"/>
                  </a:lnTo>
                  <a:lnTo>
                    <a:pt x="60470" y="372589"/>
                  </a:lnTo>
                  <a:lnTo>
                    <a:pt x="34806" y="343995"/>
                  </a:lnTo>
                  <a:lnTo>
                    <a:pt x="4043" y="281229"/>
                  </a:lnTo>
                  <a:lnTo>
                    <a:pt x="0" y="247650"/>
                  </a:lnTo>
                  <a:close/>
                </a:path>
              </a:pathLst>
            </a:custGeom>
            <a:ln w="25400">
              <a:solidFill>
                <a:srgbClr val="3D086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211137" y="563626"/>
            <a:ext cx="11993880" cy="6307455"/>
            <a:chOff x="211137" y="563626"/>
            <a:chExt cx="11993880" cy="6307455"/>
          </a:xfrm>
        </p:grpSpPr>
        <p:sp>
          <p:nvSpPr>
            <p:cNvPr id="16" name="object 16" descr=""/>
            <p:cNvSpPr/>
            <p:nvPr/>
          </p:nvSpPr>
          <p:spPr>
            <a:xfrm>
              <a:off x="223837" y="1481201"/>
              <a:ext cx="885825" cy="495300"/>
            </a:xfrm>
            <a:custGeom>
              <a:avLst/>
              <a:gdLst/>
              <a:ahLst/>
              <a:cxnLst/>
              <a:rect l="l" t="t" r="r" b="b"/>
              <a:pathLst>
                <a:path w="885825" h="495300">
                  <a:moveTo>
                    <a:pt x="442912" y="0"/>
                  </a:moveTo>
                  <a:lnTo>
                    <a:pt x="382811" y="2260"/>
                  </a:lnTo>
                  <a:lnTo>
                    <a:pt x="325168" y="8845"/>
                  </a:lnTo>
                  <a:lnTo>
                    <a:pt x="270510" y="19460"/>
                  </a:lnTo>
                  <a:lnTo>
                    <a:pt x="219365" y="33810"/>
                  </a:lnTo>
                  <a:lnTo>
                    <a:pt x="172261" y="51599"/>
                  </a:lnTo>
                  <a:lnTo>
                    <a:pt x="129725" y="72532"/>
                  </a:lnTo>
                  <a:lnTo>
                    <a:pt x="92286" y="96316"/>
                  </a:lnTo>
                  <a:lnTo>
                    <a:pt x="60470" y="122653"/>
                  </a:lnTo>
                  <a:lnTo>
                    <a:pt x="34806" y="151251"/>
                  </a:lnTo>
                  <a:lnTo>
                    <a:pt x="4043" y="214044"/>
                  </a:lnTo>
                  <a:lnTo>
                    <a:pt x="0" y="247650"/>
                  </a:lnTo>
                  <a:lnTo>
                    <a:pt x="4043" y="281229"/>
                  </a:lnTo>
                  <a:lnTo>
                    <a:pt x="34806" y="343995"/>
                  </a:lnTo>
                  <a:lnTo>
                    <a:pt x="60470" y="372589"/>
                  </a:lnTo>
                  <a:lnTo>
                    <a:pt x="92286" y="398929"/>
                  </a:lnTo>
                  <a:lnTo>
                    <a:pt x="129725" y="422719"/>
                  </a:lnTo>
                  <a:lnTo>
                    <a:pt x="172261" y="443662"/>
                  </a:lnTo>
                  <a:lnTo>
                    <a:pt x="219365" y="461461"/>
                  </a:lnTo>
                  <a:lnTo>
                    <a:pt x="270510" y="475821"/>
                  </a:lnTo>
                  <a:lnTo>
                    <a:pt x="325168" y="486445"/>
                  </a:lnTo>
                  <a:lnTo>
                    <a:pt x="382811" y="493036"/>
                  </a:lnTo>
                  <a:lnTo>
                    <a:pt x="442912" y="495300"/>
                  </a:lnTo>
                  <a:lnTo>
                    <a:pt x="503013" y="493036"/>
                  </a:lnTo>
                  <a:lnTo>
                    <a:pt x="560656" y="486445"/>
                  </a:lnTo>
                  <a:lnTo>
                    <a:pt x="615314" y="475821"/>
                  </a:lnTo>
                  <a:lnTo>
                    <a:pt x="666459" y="461461"/>
                  </a:lnTo>
                  <a:lnTo>
                    <a:pt x="713563" y="443662"/>
                  </a:lnTo>
                  <a:lnTo>
                    <a:pt x="756099" y="422719"/>
                  </a:lnTo>
                  <a:lnTo>
                    <a:pt x="793538" y="398929"/>
                  </a:lnTo>
                  <a:lnTo>
                    <a:pt x="825354" y="372589"/>
                  </a:lnTo>
                  <a:lnTo>
                    <a:pt x="851018" y="343995"/>
                  </a:lnTo>
                  <a:lnTo>
                    <a:pt x="881781" y="281229"/>
                  </a:lnTo>
                  <a:lnTo>
                    <a:pt x="885825" y="247650"/>
                  </a:lnTo>
                  <a:lnTo>
                    <a:pt x="881781" y="214044"/>
                  </a:lnTo>
                  <a:lnTo>
                    <a:pt x="851018" y="151251"/>
                  </a:lnTo>
                  <a:lnTo>
                    <a:pt x="825354" y="122653"/>
                  </a:lnTo>
                  <a:lnTo>
                    <a:pt x="793538" y="96316"/>
                  </a:lnTo>
                  <a:lnTo>
                    <a:pt x="756099" y="72532"/>
                  </a:lnTo>
                  <a:lnTo>
                    <a:pt x="713563" y="51599"/>
                  </a:lnTo>
                  <a:lnTo>
                    <a:pt x="666459" y="33810"/>
                  </a:lnTo>
                  <a:lnTo>
                    <a:pt x="615314" y="19460"/>
                  </a:lnTo>
                  <a:lnTo>
                    <a:pt x="560656" y="8845"/>
                  </a:lnTo>
                  <a:lnTo>
                    <a:pt x="503013" y="2260"/>
                  </a:lnTo>
                  <a:lnTo>
                    <a:pt x="442912" y="0"/>
                  </a:lnTo>
                  <a:close/>
                </a:path>
              </a:pathLst>
            </a:custGeom>
            <a:solidFill>
              <a:srgbClr val="C27DF0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23837" y="1481201"/>
              <a:ext cx="885825" cy="495300"/>
            </a:xfrm>
            <a:custGeom>
              <a:avLst/>
              <a:gdLst/>
              <a:ahLst/>
              <a:cxnLst/>
              <a:rect l="l" t="t" r="r" b="b"/>
              <a:pathLst>
                <a:path w="885825" h="495300">
                  <a:moveTo>
                    <a:pt x="0" y="247650"/>
                  </a:moveTo>
                  <a:lnTo>
                    <a:pt x="15821" y="181812"/>
                  </a:lnTo>
                  <a:lnTo>
                    <a:pt x="60470" y="122653"/>
                  </a:lnTo>
                  <a:lnTo>
                    <a:pt x="92286" y="96316"/>
                  </a:lnTo>
                  <a:lnTo>
                    <a:pt x="129725" y="72532"/>
                  </a:lnTo>
                  <a:lnTo>
                    <a:pt x="172261" y="51599"/>
                  </a:lnTo>
                  <a:lnTo>
                    <a:pt x="219365" y="33810"/>
                  </a:lnTo>
                  <a:lnTo>
                    <a:pt x="270510" y="19460"/>
                  </a:lnTo>
                  <a:lnTo>
                    <a:pt x="325168" y="8845"/>
                  </a:lnTo>
                  <a:lnTo>
                    <a:pt x="382811" y="2260"/>
                  </a:lnTo>
                  <a:lnTo>
                    <a:pt x="442912" y="0"/>
                  </a:lnTo>
                  <a:lnTo>
                    <a:pt x="503013" y="2260"/>
                  </a:lnTo>
                  <a:lnTo>
                    <a:pt x="560656" y="8845"/>
                  </a:lnTo>
                  <a:lnTo>
                    <a:pt x="615314" y="19460"/>
                  </a:lnTo>
                  <a:lnTo>
                    <a:pt x="666459" y="33810"/>
                  </a:lnTo>
                  <a:lnTo>
                    <a:pt x="713563" y="51599"/>
                  </a:lnTo>
                  <a:lnTo>
                    <a:pt x="756099" y="72532"/>
                  </a:lnTo>
                  <a:lnTo>
                    <a:pt x="793538" y="96316"/>
                  </a:lnTo>
                  <a:lnTo>
                    <a:pt x="825354" y="122653"/>
                  </a:lnTo>
                  <a:lnTo>
                    <a:pt x="851018" y="151251"/>
                  </a:lnTo>
                  <a:lnTo>
                    <a:pt x="881781" y="214044"/>
                  </a:lnTo>
                  <a:lnTo>
                    <a:pt x="885825" y="247650"/>
                  </a:lnTo>
                  <a:lnTo>
                    <a:pt x="881781" y="281229"/>
                  </a:lnTo>
                  <a:lnTo>
                    <a:pt x="851018" y="343995"/>
                  </a:lnTo>
                  <a:lnTo>
                    <a:pt x="825354" y="372589"/>
                  </a:lnTo>
                  <a:lnTo>
                    <a:pt x="793538" y="398929"/>
                  </a:lnTo>
                  <a:lnTo>
                    <a:pt x="756099" y="422719"/>
                  </a:lnTo>
                  <a:lnTo>
                    <a:pt x="713563" y="443662"/>
                  </a:lnTo>
                  <a:lnTo>
                    <a:pt x="666459" y="461461"/>
                  </a:lnTo>
                  <a:lnTo>
                    <a:pt x="615314" y="475821"/>
                  </a:lnTo>
                  <a:lnTo>
                    <a:pt x="560656" y="486445"/>
                  </a:lnTo>
                  <a:lnTo>
                    <a:pt x="503013" y="493036"/>
                  </a:lnTo>
                  <a:lnTo>
                    <a:pt x="442912" y="495300"/>
                  </a:lnTo>
                  <a:lnTo>
                    <a:pt x="382811" y="493036"/>
                  </a:lnTo>
                  <a:lnTo>
                    <a:pt x="325168" y="486445"/>
                  </a:lnTo>
                  <a:lnTo>
                    <a:pt x="270510" y="475821"/>
                  </a:lnTo>
                  <a:lnTo>
                    <a:pt x="219365" y="461461"/>
                  </a:lnTo>
                  <a:lnTo>
                    <a:pt x="172261" y="443662"/>
                  </a:lnTo>
                  <a:lnTo>
                    <a:pt x="129725" y="422719"/>
                  </a:lnTo>
                  <a:lnTo>
                    <a:pt x="92286" y="398929"/>
                  </a:lnTo>
                  <a:lnTo>
                    <a:pt x="60470" y="372589"/>
                  </a:lnTo>
                  <a:lnTo>
                    <a:pt x="34806" y="343995"/>
                  </a:lnTo>
                  <a:lnTo>
                    <a:pt x="4043" y="281229"/>
                  </a:lnTo>
                  <a:lnTo>
                    <a:pt x="0" y="247650"/>
                  </a:lnTo>
                  <a:close/>
                </a:path>
              </a:pathLst>
            </a:custGeom>
            <a:ln w="25400">
              <a:solidFill>
                <a:srgbClr val="3D086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0851" y="563626"/>
              <a:ext cx="7173849" cy="6307074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94042" y="480694"/>
            <a:ext cx="806132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Building</a:t>
            </a:r>
            <a:r>
              <a:rPr dirty="0" spc="15"/>
              <a:t> </a:t>
            </a:r>
            <a:r>
              <a:rPr dirty="0"/>
              <a:t>an</a:t>
            </a:r>
            <a:r>
              <a:rPr dirty="0" spc="-170"/>
              <a:t> </a:t>
            </a:r>
            <a:r>
              <a:rPr dirty="0"/>
              <a:t>Aquablation</a:t>
            </a:r>
            <a:r>
              <a:rPr dirty="0" spc="235"/>
              <a:t> </a:t>
            </a:r>
            <a:r>
              <a:rPr dirty="0" spc="-10"/>
              <a:t>Program</a:t>
            </a:r>
          </a:p>
        </p:txBody>
      </p:sp>
      <p:grpSp>
        <p:nvGrpSpPr>
          <p:cNvPr id="20" name="object 20" descr=""/>
          <p:cNvGrpSpPr/>
          <p:nvPr/>
        </p:nvGrpSpPr>
        <p:grpSpPr>
          <a:xfrm>
            <a:off x="1143000" y="1209611"/>
            <a:ext cx="3910329" cy="1408430"/>
            <a:chOff x="1143000" y="1209611"/>
            <a:chExt cx="3910329" cy="1408430"/>
          </a:xfrm>
        </p:grpSpPr>
        <p:sp>
          <p:nvSpPr>
            <p:cNvPr id="21" name="object 21" descr=""/>
            <p:cNvSpPr/>
            <p:nvPr/>
          </p:nvSpPr>
          <p:spPr>
            <a:xfrm>
              <a:off x="2728975" y="2281301"/>
              <a:ext cx="295275" cy="323850"/>
            </a:xfrm>
            <a:custGeom>
              <a:avLst/>
              <a:gdLst/>
              <a:ahLst/>
              <a:cxnLst/>
              <a:rect l="l" t="t" r="r" b="b"/>
              <a:pathLst>
                <a:path w="295275" h="323850">
                  <a:moveTo>
                    <a:pt x="221361" y="0"/>
                  </a:moveTo>
                  <a:lnTo>
                    <a:pt x="73787" y="0"/>
                  </a:lnTo>
                  <a:lnTo>
                    <a:pt x="73787" y="176149"/>
                  </a:lnTo>
                  <a:lnTo>
                    <a:pt x="0" y="176149"/>
                  </a:lnTo>
                  <a:lnTo>
                    <a:pt x="147574" y="323850"/>
                  </a:lnTo>
                  <a:lnTo>
                    <a:pt x="295275" y="176149"/>
                  </a:lnTo>
                  <a:lnTo>
                    <a:pt x="221361" y="176149"/>
                  </a:lnTo>
                  <a:lnTo>
                    <a:pt x="221361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728975" y="2281301"/>
              <a:ext cx="295275" cy="323850"/>
            </a:xfrm>
            <a:custGeom>
              <a:avLst/>
              <a:gdLst/>
              <a:ahLst/>
              <a:cxnLst/>
              <a:rect l="l" t="t" r="r" b="b"/>
              <a:pathLst>
                <a:path w="295275" h="323850">
                  <a:moveTo>
                    <a:pt x="0" y="176149"/>
                  </a:moveTo>
                  <a:lnTo>
                    <a:pt x="73787" y="176149"/>
                  </a:lnTo>
                  <a:lnTo>
                    <a:pt x="73787" y="0"/>
                  </a:lnTo>
                  <a:lnTo>
                    <a:pt x="221361" y="0"/>
                  </a:lnTo>
                  <a:lnTo>
                    <a:pt x="221361" y="176149"/>
                  </a:lnTo>
                  <a:lnTo>
                    <a:pt x="295275" y="176149"/>
                  </a:lnTo>
                  <a:lnTo>
                    <a:pt x="147574" y="323850"/>
                  </a:lnTo>
                  <a:lnTo>
                    <a:pt x="0" y="176149"/>
                  </a:lnTo>
                  <a:close/>
                </a:path>
              </a:pathLst>
            </a:custGeom>
            <a:ln w="25400">
              <a:solidFill>
                <a:srgbClr val="3D086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1247711"/>
              <a:ext cx="3910076" cy="77628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1209611"/>
              <a:ext cx="3738626" cy="890587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463232" y="1569402"/>
            <a:ext cx="40703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2555A"/>
                </a:solidFill>
                <a:latin typeface="Arial"/>
                <a:cs typeface="Arial"/>
              </a:rPr>
              <a:t>Q’Y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63232" y="2928937"/>
            <a:ext cx="40703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2555A"/>
                </a:solidFill>
                <a:latin typeface="Arial"/>
                <a:cs typeface="Arial"/>
              </a:rPr>
              <a:t>Q’Y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18782" y="4164266"/>
            <a:ext cx="40703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2555A"/>
                </a:solidFill>
                <a:latin typeface="Arial"/>
                <a:cs typeface="Arial"/>
              </a:rPr>
              <a:t>Q’Y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96557" y="6023927"/>
            <a:ext cx="40703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2555A"/>
                </a:solidFill>
                <a:latin typeface="Arial"/>
                <a:cs typeface="Arial"/>
              </a:rPr>
              <a:t>Q’Y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85862" y="1290700"/>
            <a:ext cx="3771900" cy="638175"/>
          </a:xfrm>
          <a:prstGeom prst="rect">
            <a:avLst/>
          </a:prstGeom>
          <a:solidFill>
            <a:srgbClr val="F1F1F1"/>
          </a:solidFill>
          <a:ln w="9525">
            <a:solidFill>
              <a:srgbClr val="52555A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208279" marR="219710" indent="314325">
              <a:lnSpc>
                <a:spcPct val="100800"/>
              </a:lnSpc>
              <a:spcBef>
                <a:spcPts val="215"/>
              </a:spcBef>
            </a:pPr>
            <a:r>
              <a:rPr dirty="0" sz="1800" b="1" i="1">
                <a:solidFill>
                  <a:srgbClr val="52555A"/>
                </a:solidFill>
                <a:latin typeface="Arial"/>
                <a:cs typeface="Arial"/>
              </a:rPr>
              <a:t>Education</a:t>
            </a:r>
            <a:r>
              <a:rPr dirty="0" sz="1800" spc="-20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2555A"/>
                </a:solidFill>
                <a:latin typeface="Arial"/>
                <a:cs typeface="Arial"/>
              </a:rPr>
              <a:t>Internal</a:t>
            </a:r>
            <a:r>
              <a:rPr dirty="0" sz="1800" spc="-70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52555A"/>
                </a:solidFill>
                <a:latin typeface="Arial"/>
                <a:cs typeface="Arial"/>
              </a:rPr>
              <a:t>Office</a:t>
            </a:r>
            <a:r>
              <a:rPr dirty="0" sz="1800" spc="-10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2555A"/>
                </a:solidFill>
                <a:latin typeface="Arial"/>
                <a:cs typeface="Arial"/>
              </a:rPr>
              <a:t>Having</a:t>
            </a:r>
            <a:r>
              <a:rPr dirty="0" sz="1800" spc="30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0" b="1" i="1">
                <a:solidFill>
                  <a:srgbClr val="52555A"/>
                </a:solidFill>
                <a:latin typeface="Arial"/>
                <a:cs typeface="Arial"/>
              </a:rPr>
              <a:t>2-</a:t>
            </a:r>
            <a:r>
              <a:rPr dirty="0" sz="1800" b="1" i="1">
                <a:solidFill>
                  <a:srgbClr val="52555A"/>
                </a:solidFill>
                <a:latin typeface="Arial"/>
                <a:cs typeface="Arial"/>
              </a:rPr>
              <a:t>3</a:t>
            </a:r>
            <a:r>
              <a:rPr dirty="0" sz="1800" spc="-15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2555A"/>
                </a:solidFill>
                <a:latin typeface="Arial"/>
                <a:cs typeface="Arial"/>
              </a:rPr>
              <a:t>Clinical</a:t>
            </a:r>
            <a:r>
              <a:rPr dirty="0" sz="1800" spc="-40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52555A"/>
                </a:solidFill>
                <a:latin typeface="Arial"/>
                <a:cs typeface="Arial"/>
              </a:rPr>
              <a:t>Champions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143000" y="2552636"/>
            <a:ext cx="3910329" cy="614680"/>
            <a:chOff x="1143000" y="2552636"/>
            <a:chExt cx="3910329" cy="614680"/>
          </a:xfrm>
        </p:grpSpPr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00" y="2590736"/>
              <a:ext cx="3910076" cy="50958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1575" y="2552636"/>
              <a:ext cx="3833876" cy="614362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1185862" y="2633726"/>
            <a:ext cx="3771900" cy="371475"/>
          </a:xfrm>
          <a:prstGeom prst="rect">
            <a:avLst/>
          </a:prstGeom>
          <a:solidFill>
            <a:srgbClr val="F1F1F1"/>
          </a:solidFill>
          <a:ln w="9525">
            <a:solidFill>
              <a:srgbClr val="52555A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160655">
              <a:lnSpc>
                <a:spcPct val="100000"/>
              </a:lnSpc>
              <a:spcBef>
                <a:spcPts val="285"/>
              </a:spcBef>
            </a:pPr>
            <a:r>
              <a:rPr dirty="0" sz="1800" b="1" i="1">
                <a:solidFill>
                  <a:srgbClr val="52555A"/>
                </a:solidFill>
                <a:latin typeface="Arial"/>
                <a:cs typeface="Arial"/>
              </a:rPr>
              <a:t>Support from</a:t>
            </a:r>
            <a:r>
              <a:rPr dirty="0" sz="1800" spc="5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2555A"/>
                </a:solidFill>
                <a:latin typeface="Arial"/>
                <a:cs typeface="Arial"/>
              </a:rPr>
              <a:t>Chrmn</a:t>
            </a:r>
            <a:r>
              <a:rPr dirty="0" sz="1800" spc="-25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800" spc="-50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52555A"/>
                </a:solidFill>
                <a:latin typeface="Arial"/>
                <a:cs typeface="Arial"/>
              </a:rPr>
              <a:t>Urology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1114402" y="3924236"/>
            <a:ext cx="3872229" cy="614680"/>
            <a:chOff x="1114402" y="3924236"/>
            <a:chExt cx="3872229" cy="614680"/>
          </a:xfrm>
        </p:grpSpPr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4402" y="3990641"/>
              <a:ext cx="3872033" cy="44345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5425" y="3924236"/>
              <a:ext cx="3100451" cy="614362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1138237" y="4005326"/>
            <a:ext cx="3781425" cy="361950"/>
          </a:xfrm>
          <a:prstGeom prst="rect">
            <a:avLst/>
          </a:prstGeom>
          <a:solidFill>
            <a:srgbClr val="F1F1F1"/>
          </a:solidFill>
          <a:ln w="9525">
            <a:solidFill>
              <a:srgbClr val="52555A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algn="ctr" marR="10160">
              <a:lnSpc>
                <a:spcPct val="100000"/>
              </a:lnSpc>
              <a:spcBef>
                <a:spcPts val="260"/>
              </a:spcBef>
            </a:pP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Executive</a:t>
            </a:r>
            <a:r>
              <a:rPr dirty="0" sz="1800" spc="3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Support</a:t>
            </a:r>
            <a:r>
              <a:rPr dirty="0" sz="1800" spc="-13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2555A"/>
                </a:solidFill>
                <a:latin typeface="Arial"/>
                <a:cs typeface="Arial"/>
              </a:rPr>
              <a:t>(CFO)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1066777" y="5800725"/>
            <a:ext cx="3919854" cy="614680"/>
            <a:chOff x="1066777" y="5800725"/>
            <a:chExt cx="3919854" cy="614680"/>
          </a:xfrm>
        </p:grpSpPr>
        <p:pic>
          <p:nvPicPr>
            <p:cNvPr id="39" name="object 3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6777" y="5867135"/>
              <a:ext cx="3919657" cy="452966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4525" y="5800725"/>
              <a:ext cx="2214626" cy="614362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1090612" y="5881687"/>
            <a:ext cx="3829050" cy="371475"/>
          </a:xfrm>
          <a:prstGeom prst="rect">
            <a:avLst/>
          </a:prstGeom>
          <a:solidFill>
            <a:srgbClr val="F1F1F1"/>
          </a:solidFill>
          <a:ln w="9525">
            <a:solidFill>
              <a:srgbClr val="52555A"/>
            </a:solidFill>
          </a:ln>
        </p:spPr>
        <p:txBody>
          <a:bodyPr wrap="square" lIns="0" tIns="39369" rIns="0" bIns="0" rtlCol="0" vert="horz">
            <a:spAutoFit/>
          </a:bodyPr>
          <a:lstStyle/>
          <a:p>
            <a:pPr marL="1000125">
              <a:lnSpc>
                <a:spcPct val="100000"/>
              </a:lnSpc>
              <a:spcBef>
                <a:spcPts val="309"/>
              </a:spcBef>
            </a:pPr>
            <a:r>
              <a:rPr dirty="0" sz="1800" b="1" i="1">
                <a:solidFill>
                  <a:srgbClr val="52555A"/>
                </a:solidFill>
                <a:latin typeface="Arial"/>
                <a:cs typeface="Arial"/>
              </a:rPr>
              <a:t>Contract</a:t>
            </a:r>
            <a:r>
              <a:rPr dirty="0" sz="1800" spc="5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800" spc="-40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2555A"/>
                </a:solidFill>
                <a:latin typeface="Arial"/>
                <a:cs typeface="Arial"/>
              </a:rPr>
              <a:t>PO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1066800" y="2411476"/>
            <a:ext cx="10523855" cy="3203575"/>
            <a:chOff x="1066800" y="2411476"/>
            <a:chExt cx="10523855" cy="3203575"/>
          </a:xfrm>
        </p:grpSpPr>
        <p:sp>
          <p:nvSpPr>
            <p:cNvPr id="43" name="object 43" descr=""/>
            <p:cNvSpPr/>
            <p:nvPr/>
          </p:nvSpPr>
          <p:spPr>
            <a:xfrm>
              <a:off x="2728976" y="3633851"/>
              <a:ext cx="295275" cy="333375"/>
            </a:xfrm>
            <a:custGeom>
              <a:avLst/>
              <a:gdLst/>
              <a:ahLst/>
              <a:cxnLst/>
              <a:rect l="l" t="t" r="r" b="b"/>
              <a:pathLst>
                <a:path w="295275" h="333375">
                  <a:moveTo>
                    <a:pt x="221361" y="0"/>
                  </a:moveTo>
                  <a:lnTo>
                    <a:pt x="73787" y="0"/>
                  </a:lnTo>
                  <a:lnTo>
                    <a:pt x="73787" y="185674"/>
                  </a:lnTo>
                  <a:lnTo>
                    <a:pt x="0" y="185674"/>
                  </a:lnTo>
                  <a:lnTo>
                    <a:pt x="147574" y="333375"/>
                  </a:lnTo>
                  <a:lnTo>
                    <a:pt x="295275" y="185674"/>
                  </a:lnTo>
                  <a:lnTo>
                    <a:pt x="221361" y="185674"/>
                  </a:lnTo>
                  <a:lnTo>
                    <a:pt x="221361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728976" y="3633851"/>
              <a:ext cx="295275" cy="333375"/>
            </a:xfrm>
            <a:custGeom>
              <a:avLst/>
              <a:gdLst/>
              <a:ahLst/>
              <a:cxnLst/>
              <a:rect l="l" t="t" r="r" b="b"/>
              <a:pathLst>
                <a:path w="295275" h="333375">
                  <a:moveTo>
                    <a:pt x="0" y="185674"/>
                  </a:moveTo>
                  <a:lnTo>
                    <a:pt x="73787" y="185674"/>
                  </a:lnTo>
                  <a:lnTo>
                    <a:pt x="73787" y="0"/>
                  </a:lnTo>
                  <a:lnTo>
                    <a:pt x="221361" y="0"/>
                  </a:lnTo>
                  <a:lnTo>
                    <a:pt x="221361" y="185674"/>
                  </a:lnTo>
                  <a:lnTo>
                    <a:pt x="295275" y="185674"/>
                  </a:lnTo>
                  <a:lnTo>
                    <a:pt x="147574" y="333375"/>
                  </a:lnTo>
                  <a:lnTo>
                    <a:pt x="0" y="185674"/>
                  </a:lnTo>
                  <a:close/>
                </a:path>
              </a:pathLst>
            </a:custGeom>
            <a:ln w="25400">
              <a:solidFill>
                <a:srgbClr val="3D086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738501" y="4710176"/>
              <a:ext cx="285750" cy="333375"/>
            </a:xfrm>
            <a:custGeom>
              <a:avLst/>
              <a:gdLst/>
              <a:ahLst/>
              <a:cxnLst/>
              <a:rect l="l" t="t" r="r" b="b"/>
              <a:pathLst>
                <a:path w="285750" h="333375">
                  <a:moveTo>
                    <a:pt x="214249" y="0"/>
                  </a:moveTo>
                  <a:lnTo>
                    <a:pt x="71374" y="0"/>
                  </a:lnTo>
                  <a:lnTo>
                    <a:pt x="71374" y="190500"/>
                  </a:lnTo>
                  <a:lnTo>
                    <a:pt x="0" y="190500"/>
                  </a:lnTo>
                  <a:lnTo>
                    <a:pt x="142875" y="333375"/>
                  </a:lnTo>
                  <a:lnTo>
                    <a:pt x="285750" y="190500"/>
                  </a:lnTo>
                  <a:lnTo>
                    <a:pt x="214249" y="190500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738501" y="4710176"/>
              <a:ext cx="285750" cy="333375"/>
            </a:xfrm>
            <a:custGeom>
              <a:avLst/>
              <a:gdLst/>
              <a:ahLst/>
              <a:cxnLst/>
              <a:rect l="l" t="t" r="r" b="b"/>
              <a:pathLst>
                <a:path w="285750" h="333375">
                  <a:moveTo>
                    <a:pt x="0" y="190500"/>
                  </a:moveTo>
                  <a:lnTo>
                    <a:pt x="71374" y="190500"/>
                  </a:lnTo>
                  <a:lnTo>
                    <a:pt x="71374" y="0"/>
                  </a:lnTo>
                  <a:lnTo>
                    <a:pt x="214249" y="0"/>
                  </a:lnTo>
                  <a:lnTo>
                    <a:pt x="214249" y="190500"/>
                  </a:lnTo>
                  <a:lnTo>
                    <a:pt x="285750" y="190500"/>
                  </a:lnTo>
                  <a:lnTo>
                    <a:pt x="142875" y="333375"/>
                  </a:lnTo>
                  <a:lnTo>
                    <a:pt x="0" y="190500"/>
                  </a:lnTo>
                  <a:close/>
                </a:path>
              </a:pathLst>
            </a:custGeom>
            <a:ln w="25400">
              <a:solidFill>
                <a:srgbClr val="3D086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672201" y="2424176"/>
              <a:ext cx="5905500" cy="2571750"/>
            </a:xfrm>
            <a:custGeom>
              <a:avLst/>
              <a:gdLst/>
              <a:ahLst/>
              <a:cxnLst/>
              <a:rect l="l" t="t" r="r" b="b"/>
              <a:pathLst>
                <a:path w="5905500" h="2571750">
                  <a:moveTo>
                    <a:pt x="2952750" y="0"/>
                  </a:moveTo>
                  <a:lnTo>
                    <a:pt x="2886807" y="314"/>
                  </a:lnTo>
                  <a:lnTo>
                    <a:pt x="2821219" y="1252"/>
                  </a:lnTo>
                  <a:lnTo>
                    <a:pt x="2755998" y="2809"/>
                  </a:lnTo>
                  <a:lnTo>
                    <a:pt x="2691162" y="4976"/>
                  </a:lnTo>
                  <a:lnTo>
                    <a:pt x="2626723" y="7748"/>
                  </a:lnTo>
                  <a:lnTo>
                    <a:pt x="2562698" y="11118"/>
                  </a:lnTo>
                  <a:lnTo>
                    <a:pt x="2499102" y="15080"/>
                  </a:lnTo>
                  <a:lnTo>
                    <a:pt x="2435949" y="19627"/>
                  </a:lnTo>
                  <a:lnTo>
                    <a:pt x="2373254" y="24752"/>
                  </a:lnTo>
                  <a:lnTo>
                    <a:pt x="2311033" y="30450"/>
                  </a:lnTo>
                  <a:lnTo>
                    <a:pt x="2249300" y="36712"/>
                  </a:lnTo>
                  <a:lnTo>
                    <a:pt x="2188070" y="43534"/>
                  </a:lnTo>
                  <a:lnTo>
                    <a:pt x="2127359" y="50908"/>
                  </a:lnTo>
                  <a:lnTo>
                    <a:pt x="2067182" y="58828"/>
                  </a:lnTo>
                  <a:lnTo>
                    <a:pt x="2007552" y="67288"/>
                  </a:lnTo>
                  <a:lnTo>
                    <a:pt x="1948487" y="76280"/>
                  </a:lnTo>
                  <a:lnTo>
                    <a:pt x="1889999" y="85798"/>
                  </a:lnTo>
                  <a:lnTo>
                    <a:pt x="1832105" y="95836"/>
                  </a:lnTo>
                  <a:lnTo>
                    <a:pt x="1774820" y="106387"/>
                  </a:lnTo>
                  <a:lnTo>
                    <a:pt x="1718158" y="117445"/>
                  </a:lnTo>
                  <a:lnTo>
                    <a:pt x="1662134" y="129003"/>
                  </a:lnTo>
                  <a:lnTo>
                    <a:pt x="1606764" y="141055"/>
                  </a:lnTo>
                  <a:lnTo>
                    <a:pt x="1552062" y="153593"/>
                  </a:lnTo>
                  <a:lnTo>
                    <a:pt x="1498044" y="166613"/>
                  </a:lnTo>
                  <a:lnTo>
                    <a:pt x="1444724" y="180106"/>
                  </a:lnTo>
                  <a:lnTo>
                    <a:pt x="1392117" y="194066"/>
                  </a:lnTo>
                  <a:lnTo>
                    <a:pt x="1340239" y="208488"/>
                  </a:lnTo>
                  <a:lnTo>
                    <a:pt x="1289105" y="223364"/>
                  </a:lnTo>
                  <a:lnTo>
                    <a:pt x="1238728" y="238688"/>
                  </a:lnTo>
                  <a:lnTo>
                    <a:pt x="1189126" y="254453"/>
                  </a:lnTo>
                  <a:lnTo>
                    <a:pt x="1140311" y="270653"/>
                  </a:lnTo>
                  <a:lnTo>
                    <a:pt x="1092300" y="287281"/>
                  </a:lnTo>
                  <a:lnTo>
                    <a:pt x="1045108" y="304331"/>
                  </a:lnTo>
                  <a:lnTo>
                    <a:pt x="998749" y="321797"/>
                  </a:lnTo>
                  <a:lnTo>
                    <a:pt x="953238" y="339670"/>
                  </a:lnTo>
                  <a:lnTo>
                    <a:pt x="908591" y="357946"/>
                  </a:lnTo>
                  <a:lnTo>
                    <a:pt x="864822" y="376618"/>
                  </a:lnTo>
                  <a:lnTo>
                    <a:pt x="821946" y="395679"/>
                  </a:lnTo>
                  <a:lnTo>
                    <a:pt x="779980" y="415122"/>
                  </a:lnTo>
                  <a:lnTo>
                    <a:pt x="738936" y="434941"/>
                  </a:lnTo>
                  <a:lnTo>
                    <a:pt x="698831" y="455130"/>
                  </a:lnTo>
                  <a:lnTo>
                    <a:pt x="659679" y="475681"/>
                  </a:lnTo>
                  <a:lnTo>
                    <a:pt x="621496" y="496589"/>
                  </a:lnTo>
                  <a:lnTo>
                    <a:pt x="584296" y="517847"/>
                  </a:lnTo>
                  <a:lnTo>
                    <a:pt x="548095" y="539449"/>
                  </a:lnTo>
                  <a:lnTo>
                    <a:pt x="512907" y="561387"/>
                  </a:lnTo>
                  <a:lnTo>
                    <a:pt x="478747" y="583655"/>
                  </a:lnTo>
                  <a:lnTo>
                    <a:pt x="445631" y="606247"/>
                  </a:lnTo>
                  <a:lnTo>
                    <a:pt x="413574" y="629156"/>
                  </a:lnTo>
                  <a:lnTo>
                    <a:pt x="382590" y="652376"/>
                  </a:lnTo>
                  <a:lnTo>
                    <a:pt x="323902" y="699722"/>
                  </a:lnTo>
                  <a:lnTo>
                    <a:pt x="269687" y="748232"/>
                  </a:lnTo>
                  <a:lnTo>
                    <a:pt x="220067" y="797855"/>
                  </a:lnTo>
                  <a:lnTo>
                    <a:pt x="175160" y="848537"/>
                  </a:lnTo>
                  <a:lnTo>
                    <a:pt x="135087" y="900226"/>
                  </a:lnTo>
                  <a:lnTo>
                    <a:pt x="99967" y="952871"/>
                  </a:lnTo>
                  <a:lnTo>
                    <a:pt x="69921" y="1006419"/>
                  </a:lnTo>
                  <a:lnTo>
                    <a:pt x="45070" y="1060818"/>
                  </a:lnTo>
                  <a:lnTo>
                    <a:pt x="25531" y="1116015"/>
                  </a:lnTo>
                  <a:lnTo>
                    <a:pt x="11427" y="1171958"/>
                  </a:lnTo>
                  <a:lnTo>
                    <a:pt x="2876" y="1228595"/>
                  </a:lnTo>
                  <a:lnTo>
                    <a:pt x="0" y="1285875"/>
                  </a:lnTo>
                  <a:lnTo>
                    <a:pt x="721" y="1314586"/>
                  </a:lnTo>
                  <a:lnTo>
                    <a:pt x="6450" y="1371541"/>
                  </a:lnTo>
                  <a:lnTo>
                    <a:pt x="17792" y="1427829"/>
                  </a:lnTo>
                  <a:lnTo>
                    <a:pt x="34629" y="1483397"/>
                  </a:lnTo>
                  <a:lnTo>
                    <a:pt x="56839" y="1538193"/>
                  </a:lnTo>
                  <a:lnTo>
                    <a:pt x="84303" y="1592165"/>
                  </a:lnTo>
                  <a:lnTo>
                    <a:pt x="116900" y="1645261"/>
                  </a:lnTo>
                  <a:lnTo>
                    <a:pt x="154511" y="1697428"/>
                  </a:lnTo>
                  <a:lnTo>
                    <a:pt x="197016" y="1748614"/>
                  </a:lnTo>
                  <a:lnTo>
                    <a:pt x="244295" y="1798766"/>
                  </a:lnTo>
                  <a:lnTo>
                    <a:pt x="296228" y="1847834"/>
                  </a:lnTo>
                  <a:lnTo>
                    <a:pt x="352694" y="1895763"/>
                  </a:lnTo>
                  <a:lnTo>
                    <a:pt x="413574" y="1942502"/>
                  </a:lnTo>
                  <a:lnTo>
                    <a:pt x="445631" y="1965410"/>
                  </a:lnTo>
                  <a:lnTo>
                    <a:pt x="478747" y="1988000"/>
                  </a:lnTo>
                  <a:lnTo>
                    <a:pt x="512907" y="2010266"/>
                  </a:lnTo>
                  <a:lnTo>
                    <a:pt x="548095" y="2032202"/>
                  </a:lnTo>
                  <a:lnTo>
                    <a:pt x="584296" y="2053801"/>
                  </a:lnTo>
                  <a:lnTo>
                    <a:pt x="621496" y="2075057"/>
                  </a:lnTo>
                  <a:lnTo>
                    <a:pt x="659679" y="2095964"/>
                  </a:lnTo>
                  <a:lnTo>
                    <a:pt x="698831" y="2116514"/>
                  </a:lnTo>
                  <a:lnTo>
                    <a:pt x="738936" y="2136701"/>
                  </a:lnTo>
                  <a:lnTo>
                    <a:pt x="779980" y="2156519"/>
                  </a:lnTo>
                  <a:lnTo>
                    <a:pt x="821946" y="2175961"/>
                  </a:lnTo>
                  <a:lnTo>
                    <a:pt x="864822" y="2195020"/>
                  </a:lnTo>
                  <a:lnTo>
                    <a:pt x="908591" y="2213690"/>
                  </a:lnTo>
                  <a:lnTo>
                    <a:pt x="953238" y="2231965"/>
                  </a:lnTo>
                  <a:lnTo>
                    <a:pt x="998749" y="2249838"/>
                  </a:lnTo>
                  <a:lnTo>
                    <a:pt x="1045108" y="2267302"/>
                  </a:lnTo>
                  <a:lnTo>
                    <a:pt x="1092300" y="2284351"/>
                  </a:lnTo>
                  <a:lnTo>
                    <a:pt x="1140311" y="2300978"/>
                  </a:lnTo>
                  <a:lnTo>
                    <a:pt x="1189126" y="2317177"/>
                  </a:lnTo>
                  <a:lnTo>
                    <a:pt x="1238728" y="2332942"/>
                  </a:lnTo>
                  <a:lnTo>
                    <a:pt x="1289105" y="2348265"/>
                  </a:lnTo>
                  <a:lnTo>
                    <a:pt x="1340239" y="2363140"/>
                  </a:lnTo>
                  <a:lnTo>
                    <a:pt x="1392117" y="2377561"/>
                  </a:lnTo>
                  <a:lnTo>
                    <a:pt x="1444724" y="2391521"/>
                  </a:lnTo>
                  <a:lnTo>
                    <a:pt x="1498044" y="2405014"/>
                  </a:lnTo>
                  <a:lnTo>
                    <a:pt x="1552062" y="2418032"/>
                  </a:lnTo>
                  <a:lnTo>
                    <a:pt x="1606764" y="2430571"/>
                  </a:lnTo>
                  <a:lnTo>
                    <a:pt x="1662134" y="2442622"/>
                  </a:lnTo>
                  <a:lnTo>
                    <a:pt x="1718158" y="2454179"/>
                  </a:lnTo>
                  <a:lnTo>
                    <a:pt x="1774820" y="2465237"/>
                  </a:lnTo>
                  <a:lnTo>
                    <a:pt x="1832105" y="2475788"/>
                  </a:lnTo>
                  <a:lnTo>
                    <a:pt x="1889999" y="2485826"/>
                  </a:lnTo>
                  <a:lnTo>
                    <a:pt x="1948487" y="2495344"/>
                  </a:lnTo>
                  <a:lnTo>
                    <a:pt x="2007552" y="2504336"/>
                  </a:lnTo>
                  <a:lnTo>
                    <a:pt x="2067182" y="2512795"/>
                  </a:lnTo>
                  <a:lnTo>
                    <a:pt x="2127359" y="2520714"/>
                  </a:lnTo>
                  <a:lnTo>
                    <a:pt x="2188070" y="2528088"/>
                  </a:lnTo>
                  <a:lnTo>
                    <a:pt x="2249300" y="2534910"/>
                  </a:lnTo>
                  <a:lnTo>
                    <a:pt x="2311033" y="2541173"/>
                  </a:lnTo>
                  <a:lnTo>
                    <a:pt x="2373254" y="2546870"/>
                  </a:lnTo>
                  <a:lnTo>
                    <a:pt x="2435949" y="2551995"/>
                  </a:lnTo>
                  <a:lnTo>
                    <a:pt x="2499102" y="2556542"/>
                  </a:lnTo>
                  <a:lnTo>
                    <a:pt x="2562698" y="2560504"/>
                  </a:lnTo>
                  <a:lnTo>
                    <a:pt x="2626723" y="2563874"/>
                  </a:lnTo>
                  <a:lnTo>
                    <a:pt x="2691162" y="2566646"/>
                  </a:lnTo>
                  <a:lnTo>
                    <a:pt x="2755998" y="2568813"/>
                  </a:lnTo>
                  <a:lnTo>
                    <a:pt x="2821219" y="2570370"/>
                  </a:lnTo>
                  <a:lnTo>
                    <a:pt x="2886807" y="2571308"/>
                  </a:lnTo>
                  <a:lnTo>
                    <a:pt x="2952750" y="2571623"/>
                  </a:lnTo>
                  <a:lnTo>
                    <a:pt x="3018687" y="2571308"/>
                  </a:lnTo>
                  <a:lnTo>
                    <a:pt x="3084271" y="2570370"/>
                  </a:lnTo>
                  <a:lnTo>
                    <a:pt x="3149486" y="2568813"/>
                  </a:lnTo>
                  <a:lnTo>
                    <a:pt x="3214319" y="2566646"/>
                  </a:lnTo>
                  <a:lnTo>
                    <a:pt x="3278753" y="2563874"/>
                  </a:lnTo>
                  <a:lnTo>
                    <a:pt x="3342775" y="2560504"/>
                  </a:lnTo>
                  <a:lnTo>
                    <a:pt x="3406368" y="2556542"/>
                  </a:lnTo>
                  <a:lnTo>
                    <a:pt x="3469518" y="2551995"/>
                  </a:lnTo>
                  <a:lnTo>
                    <a:pt x="3532209" y="2546870"/>
                  </a:lnTo>
                  <a:lnTo>
                    <a:pt x="3594428" y="2541173"/>
                  </a:lnTo>
                  <a:lnTo>
                    <a:pt x="3656158" y="2534910"/>
                  </a:lnTo>
                  <a:lnTo>
                    <a:pt x="3717385" y="2528088"/>
                  </a:lnTo>
                  <a:lnTo>
                    <a:pt x="3778094" y="2520714"/>
                  </a:lnTo>
                  <a:lnTo>
                    <a:pt x="3838270" y="2512795"/>
                  </a:lnTo>
                  <a:lnTo>
                    <a:pt x="3897898" y="2504336"/>
                  </a:lnTo>
                  <a:lnTo>
                    <a:pt x="3956962" y="2495344"/>
                  </a:lnTo>
                  <a:lnTo>
                    <a:pt x="4015448" y="2485826"/>
                  </a:lnTo>
                  <a:lnTo>
                    <a:pt x="4073341" y="2475788"/>
                  </a:lnTo>
                  <a:lnTo>
                    <a:pt x="4130625" y="2465237"/>
                  </a:lnTo>
                  <a:lnTo>
                    <a:pt x="4187286" y="2454179"/>
                  </a:lnTo>
                  <a:lnTo>
                    <a:pt x="4243309" y="2442622"/>
                  </a:lnTo>
                  <a:lnTo>
                    <a:pt x="4298679" y="2430571"/>
                  </a:lnTo>
                  <a:lnTo>
                    <a:pt x="4353381" y="2418032"/>
                  </a:lnTo>
                  <a:lnTo>
                    <a:pt x="4407399" y="2405014"/>
                  </a:lnTo>
                  <a:lnTo>
                    <a:pt x="4460719" y="2391521"/>
                  </a:lnTo>
                  <a:lnTo>
                    <a:pt x="4513325" y="2377561"/>
                  </a:lnTo>
                  <a:lnTo>
                    <a:pt x="4565204" y="2363140"/>
                  </a:lnTo>
                  <a:lnTo>
                    <a:pt x="4616339" y="2348265"/>
                  </a:lnTo>
                  <a:lnTo>
                    <a:pt x="4666715" y="2332942"/>
                  </a:lnTo>
                  <a:lnTo>
                    <a:pt x="4716319" y="2317177"/>
                  </a:lnTo>
                  <a:lnTo>
                    <a:pt x="4765134" y="2300978"/>
                  </a:lnTo>
                  <a:lnTo>
                    <a:pt x="4813146" y="2284351"/>
                  </a:lnTo>
                  <a:lnTo>
                    <a:pt x="4860339" y="2267302"/>
                  </a:lnTo>
                  <a:lnTo>
                    <a:pt x="4906699" y="2249838"/>
                  </a:lnTo>
                  <a:lnTo>
                    <a:pt x="4952211" y="2231965"/>
                  </a:lnTo>
                  <a:lnTo>
                    <a:pt x="4996859" y="2213690"/>
                  </a:lnTo>
                  <a:lnTo>
                    <a:pt x="5040630" y="2195020"/>
                  </a:lnTo>
                  <a:lnTo>
                    <a:pt x="5083506" y="2175961"/>
                  </a:lnTo>
                  <a:lnTo>
                    <a:pt x="5125475" y="2156519"/>
                  </a:lnTo>
                  <a:lnTo>
                    <a:pt x="5166519" y="2136701"/>
                  </a:lnTo>
                  <a:lnTo>
                    <a:pt x="5206626" y="2116514"/>
                  </a:lnTo>
                  <a:lnTo>
                    <a:pt x="5245779" y="2095964"/>
                  </a:lnTo>
                  <a:lnTo>
                    <a:pt x="5283964" y="2075057"/>
                  </a:lnTo>
                  <a:lnTo>
                    <a:pt x="5321165" y="2053801"/>
                  </a:lnTo>
                  <a:lnTo>
                    <a:pt x="5357368" y="2032202"/>
                  </a:lnTo>
                  <a:lnTo>
                    <a:pt x="5392558" y="2010266"/>
                  </a:lnTo>
                  <a:lnTo>
                    <a:pt x="5426719" y="1988000"/>
                  </a:lnTo>
                  <a:lnTo>
                    <a:pt x="5459837" y="1965410"/>
                  </a:lnTo>
                  <a:lnTo>
                    <a:pt x="5491896" y="1942502"/>
                  </a:lnTo>
                  <a:lnTo>
                    <a:pt x="5522882" y="1919285"/>
                  </a:lnTo>
                  <a:lnTo>
                    <a:pt x="5581574" y="1871944"/>
                  </a:lnTo>
                  <a:lnTo>
                    <a:pt x="5635792" y="1823439"/>
                  </a:lnTo>
                  <a:lnTo>
                    <a:pt x="5685415" y="1773822"/>
                  </a:lnTo>
                  <a:lnTo>
                    <a:pt x="5730325" y="1723146"/>
                  </a:lnTo>
                  <a:lnTo>
                    <a:pt x="5770401" y="1671463"/>
                  </a:lnTo>
                  <a:lnTo>
                    <a:pt x="5805523" y="1618826"/>
                  </a:lnTo>
                  <a:lnTo>
                    <a:pt x="5835572" y="1565285"/>
                  </a:lnTo>
                  <a:lnTo>
                    <a:pt x="5860425" y="1510894"/>
                  </a:lnTo>
                  <a:lnTo>
                    <a:pt x="5879965" y="1455706"/>
                  </a:lnTo>
                  <a:lnTo>
                    <a:pt x="5894071" y="1399771"/>
                  </a:lnTo>
                  <a:lnTo>
                    <a:pt x="5902622" y="1343144"/>
                  </a:lnTo>
                  <a:lnTo>
                    <a:pt x="5905500" y="1285875"/>
                  </a:lnTo>
                  <a:lnTo>
                    <a:pt x="5904778" y="1257158"/>
                  </a:lnTo>
                  <a:lnTo>
                    <a:pt x="5899048" y="1200193"/>
                  </a:lnTo>
                  <a:lnTo>
                    <a:pt x="5887705" y="1143896"/>
                  </a:lnTo>
                  <a:lnTo>
                    <a:pt x="5870867" y="1088320"/>
                  </a:lnTo>
                  <a:lnTo>
                    <a:pt x="5848655" y="1033515"/>
                  </a:lnTo>
                  <a:lnTo>
                    <a:pt x="5821189" y="979535"/>
                  </a:lnTo>
                  <a:lnTo>
                    <a:pt x="5788589" y="926433"/>
                  </a:lnTo>
                  <a:lnTo>
                    <a:pt x="5750975" y="874259"/>
                  </a:lnTo>
                  <a:lnTo>
                    <a:pt x="5708467" y="823066"/>
                  </a:lnTo>
                  <a:lnTo>
                    <a:pt x="5661185" y="772908"/>
                  </a:lnTo>
                  <a:lnTo>
                    <a:pt x="5609249" y="723835"/>
                  </a:lnTo>
                  <a:lnTo>
                    <a:pt x="5552780" y="675900"/>
                  </a:lnTo>
                  <a:lnTo>
                    <a:pt x="5491896" y="629156"/>
                  </a:lnTo>
                  <a:lnTo>
                    <a:pt x="5459837" y="606247"/>
                  </a:lnTo>
                  <a:lnTo>
                    <a:pt x="5426719" y="583655"/>
                  </a:lnTo>
                  <a:lnTo>
                    <a:pt x="5392558" y="561387"/>
                  </a:lnTo>
                  <a:lnTo>
                    <a:pt x="5357368" y="539449"/>
                  </a:lnTo>
                  <a:lnTo>
                    <a:pt x="5321165" y="517847"/>
                  </a:lnTo>
                  <a:lnTo>
                    <a:pt x="5283964" y="496589"/>
                  </a:lnTo>
                  <a:lnTo>
                    <a:pt x="5245779" y="475681"/>
                  </a:lnTo>
                  <a:lnTo>
                    <a:pt x="5206626" y="455130"/>
                  </a:lnTo>
                  <a:lnTo>
                    <a:pt x="5166519" y="434941"/>
                  </a:lnTo>
                  <a:lnTo>
                    <a:pt x="5125475" y="415122"/>
                  </a:lnTo>
                  <a:lnTo>
                    <a:pt x="5083506" y="395679"/>
                  </a:lnTo>
                  <a:lnTo>
                    <a:pt x="5040630" y="376618"/>
                  </a:lnTo>
                  <a:lnTo>
                    <a:pt x="4996859" y="357946"/>
                  </a:lnTo>
                  <a:lnTo>
                    <a:pt x="4952211" y="339670"/>
                  </a:lnTo>
                  <a:lnTo>
                    <a:pt x="4906699" y="321797"/>
                  </a:lnTo>
                  <a:lnTo>
                    <a:pt x="4860339" y="304331"/>
                  </a:lnTo>
                  <a:lnTo>
                    <a:pt x="4813146" y="287281"/>
                  </a:lnTo>
                  <a:lnTo>
                    <a:pt x="4765134" y="270653"/>
                  </a:lnTo>
                  <a:lnTo>
                    <a:pt x="4716319" y="254453"/>
                  </a:lnTo>
                  <a:lnTo>
                    <a:pt x="4666715" y="238688"/>
                  </a:lnTo>
                  <a:lnTo>
                    <a:pt x="4616339" y="223364"/>
                  </a:lnTo>
                  <a:lnTo>
                    <a:pt x="4565204" y="208488"/>
                  </a:lnTo>
                  <a:lnTo>
                    <a:pt x="4513325" y="194066"/>
                  </a:lnTo>
                  <a:lnTo>
                    <a:pt x="4460719" y="180106"/>
                  </a:lnTo>
                  <a:lnTo>
                    <a:pt x="4407399" y="166613"/>
                  </a:lnTo>
                  <a:lnTo>
                    <a:pt x="4353381" y="153593"/>
                  </a:lnTo>
                  <a:lnTo>
                    <a:pt x="4298679" y="141055"/>
                  </a:lnTo>
                  <a:lnTo>
                    <a:pt x="4243309" y="129003"/>
                  </a:lnTo>
                  <a:lnTo>
                    <a:pt x="4187286" y="117445"/>
                  </a:lnTo>
                  <a:lnTo>
                    <a:pt x="4130625" y="106387"/>
                  </a:lnTo>
                  <a:lnTo>
                    <a:pt x="4073341" y="95836"/>
                  </a:lnTo>
                  <a:lnTo>
                    <a:pt x="4015448" y="85798"/>
                  </a:lnTo>
                  <a:lnTo>
                    <a:pt x="3956962" y="76280"/>
                  </a:lnTo>
                  <a:lnTo>
                    <a:pt x="3897898" y="67288"/>
                  </a:lnTo>
                  <a:lnTo>
                    <a:pt x="3838270" y="58828"/>
                  </a:lnTo>
                  <a:lnTo>
                    <a:pt x="3778094" y="50908"/>
                  </a:lnTo>
                  <a:lnTo>
                    <a:pt x="3717385" y="43534"/>
                  </a:lnTo>
                  <a:lnTo>
                    <a:pt x="3656158" y="36712"/>
                  </a:lnTo>
                  <a:lnTo>
                    <a:pt x="3594428" y="30450"/>
                  </a:lnTo>
                  <a:lnTo>
                    <a:pt x="3532209" y="24752"/>
                  </a:lnTo>
                  <a:lnTo>
                    <a:pt x="3469518" y="19627"/>
                  </a:lnTo>
                  <a:lnTo>
                    <a:pt x="3406368" y="15080"/>
                  </a:lnTo>
                  <a:lnTo>
                    <a:pt x="3342775" y="11118"/>
                  </a:lnTo>
                  <a:lnTo>
                    <a:pt x="3278753" y="7748"/>
                  </a:lnTo>
                  <a:lnTo>
                    <a:pt x="3214319" y="4976"/>
                  </a:lnTo>
                  <a:lnTo>
                    <a:pt x="3149486" y="2809"/>
                  </a:lnTo>
                  <a:lnTo>
                    <a:pt x="3084271" y="1252"/>
                  </a:lnTo>
                  <a:lnTo>
                    <a:pt x="3018687" y="314"/>
                  </a:lnTo>
                  <a:lnTo>
                    <a:pt x="2952750" y="0"/>
                  </a:lnTo>
                  <a:close/>
                </a:path>
              </a:pathLst>
            </a:custGeom>
            <a:solidFill>
              <a:srgbClr val="C27DF0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672201" y="2424176"/>
              <a:ext cx="5905500" cy="2571750"/>
            </a:xfrm>
            <a:custGeom>
              <a:avLst/>
              <a:gdLst/>
              <a:ahLst/>
              <a:cxnLst/>
              <a:rect l="l" t="t" r="r" b="b"/>
              <a:pathLst>
                <a:path w="5905500" h="2571750">
                  <a:moveTo>
                    <a:pt x="0" y="1285875"/>
                  </a:moveTo>
                  <a:lnTo>
                    <a:pt x="2876" y="1228595"/>
                  </a:lnTo>
                  <a:lnTo>
                    <a:pt x="11427" y="1171958"/>
                  </a:lnTo>
                  <a:lnTo>
                    <a:pt x="25531" y="1116015"/>
                  </a:lnTo>
                  <a:lnTo>
                    <a:pt x="45070" y="1060818"/>
                  </a:lnTo>
                  <a:lnTo>
                    <a:pt x="69921" y="1006419"/>
                  </a:lnTo>
                  <a:lnTo>
                    <a:pt x="99967" y="952871"/>
                  </a:lnTo>
                  <a:lnTo>
                    <a:pt x="135087" y="900226"/>
                  </a:lnTo>
                  <a:lnTo>
                    <a:pt x="175160" y="848537"/>
                  </a:lnTo>
                  <a:lnTo>
                    <a:pt x="220067" y="797855"/>
                  </a:lnTo>
                  <a:lnTo>
                    <a:pt x="269687" y="748232"/>
                  </a:lnTo>
                  <a:lnTo>
                    <a:pt x="323902" y="699722"/>
                  </a:lnTo>
                  <a:lnTo>
                    <a:pt x="382590" y="652376"/>
                  </a:lnTo>
                  <a:lnTo>
                    <a:pt x="413574" y="629156"/>
                  </a:lnTo>
                  <a:lnTo>
                    <a:pt x="445631" y="606247"/>
                  </a:lnTo>
                  <a:lnTo>
                    <a:pt x="478747" y="583655"/>
                  </a:lnTo>
                  <a:lnTo>
                    <a:pt x="512907" y="561387"/>
                  </a:lnTo>
                  <a:lnTo>
                    <a:pt x="548095" y="539449"/>
                  </a:lnTo>
                  <a:lnTo>
                    <a:pt x="584296" y="517847"/>
                  </a:lnTo>
                  <a:lnTo>
                    <a:pt x="621496" y="496589"/>
                  </a:lnTo>
                  <a:lnTo>
                    <a:pt x="659679" y="475681"/>
                  </a:lnTo>
                  <a:lnTo>
                    <a:pt x="698831" y="455130"/>
                  </a:lnTo>
                  <a:lnTo>
                    <a:pt x="738936" y="434941"/>
                  </a:lnTo>
                  <a:lnTo>
                    <a:pt x="779980" y="415122"/>
                  </a:lnTo>
                  <a:lnTo>
                    <a:pt x="821946" y="395679"/>
                  </a:lnTo>
                  <a:lnTo>
                    <a:pt x="864822" y="376618"/>
                  </a:lnTo>
                  <a:lnTo>
                    <a:pt x="908591" y="357946"/>
                  </a:lnTo>
                  <a:lnTo>
                    <a:pt x="953238" y="339670"/>
                  </a:lnTo>
                  <a:lnTo>
                    <a:pt x="998749" y="321797"/>
                  </a:lnTo>
                  <a:lnTo>
                    <a:pt x="1045108" y="304331"/>
                  </a:lnTo>
                  <a:lnTo>
                    <a:pt x="1092300" y="287281"/>
                  </a:lnTo>
                  <a:lnTo>
                    <a:pt x="1140311" y="270653"/>
                  </a:lnTo>
                  <a:lnTo>
                    <a:pt x="1189126" y="254453"/>
                  </a:lnTo>
                  <a:lnTo>
                    <a:pt x="1238728" y="238688"/>
                  </a:lnTo>
                  <a:lnTo>
                    <a:pt x="1289105" y="223364"/>
                  </a:lnTo>
                  <a:lnTo>
                    <a:pt x="1340239" y="208488"/>
                  </a:lnTo>
                  <a:lnTo>
                    <a:pt x="1392117" y="194066"/>
                  </a:lnTo>
                  <a:lnTo>
                    <a:pt x="1444724" y="180106"/>
                  </a:lnTo>
                  <a:lnTo>
                    <a:pt x="1498044" y="166613"/>
                  </a:lnTo>
                  <a:lnTo>
                    <a:pt x="1552062" y="153593"/>
                  </a:lnTo>
                  <a:lnTo>
                    <a:pt x="1606764" y="141055"/>
                  </a:lnTo>
                  <a:lnTo>
                    <a:pt x="1662134" y="129003"/>
                  </a:lnTo>
                  <a:lnTo>
                    <a:pt x="1718158" y="117445"/>
                  </a:lnTo>
                  <a:lnTo>
                    <a:pt x="1774820" y="106387"/>
                  </a:lnTo>
                  <a:lnTo>
                    <a:pt x="1832105" y="95836"/>
                  </a:lnTo>
                  <a:lnTo>
                    <a:pt x="1889999" y="85798"/>
                  </a:lnTo>
                  <a:lnTo>
                    <a:pt x="1948487" y="76280"/>
                  </a:lnTo>
                  <a:lnTo>
                    <a:pt x="2007552" y="67288"/>
                  </a:lnTo>
                  <a:lnTo>
                    <a:pt x="2067182" y="58828"/>
                  </a:lnTo>
                  <a:lnTo>
                    <a:pt x="2127359" y="50908"/>
                  </a:lnTo>
                  <a:lnTo>
                    <a:pt x="2188070" y="43534"/>
                  </a:lnTo>
                  <a:lnTo>
                    <a:pt x="2249300" y="36712"/>
                  </a:lnTo>
                  <a:lnTo>
                    <a:pt x="2311033" y="30450"/>
                  </a:lnTo>
                  <a:lnTo>
                    <a:pt x="2373254" y="24752"/>
                  </a:lnTo>
                  <a:lnTo>
                    <a:pt x="2435949" y="19627"/>
                  </a:lnTo>
                  <a:lnTo>
                    <a:pt x="2499102" y="15080"/>
                  </a:lnTo>
                  <a:lnTo>
                    <a:pt x="2562698" y="11118"/>
                  </a:lnTo>
                  <a:lnTo>
                    <a:pt x="2626723" y="7748"/>
                  </a:lnTo>
                  <a:lnTo>
                    <a:pt x="2691162" y="4976"/>
                  </a:lnTo>
                  <a:lnTo>
                    <a:pt x="2755998" y="2809"/>
                  </a:lnTo>
                  <a:lnTo>
                    <a:pt x="2821219" y="1252"/>
                  </a:lnTo>
                  <a:lnTo>
                    <a:pt x="2886807" y="314"/>
                  </a:lnTo>
                  <a:lnTo>
                    <a:pt x="2952750" y="0"/>
                  </a:lnTo>
                  <a:lnTo>
                    <a:pt x="3018687" y="314"/>
                  </a:lnTo>
                  <a:lnTo>
                    <a:pt x="3084271" y="1252"/>
                  </a:lnTo>
                  <a:lnTo>
                    <a:pt x="3149486" y="2809"/>
                  </a:lnTo>
                  <a:lnTo>
                    <a:pt x="3214319" y="4976"/>
                  </a:lnTo>
                  <a:lnTo>
                    <a:pt x="3278753" y="7748"/>
                  </a:lnTo>
                  <a:lnTo>
                    <a:pt x="3342775" y="11118"/>
                  </a:lnTo>
                  <a:lnTo>
                    <a:pt x="3406368" y="15080"/>
                  </a:lnTo>
                  <a:lnTo>
                    <a:pt x="3469518" y="19627"/>
                  </a:lnTo>
                  <a:lnTo>
                    <a:pt x="3532209" y="24752"/>
                  </a:lnTo>
                  <a:lnTo>
                    <a:pt x="3594428" y="30450"/>
                  </a:lnTo>
                  <a:lnTo>
                    <a:pt x="3656158" y="36712"/>
                  </a:lnTo>
                  <a:lnTo>
                    <a:pt x="3717385" y="43534"/>
                  </a:lnTo>
                  <a:lnTo>
                    <a:pt x="3778094" y="50908"/>
                  </a:lnTo>
                  <a:lnTo>
                    <a:pt x="3838270" y="58828"/>
                  </a:lnTo>
                  <a:lnTo>
                    <a:pt x="3897898" y="67288"/>
                  </a:lnTo>
                  <a:lnTo>
                    <a:pt x="3956962" y="76280"/>
                  </a:lnTo>
                  <a:lnTo>
                    <a:pt x="4015448" y="85798"/>
                  </a:lnTo>
                  <a:lnTo>
                    <a:pt x="4073341" y="95836"/>
                  </a:lnTo>
                  <a:lnTo>
                    <a:pt x="4130625" y="106387"/>
                  </a:lnTo>
                  <a:lnTo>
                    <a:pt x="4187286" y="117445"/>
                  </a:lnTo>
                  <a:lnTo>
                    <a:pt x="4243309" y="129003"/>
                  </a:lnTo>
                  <a:lnTo>
                    <a:pt x="4298679" y="141055"/>
                  </a:lnTo>
                  <a:lnTo>
                    <a:pt x="4353381" y="153593"/>
                  </a:lnTo>
                  <a:lnTo>
                    <a:pt x="4407399" y="166613"/>
                  </a:lnTo>
                  <a:lnTo>
                    <a:pt x="4460719" y="180106"/>
                  </a:lnTo>
                  <a:lnTo>
                    <a:pt x="4513325" y="194066"/>
                  </a:lnTo>
                  <a:lnTo>
                    <a:pt x="4565204" y="208488"/>
                  </a:lnTo>
                  <a:lnTo>
                    <a:pt x="4616339" y="223364"/>
                  </a:lnTo>
                  <a:lnTo>
                    <a:pt x="4666715" y="238688"/>
                  </a:lnTo>
                  <a:lnTo>
                    <a:pt x="4716319" y="254453"/>
                  </a:lnTo>
                  <a:lnTo>
                    <a:pt x="4765134" y="270653"/>
                  </a:lnTo>
                  <a:lnTo>
                    <a:pt x="4813146" y="287281"/>
                  </a:lnTo>
                  <a:lnTo>
                    <a:pt x="4860339" y="304331"/>
                  </a:lnTo>
                  <a:lnTo>
                    <a:pt x="4906699" y="321797"/>
                  </a:lnTo>
                  <a:lnTo>
                    <a:pt x="4952211" y="339670"/>
                  </a:lnTo>
                  <a:lnTo>
                    <a:pt x="4996859" y="357946"/>
                  </a:lnTo>
                  <a:lnTo>
                    <a:pt x="5040630" y="376618"/>
                  </a:lnTo>
                  <a:lnTo>
                    <a:pt x="5083506" y="395679"/>
                  </a:lnTo>
                  <a:lnTo>
                    <a:pt x="5125475" y="415122"/>
                  </a:lnTo>
                  <a:lnTo>
                    <a:pt x="5166519" y="434941"/>
                  </a:lnTo>
                  <a:lnTo>
                    <a:pt x="5206626" y="455130"/>
                  </a:lnTo>
                  <a:lnTo>
                    <a:pt x="5245779" y="475681"/>
                  </a:lnTo>
                  <a:lnTo>
                    <a:pt x="5283964" y="496589"/>
                  </a:lnTo>
                  <a:lnTo>
                    <a:pt x="5321165" y="517847"/>
                  </a:lnTo>
                  <a:lnTo>
                    <a:pt x="5357368" y="539449"/>
                  </a:lnTo>
                  <a:lnTo>
                    <a:pt x="5392558" y="561387"/>
                  </a:lnTo>
                  <a:lnTo>
                    <a:pt x="5426719" y="583655"/>
                  </a:lnTo>
                  <a:lnTo>
                    <a:pt x="5459837" y="606247"/>
                  </a:lnTo>
                  <a:lnTo>
                    <a:pt x="5491896" y="629156"/>
                  </a:lnTo>
                  <a:lnTo>
                    <a:pt x="5522882" y="652376"/>
                  </a:lnTo>
                  <a:lnTo>
                    <a:pt x="5581574" y="699722"/>
                  </a:lnTo>
                  <a:lnTo>
                    <a:pt x="5635792" y="748232"/>
                  </a:lnTo>
                  <a:lnTo>
                    <a:pt x="5685415" y="797855"/>
                  </a:lnTo>
                  <a:lnTo>
                    <a:pt x="5730325" y="848537"/>
                  </a:lnTo>
                  <a:lnTo>
                    <a:pt x="5770401" y="900226"/>
                  </a:lnTo>
                  <a:lnTo>
                    <a:pt x="5805523" y="952871"/>
                  </a:lnTo>
                  <a:lnTo>
                    <a:pt x="5835572" y="1006419"/>
                  </a:lnTo>
                  <a:lnTo>
                    <a:pt x="5860425" y="1060818"/>
                  </a:lnTo>
                  <a:lnTo>
                    <a:pt x="5879965" y="1116015"/>
                  </a:lnTo>
                  <a:lnTo>
                    <a:pt x="5894071" y="1171958"/>
                  </a:lnTo>
                  <a:lnTo>
                    <a:pt x="5902622" y="1228595"/>
                  </a:lnTo>
                  <a:lnTo>
                    <a:pt x="5905500" y="1285875"/>
                  </a:lnTo>
                  <a:lnTo>
                    <a:pt x="5904778" y="1314586"/>
                  </a:lnTo>
                  <a:lnTo>
                    <a:pt x="5899048" y="1371541"/>
                  </a:lnTo>
                  <a:lnTo>
                    <a:pt x="5887705" y="1427829"/>
                  </a:lnTo>
                  <a:lnTo>
                    <a:pt x="5870867" y="1483397"/>
                  </a:lnTo>
                  <a:lnTo>
                    <a:pt x="5848655" y="1538193"/>
                  </a:lnTo>
                  <a:lnTo>
                    <a:pt x="5821189" y="1592165"/>
                  </a:lnTo>
                  <a:lnTo>
                    <a:pt x="5788589" y="1645261"/>
                  </a:lnTo>
                  <a:lnTo>
                    <a:pt x="5750975" y="1697428"/>
                  </a:lnTo>
                  <a:lnTo>
                    <a:pt x="5708467" y="1748614"/>
                  </a:lnTo>
                  <a:lnTo>
                    <a:pt x="5661185" y="1798766"/>
                  </a:lnTo>
                  <a:lnTo>
                    <a:pt x="5609249" y="1847834"/>
                  </a:lnTo>
                  <a:lnTo>
                    <a:pt x="5552780" y="1895763"/>
                  </a:lnTo>
                  <a:lnTo>
                    <a:pt x="5491896" y="1942502"/>
                  </a:lnTo>
                  <a:lnTo>
                    <a:pt x="5459837" y="1965410"/>
                  </a:lnTo>
                  <a:lnTo>
                    <a:pt x="5426719" y="1988000"/>
                  </a:lnTo>
                  <a:lnTo>
                    <a:pt x="5392558" y="2010266"/>
                  </a:lnTo>
                  <a:lnTo>
                    <a:pt x="5357368" y="2032202"/>
                  </a:lnTo>
                  <a:lnTo>
                    <a:pt x="5321165" y="2053801"/>
                  </a:lnTo>
                  <a:lnTo>
                    <a:pt x="5283964" y="2075057"/>
                  </a:lnTo>
                  <a:lnTo>
                    <a:pt x="5245779" y="2095964"/>
                  </a:lnTo>
                  <a:lnTo>
                    <a:pt x="5206626" y="2116514"/>
                  </a:lnTo>
                  <a:lnTo>
                    <a:pt x="5166519" y="2136701"/>
                  </a:lnTo>
                  <a:lnTo>
                    <a:pt x="5125475" y="2156519"/>
                  </a:lnTo>
                  <a:lnTo>
                    <a:pt x="5083506" y="2175961"/>
                  </a:lnTo>
                  <a:lnTo>
                    <a:pt x="5040630" y="2195020"/>
                  </a:lnTo>
                  <a:lnTo>
                    <a:pt x="4996859" y="2213690"/>
                  </a:lnTo>
                  <a:lnTo>
                    <a:pt x="4952211" y="2231965"/>
                  </a:lnTo>
                  <a:lnTo>
                    <a:pt x="4906699" y="2249838"/>
                  </a:lnTo>
                  <a:lnTo>
                    <a:pt x="4860339" y="2267302"/>
                  </a:lnTo>
                  <a:lnTo>
                    <a:pt x="4813146" y="2284351"/>
                  </a:lnTo>
                  <a:lnTo>
                    <a:pt x="4765134" y="2300978"/>
                  </a:lnTo>
                  <a:lnTo>
                    <a:pt x="4716319" y="2317177"/>
                  </a:lnTo>
                  <a:lnTo>
                    <a:pt x="4666715" y="2332942"/>
                  </a:lnTo>
                  <a:lnTo>
                    <a:pt x="4616339" y="2348265"/>
                  </a:lnTo>
                  <a:lnTo>
                    <a:pt x="4565204" y="2363140"/>
                  </a:lnTo>
                  <a:lnTo>
                    <a:pt x="4513325" y="2377561"/>
                  </a:lnTo>
                  <a:lnTo>
                    <a:pt x="4460719" y="2391521"/>
                  </a:lnTo>
                  <a:lnTo>
                    <a:pt x="4407399" y="2405014"/>
                  </a:lnTo>
                  <a:lnTo>
                    <a:pt x="4353381" y="2418032"/>
                  </a:lnTo>
                  <a:lnTo>
                    <a:pt x="4298679" y="2430571"/>
                  </a:lnTo>
                  <a:lnTo>
                    <a:pt x="4243309" y="2442622"/>
                  </a:lnTo>
                  <a:lnTo>
                    <a:pt x="4187286" y="2454179"/>
                  </a:lnTo>
                  <a:lnTo>
                    <a:pt x="4130625" y="2465237"/>
                  </a:lnTo>
                  <a:lnTo>
                    <a:pt x="4073341" y="2475788"/>
                  </a:lnTo>
                  <a:lnTo>
                    <a:pt x="4015448" y="2485826"/>
                  </a:lnTo>
                  <a:lnTo>
                    <a:pt x="3956962" y="2495344"/>
                  </a:lnTo>
                  <a:lnTo>
                    <a:pt x="3897898" y="2504336"/>
                  </a:lnTo>
                  <a:lnTo>
                    <a:pt x="3838270" y="2512795"/>
                  </a:lnTo>
                  <a:lnTo>
                    <a:pt x="3778094" y="2520714"/>
                  </a:lnTo>
                  <a:lnTo>
                    <a:pt x="3717385" y="2528088"/>
                  </a:lnTo>
                  <a:lnTo>
                    <a:pt x="3656158" y="2534910"/>
                  </a:lnTo>
                  <a:lnTo>
                    <a:pt x="3594428" y="2541173"/>
                  </a:lnTo>
                  <a:lnTo>
                    <a:pt x="3532209" y="2546870"/>
                  </a:lnTo>
                  <a:lnTo>
                    <a:pt x="3469518" y="2551995"/>
                  </a:lnTo>
                  <a:lnTo>
                    <a:pt x="3406368" y="2556542"/>
                  </a:lnTo>
                  <a:lnTo>
                    <a:pt x="3342775" y="2560504"/>
                  </a:lnTo>
                  <a:lnTo>
                    <a:pt x="3278753" y="2563874"/>
                  </a:lnTo>
                  <a:lnTo>
                    <a:pt x="3214319" y="2566646"/>
                  </a:lnTo>
                  <a:lnTo>
                    <a:pt x="3149486" y="2568813"/>
                  </a:lnTo>
                  <a:lnTo>
                    <a:pt x="3084271" y="2570370"/>
                  </a:lnTo>
                  <a:lnTo>
                    <a:pt x="3018687" y="2571308"/>
                  </a:lnTo>
                  <a:lnTo>
                    <a:pt x="2952750" y="2571623"/>
                  </a:lnTo>
                  <a:lnTo>
                    <a:pt x="2886807" y="2571308"/>
                  </a:lnTo>
                  <a:lnTo>
                    <a:pt x="2821219" y="2570370"/>
                  </a:lnTo>
                  <a:lnTo>
                    <a:pt x="2755998" y="2568813"/>
                  </a:lnTo>
                  <a:lnTo>
                    <a:pt x="2691162" y="2566646"/>
                  </a:lnTo>
                  <a:lnTo>
                    <a:pt x="2626723" y="2563874"/>
                  </a:lnTo>
                  <a:lnTo>
                    <a:pt x="2562698" y="2560504"/>
                  </a:lnTo>
                  <a:lnTo>
                    <a:pt x="2499102" y="2556542"/>
                  </a:lnTo>
                  <a:lnTo>
                    <a:pt x="2435949" y="2551995"/>
                  </a:lnTo>
                  <a:lnTo>
                    <a:pt x="2373254" y="2546870"/>
                  </a:lnTo>
                  <a:lnTo>
                    <a:pt x="2311033" y="2541173"/>
                  </a:lnTo>
                  <a:lnTo>
                    <a:pt x="2249300" y="2534910"/>
                  </a:lnTo>
                  <a:lnTo>
                    <a:pt x="2188070" y="2528088"/>
                  </a:lnTo>
                  <a:lnTo>
                    <a:pt x="2127359" y="2520714"/>
                  </a:lnTo>
                  <a:lnTo>
                    <a:pt x="2067182" y="2512795"/>
                  </a:lnTo>
                  <a:lnTo>
                    <a:pt x="2007552" y="2504336"/>
                  </a:lnTo>
                  <a:lnTo>
                    <a:pt x="1948487" y="2495344"/>
                  </a:lnTo>
                  <a:lnTo>
                    <a:pt x="1889999" y="2485826"/>
                  </a:lnTo>
                  <a:lnTo>
                    <a:pt x="1832105" y="2475788"/>
                  </a:lnTo>
                  <a:lnTo>
                    <a:pt x="1774820" y="2465237"/>
                  </a:lnTo>
                  <a:lnTo>
                    <a:pt x="1718158" y="2454179"/>
                  </a:lnTo>
                  <a:lnTo>
                    <a:pt x="1662134" y="2442622"/>
                  </a:lnTo>
                  <a:lnTo>
                    <a:pt x="1606764" y="2430571"/>
                  </a:lnTo>
                  <a:lnTo>
                    <a:pt x="1552062" y="2418032"/>
                  </a:lnTo>
                  <a:lnTo>
                    <a:pt x="1498044" y="2405014"/>
                  </a:lnTo>
                  <a:lnTo>
                    <a:pt x="1444724" y="2391521"/>
                  </a:lnTo>
                  <a:lnTo>
                    <a:pt x="1392117" y="2377561"/>
                  </a:lnTo>
                  <a:lnTo>
                    <a:pt x="1340239" y="2363140"/>
                  </a:lnTo>
                  <a:lnTo>
                    <a:pt x="1289105" y="2348265"/>
                  </a:lnTo>
                  <a:lnTo>
                    <a:pt x="1238728" y="2332942"/>
                  </a:lnTo>
                  <a:lnTo>
                    <a:pt x="1189126" y="2317177"/>
                  </a:lnTo>
                  <a:lnTo>
                    <a:pt x="1140311" y="2300978"/>
                  </a:lnTo>
                  <a:lnTo>
                    <a:pt x="1092300" y="2284351"/>
                  </a:lnTo>
                  <a:lnTo>
                    <a:pt x="1045108" y="2267302"/>
                  </a:lnTo>
                  <a:lnTo>
                    <a:pt x="998749" y="2249838"/>
                  </a:lnTo>
                  <a:lnTo>
                    <a:pt x="953238" y="2231965"/>
                  </a:lnTo>
                  <a:lnTo>
                    <a:pt x="908591" y="2213690"/>
                  </a:lnTo>
                  <a:lnTo>
                    <a:pt x="864822" y="2195020"/>
                  </a:lnTo>
                  <a:lnTo>
                    <a:pt x="821946" y="2175961"/>
                  </a:lnTo>
                  <a:lnTo>
                    <a:pt x="779980" y="2156519"/>
                  </a:lnTo>
                  <a:lnTo>
                    <a:pt x="738936" y="2136701"/>
                  </a:lnTo>
                  <a:lnTo>
                    <a:pt x="698831" y="2116514"/>
                  </a:lnTo>
                  <a:lnTo>
                    <a:pt x="659679" y="2095964"/>
                  </a:lnTo>
                  <a:lnTo>
                    <a:pt x="621496" y="2075057"/>
                  </a:lnTo>
                  <a:lnTo>
                    <a:pt x="584296" y="2053801"/>
                  </a:lnTo>
                  <a:lnTo>
                    <a:pt x="548095" y="2032202"/>
                  </a:lnTo>
                  <a:lnTo>
                    <a:pt x="512907" y="2010266"/>
                  </a:lnTo>
                  <a:lnTo>
                    <a:pt x="478747" y="1988000"/>
                  </a:lnTo>
                  <a:lnTo>
                    <a:pt x="445631" y="1965410"/>
                  </a:lnTo>
                  <a:lnTo>
                    <a:pt x="413574" y="1942502"/>
                  </a:lnTo>
                  <a:lnTo>
                    <a:pt x="382590" y="1919285"/>
                  </a:lnTo>
                  <a:lnTo>
                    <a:pt x="323902" y="1871944"/>
                  </a:lnTo>
                  <a:lnTo>
                    <a:pt x="269687" y="1823439"/>
                  </a:lnTo>
                  <a:lnTo>
                    <a:pt x="220067" y="1773822"/>
                  </a:lnTo>
                  <a:lnTo>
                    <a:pt x="175160" y="1723146"/>
                  </a:lnTo>
                  <a:lnTo>
                    <a:pt x="135087" y="1671463"/>
                  </a:lnTo>
                  <a:lnTo>
                    <a:pt x="99967" y="1618826"/>
                  </a:lnTo>
                  <a:lnTo>
                    <a:pt x="69921" y="1565285"/>
                  </a:lnTo>
                  <a:lnTo>
                    <a:pt x="45070" y="1510894"/>
                  </a:lnTo>
                  <a:lnTo>
                    <a:pt x="25531" y="1455706"/>
                  </a:lnTo>
                  <a:lnTo>
                    <a:pt x="11427" y="1399771"/>
                  </a:lnTo>
                  <a:lnTo>
                    <a:pt x="2876" y="1343144"/>
                  </a:lnTo>
                  <a:lnTo>
                    <a:pt x="0" y="1285875"/>
                  </a:lnTo>
                  <a:close/>
                </a:path>
              </a:pathLst>
            </a:custGeom>
            <a:ln w="25400">
              <a:solidFill>
                <a:srgbClr val="3D086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6800" y="5038788"/>
              <a:ext cx="3967226" cy="50958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8325" y="5000625"/>
              <a:ext cx="2500376" cy="614362"/>
            </a:xfrm>
            <a:prstGeom prst="rect">
              <a:avLst/>
            </a:prstGeom>
          </p:spPr>
        </p:pic>
      </p:grpSp>
      <p:sp>
        <p:nvSpPr>
          <p:cNvPr id="51" name="object 51" descr=""/>
          <p:cNvSpPr txBox="1"/>
          <p:nvPr/>
        </p:nvSpPr>
        <p:spPr>
          <a:xfrm>
            <a:off x="1109662" y="5081651"/>
            <a:ext cx="3829050" cy="371475"/>
          </a:xfrm>
          <a:prstGeom prst="rect">
            <a:avLst/>
          </a:prstGeom>
          <a:solidFill>
            <a:srgbClr val="F1F1F1"/>
          </a:solidFill>
          <a:ln w="9525">
            <a:solidFill>
              <a:srgbClr val="52555A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12494">
              <a:lnSpc>
                <a:spcPct val="100000"/>
              </a:lnSpc>
              <a:spcBef>
                <a:spcPts val="300"/>
              </a:spcBef>
            </a:pPr>
            <a:r>
              <a:rPr dirty="0" sz="1800" b="1" i="1">
                <a:solidFill>
                  <a:srgbClr val="52555A"/>
                </a:solidFill>
                <a:latin typeface="Arial"/>
                <a:cs typeface="Arial"/>
              </a:rPr>
              <a:t>Strategic</a:t>
            </a:r>
            <a:r>
              <a:rPr dirty="0" sz="1800" spc="-50" b="1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52555A"/>
                </a:solidFill>
                <a:latin typeface="Arial"/>
                <a:cs typeface="Arial"/>
              </a:rPr>
              <a:t>Sourcing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10209" y="5106987"/>
            <a:ext cx="40703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2555A"/>
                </a:solidFill>
                <a:latin typeface="Arial"/>
                <a:cs typeface="Arial"/>
              </a:rPr>
              <a:t>Q’Y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2716276" y="2943161"/>
            <a:ext cx="6880225" cy="2922905"/>
            <a:chOff x="2716276" y="2943161"/>
            <a:chExt cx="6880225" cy="2922905"/>
          </a:xfrm>
        </p:grpSpPr>
        <p:sp>
          <p:nvSpPr>
            <p:cNvPr id="54" name="object 54" descr=""/>
            <p:cNvSpPr/>
            <p:nvPr/>
          </p:nvSpPr>
          <p:spPr>
            <a:xfrm>
              <a:off x="2728976" y="5519800"/>
              <a:ext cx="295275" cy="333375"/>
            </a:xfrm>
            <a:custGeom>
              <a:avLst/>
              <a:gdLst/>
              <a:ahLst/>
              <a:cxnLst/>
              <a:rect l="l" t="t" r="r" b="b"/>
              <a:pathLst>
                <a:path w="295275" h="333375">
                  <a:moveTo>
                    <a:pt x="221361" y="0"/>
                  </a:moveTo>
                  <a:lnTo>
                    <a:pt x="73787" y="0"/>
                  </a:lnTo>
                  <a:lnTo>
                    <a:pt x="73787" y="185674"/>
                  </a:lnTo>
                  <a:lnTo>
                    <a:pt x="0" y="185674"/>
                  </a:lnTo>
                  <a:lnTo>
                    <a:pt x="147574" y="333311"/>
                  </a:lnTo>
                  <a:lnTo>
                    <a:pt x="295275" y="185674"/>
                  </a:lnTo>
                  <a:lnTo>
                    <a:pt x="221361" y="185674"/>
                  </a:lnTo>
                  <a:lnTo>
                    <a:pt x="221361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728976" y="5519800"/>
              <a:ext cx="295275" cy="333375"/>
            </a:xfrm>
            <a:custGeom>
              <a:avLst/>
              <a:gdLst/>
              <a:ahLst/>
              <a:cxnLst/>
              <a:rect l="l" t="t" r="r" b="b"/>
              <a:pathLst>
                <a:path w="295275" h="333375">
                  <a:moveTo>
                    <a:pt x="0" y="185674"/>
                  </a:moveTo>
                  <a:lnTo>
                    <a:pt x="73787" y="185674"/>
                  </a:lnTo>
                  <a:lnTo>
                    <a:pt x="73787" y="0"/>
                  </a:lnTo>
                  <a:lnTo>
                    <a:pt x="221361" y="0"/>
                  </a:lnTo>
                  <a:lnTo>
                    <a:pt x="221361" y="185674"/>
                  </a:lnTo>
                  <a:lnTo>
                    <a:pt x="295275" y="185674"/>
                  </a:lnTo>
                  <a:lnTo>
                    <a:pt x="147574" y="333311"/>
                  </a:lnTo>
                  <a:lnTo>
                    <a:pt x="0" y="185674"/>
                  </a:lnTo>
                  <a:close/>
                </a:path>
              </a:pathLst>
            </a:custGeom>
            <a:ln w="25400">
              <a:solidFill>
                <a:srgbClr val="3D086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86675" y="2943161"/>
              <a:ext cx="1909826" cy="661987"/>
            </a:xfrm>
            <a:prstGeom prst="rect">
              <a:avLst/>
            </a:prstGeom>
          </p:spPr>
        </p:pic>
      </p:grpSp>
      <p:sp>
        <p:nvSpPr>
          <p:cNvPr id="57" name="object 57" descr=""/>
          <p:cNvSpPr txBox="1"/>
          <p:nvPr/>
        </p:nvSpPr>
        <p:spPr>
          <a:xfrm>
            <a:off x="7872094" y="3045142"/>
            <a:ext cx="149733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0" b="1">
                <a:solidFill>
                  <a:srgbClr val="52555A"/>
                </a:solidFill>
                <a:latin typeface="Arial"/>
                <a:cs typeface="Arial"/>
              </a:rPr>
              <a:t>OUTCOME?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744" y="767461"/>
            <a:ext cx="365252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52555A"/>
                </a:solidFill>
              </a:rPr>
              <a:t>Program</a:t>
            </a:r>
            <a:r>
              <a:rPr dirty="0" spc="70">
                <a:solidFill>
                  <a:srgbClr val="52555A"/>
                </a:solidFill>
              </a:rPr>
              <a:t> </a:t>
            </a:r>
            <a:r>
              <a:rPr dirty="0" spc="-20">
                <a:solidFill>
                  <a:srgbClr val="52555A"/>
                </a:solidFill>
              </a:rPr>
              <a:t>Ramp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147951" y="2400300"/>
            <a:ext cx="8067675" cy="3352800"/>
            <a:chOff x="2147951" y="2400300"/>
            <a:chExt cx="8067675" cy="3352800"/>
          </a:xfrm>
        </p:grpSpPr>
        <p:sp>
          <p:nvSpPr>
            <p:cNvPr id="4" name="object 4" descr=""/>
            <p:cNvSpPr/>
            <p:nvPr/>
          </p:nvSpPr>
          <p:spPr>
            <a:xfrm>
              <a:off x="2147951" y="2795650"/>
              <a:ext cx="8067675" cy="2457450"/>
            </a:xfrm>
            <a:custGeom>
              <a:avLst/>
              <a:gdLst/>
              <a:ahLst/>
              <a:cxnLst/>
              <a:rect l="l" t="t" r="r" b="b"/>
              <a:pathLst>
                <a:path w="8067675" h="2457450">
                  <a:moveTo>
                    <a:pt x="0" y="2457450"/>
                  </a:moveTo>
                  <a:lnTo>
                    <a:pt x="690499" y="2457450"/>
                  </a:lnTo>
                </a:path>
                <a:path w="8067675" h="2457450">
                  <a:moveTo>
                    <a:pt x="1319149" y="2457450"/>
                  </a:moveTo>
                  <a:lnTo>
                    <a:pt x="2709799" y="2457450"/>
                  </a:lnTo>
                </a:path>
                <a:path w="8067675" h="2457450">
                  <a:moveTo>
                    <a:pt x="3338449" y="2457450"/>
                  </a:moveTo>
                  <a:lnTo>
                    <a:pt x="4729099" y="2457450"/>
                  </a:lnTo>
                </a:path>
                <a:path w="8067675" h="2457450">
                  <a:moveTo>
                    <a:pt x="5357749" y="2457450"/>
                  </a:moveTo>
                  <a:lnTo>
                    <a:pt x="6738874" y="2457450"/>
                  </a:lnTo>
                </a:path>
                <a:path w="8067675" h="2457450">
                  <a:moveTo>
                    <a:pt x="7377049" y="2457450"/>
                  </a:moveTo>
                  <a:lnTo>
                    <a:pt x="8067675" y="2457450"/>
                  </a:lnTo>
                </a:path>
                <a:path w="8067675" h="2457450">
                  <a:moveTo>
                    <a:pt x="0" y="1971548"/>
                  </a:moveTo>
                  <a:lnTo>
                    <a:pt x="690499" y="1971548"/>
                  </a:lnTo>
                </a:path>
                <a:path w="8067675" h="2457450">
                  <a:moveTo>
                    <a:pt x="1319149" y="1971548"/>
                  </a:moveTo>
                  <a:lnTo>
                    <a:pt x="2709799" y="1971548"/>
                  </a:lnTo>
                </a:path>
                <a:path w="8067675" h="2457450">
                  <a:moveTo>
                    <a:pt x="3338449" y="1971548"/>
                  </a:moveTo>
                  <a:lnTo>
                    <a:pt x="4729099" y="1971548"/>
                  </a:lnTo>
                </a:path>
                <a:path w="8067675" h="2457450">
                  <a:moveTo>
                    <a:pt x="5357749" y="1971548"/>
                  </a:moveTo>
                  <a:lnTo>
                    <a:pt x="6738874" y="1971548"/>
                  </a:lnTo>
                </a:path>
                <a:path w="8067675" h="2457450">
                  <a:moveTo>
                    <a:pt x="7377049" y="1971548"/>
                  </a:moveTo>
                  <a:lnTo>
                    <a:pt x="8067675" y="1971548"/>
                  </a:lnTo>
                </a:path>
                <a:path w="8067675" h="2457450">
                  <a:moveTo>
                    <a:pt x="0" y="1476248"/>
                  </a:moveTo>
                  <a:lnTo>
                    <a:pt x="2709799" y="1476248"/>
                  </a:lnTo>
                </a:path>
                <a:path w="8067675" h="2457450">
                  <a:moveTo>
                    <a:pt x="3338449" y="1476248"/>
                  </a:moveTo>
                  <a:lnTo>
                    <a:pt x="4729099" y="1476248"/>
                  </a:lnTo>
                </a:path>
                <a:path w="8067675" h="2457450">
                  <a:moveTo>
                    <a:pt x="5357749" y="1476248"/>
                  </a:moveTo>
                  <a:lnTo>
                    <a:pt x="6738874" y="1476248"/>
                  </a:lnTo>
                </a:path>
                <a:path w="8067675" h="2457450">
                  <a:moveTo>
                    <a:pt x="7377049" y="1476248"/>
                  </a:moveTo>
                  <a:lnTo>
                    <a:pt x="8067675" y="1476248"/>
                  </a:lnTo>
                </a:path>
                <a:path w="8067675" h="2457450">
                  <a:moveTo>
                    <a:pt x="0" y="980948"/>
                  </a:moveTo>
                  <a:lnTo>
                    <a:pt x="4729099" y="980948"/>
                  </a:lnTo>
                </a:path>
                <a:path w="8067675" h="2457450">
                  <a:moveTo>
                    <a:pt x="5357749" y="980948"/>
                  </a:moveTo>
                  <a:lnTo>
                    <a:pt x="6738874" y="980948"/>
                  </a:lnTo>
                </a:path>
                <a:path w="8067675" h="2457450">
                  <a:moveTo>
                    <a:pt x="7377049" y="980948"/>
                  </a:moveTo>
                  <a:lnTo>
                    <a:pt x="8067675" y="980948"/>
                  </a:lnTo>
                </a:path>
                <a:path w="8067675" h="2457450">
                  <a:moveTo>
                    <a:pt x="0" y="495300"/>
                  </a:moveTo>
                  <a:lnTo>
                    <a:pt x="4729099" y="495300"/>
                  </a:lnTo>
                </a:path>
                <a:path w="8067675" h="2457450">
                  <a:moveTo>
                    <a:pt x="5357749" y="495300"/>
                  </a:moveTo>
                  <a:lnTo>
                    <a:pt x="6738874" y="495300"/>
                  </a:lnTo>
                </a:path>
                <a:path w="8067675" h="2457450">
                  <a:moveTo>
                    <a:pt x="7377049" y="495300"/>
                  </a:moveTo>
                  <a:lnTo>
                    <a:pt x="8067675" y="495300"/>
                  </a:lnTo>
                </a:path>
                <a:path w="8067675" h="2457450">
                  <a:moveTo>
                    <a:pt x="0" y="0"/>
                  </a:moveTo>
                  <a:lnTo>
                    <a:pt x="4729099" y="0"/>
                  </a:lnTo>
                </a:path>
                <a:path w="8067675" h="2457450">
                  <a:moveTo>
                    <a:pt x="5357749" y="0"/>
                  </a:moveTo>
                  <a:lnTo>
                    <a:pt x="6738874" y="0"/>
                  </a:lnTo>
                </a:path>
                <a:path w="8067675" h="2457450">
                  <a:moveTo>
                    <a:pt x="7377049" y="0"/>
                  </a:moveTo>
                  <a:lnTo>
                    <a:pt x="8067675" y="0"/>
                  </a:lnTo>
                </a:path>
              </a:pathLst>
            </a:custGeom>
            <a:ln w="9525">
              <a:solidFill>
                <a:srgbClr val="E4E6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838450" y="2400299"/>
              <a:ext cx="6686550" cy="3343275"/>
            </a:xfrm>
            <a:custGeom>
              <a:avLst/>
              <a:gdLst/>
              <a:ahLst/>
              <a:cxnLst/>
              <a:rect l="l" t="t" r="r" b="b"/>
              <a:pathLst>
                <a:path w="6686550" h="3343275">
                  <a:moveTo>
                    <a:pt x="628650" y="2066925"/>
                  </a:moveTo>
                  <a:lnTo>
                    <a:pt x="0" y="2066925"/>
                  </a:lnTo>
                  <a:lnTo>
                    <a:pt x="0" y="3343275"/>
                  </a:lnTo>
                  <a:lnTo>
                    <a:pt x="628650" y="3343275"/>
                  </a:lnTo>
                  <a:lnTo>
                    <a:pt x="628650" y="2066925"/>
                  </a:lnTo>
                  <a:close/>
                </a:path>
                <a:path w="6686550" h="3343275">
                  <a:moveTo>
                    <a:pt x="2647950" y="1866900"/>
                  </a:moveTo>
                  <a:lnTo>
                    <a:pt x="2019300" y="1866900"/>
                  </a:lnTo>
                  <a:lnTo>
                    <a:pt x="2019300" y="3343275"/>
                  </a:lnTo>
                  <a:lnTo>
                    <a:pt x="2647950" y="3343275"/>
                  </a:lnTo>
                  <a:lnTo>
                    <a:pt x="2647950" y="1866900"/>
                  </a:lnTo>
                  <a:close/>
                </a:path>
                <a:path w="6686550" h="3343275">
                  <a:moveTo>
                    <a:pt x="4667250" y="0"/>
                  </a:moveTo>
                  <a:lnTo>
                    <a:pt x="4038600" y="0"/>
                  </a:lnTo>
                  <a:lnTo>
                    <a:pt x="4038600" y="3343275"/>
                  </a:lnTo>
                  <a:lnTo>
                    <a:pt x="4667250" y="3343275"/>
                  </a:lnTo>
                  <a:lnTo>
                    <a:pt x="4667250" y="0"/>
                  </a:lnTo>
                  <a:close/>
                </a:path>
                <a:path w="6686550" h="3343275">
                  <a:moveTo>
                    <a:pt x="6686550" y="0"/>
                  </a:moveTo>
                  <a:lnTo>
                    <a:pt x="6048375" y="0"/>
                  </a:lnTo>
                  <a:lnTo>
                    <a:pt x="6048375" y="3343275"/>
                  </a:lnTo>
                  <a:lnTo>
                    <a:pt x="6686550" y="3343275"/>
                  </a:lnTo>
                  <a:lnTo>
                    <a:pt x="6686550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147951" y="5748337"/>
              <a:ext cx="8067675" cy="0"/>
            </a:xfrm>
            <a:custGeom>
              <a:avLst/>
              <a:gdLst/>
              <a:ahLst/>
              <a:cxnLst/>
              <a:rect l="l" t="t" r="r" b="b"/>
              <a:pathLst>
                <a:path w="8067675" h="0">
                  <a:moveTo>
                    <a:pt x="0" y="0"/>
                  </a:moveTo>
                  <a:lnTo>
                    <a:pt x="8067675" y="0"/>
                  </a:lnTo>
                </a:path>
              </a:pathLst>
            </a:custGeom>
            <a:ln w="9525">
              <a:solidFill>
                <a:srgbClr val="E4E6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2147951" y="2300351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 h="0">
                <a:moveTo>
                  <a:pt x="0" y="0"/>
                </a:moveTo>
                <a:lnTo>
                  <a:pt x="8067675" y="0"/>
                </a:lnTo>
              </a:path>
            </a:pathLst>
          </a:custGeom>
          <a:ln w="9525">
            <a:solidFill>
              <a:srgbClr val="E4E6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147951" y="1814576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 h="0">
                <a:moveTo>
                  <a:pt x="0" y="0"/>
                </a:moveTo>
                <a:lnTo>
                  <a:pt x="8067675" y="0"/>
                </a:lnTo>
              </a:path>
            </a:pathLst>
          </a:custGeom>
          <a:ln w="9525">
            <a:solidFill>
              <a:srgbClr val="E4E6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973326" y="5666104"/>
            <a:ext cx="8953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8D9195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73326" y="5173408"/>
            <a:ext cx="8953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8D9195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909826" y="4680648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09826" y="4187761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909826" y="3695001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909826" y="3202368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909826" y="2709481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09826" y="2216848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09826" y="1723961"/>
            <a:ext cx="1587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8D9195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46654" y="5814377"/>
            <a:ext cx="4203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8D9195"/>
                </a:solidFill>
                <a:latin typeface="Arial"/>
                <a:cs typeface="Arial"/>
              </a:rPr>
              <a:t>Q2</a:t>
            </a:r>
            <a:r>
              <a:rPr dirty="0" sz="1050" spc="20" b="1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8D9195"/>
                </a:solidFill>
                <a:latin typeface="Arial"/>
                <a:cs typeface="Arial"/>
              </a:rPr>
              <a:t>22'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965319" y="5814377"/>
            <a:ext cx="4191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8D9195"/>
                </a:solidFill>
                <a:latin typeface="Arial"/>
                <a:cs typeface="Arial"/>
              </a:rPr>
              <a:t>Q3</a:t>
            </a:r>
            <a:r>
              <a:rPr dirty="0" sz="1050" spc="15" b="1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8D9195"/>
                </a:solidFill>
                <a:latin typeface="Arial"/>
                <a:cs typeface="Arial"/>
              </a:rPr>
              <a:t>22'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965315" y="5814377"/>
            <a:ext cx="4191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8D9195"/>
                </a:solidFill>
                <a:latin typeface="Arial"/>
                <a:cs typeface="Arial"/>
              </a:rPr>
              <a:t>Q4</a:t>
            </a:r>
            <a:r>
              <a:rPr dirty="0" sz="1050" spc="15" b="1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8D9195"/>
                </a:solidFill>
                <a:latin typeface="Arial"/>
                <a:cs typeface="Arial"/>
              </a:rPr>
              <a:t>22'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02394" y="5814377"/>
            <a:ext cx="4191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8D9195"/>
                </a:solidFill>
                <a:latin typeface="Arial"/>
                <a:cs typeface="Arial"/>
              </a:rPr>
              <a:t>Q1</a:t>
            </a:r>
            <a:r>
              <a:rPr dirty="0" sz="1050" spc="15" b="1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8D9195"/>
                </a:solidFill>
                <a:latin typeface="Arial"/>
                <a:cs typeface="Arial"/>
              </a:rPr>
              <a:t>23'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775453" y="1423352"/>
            <a:ext cx="20942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8D9195"/>
                </a:solidFill>
                <a:latin typeface="Arial"/>
                <a:cs typeface="Arial"/>
              </a:rPr>
              <a:t>Procedural</a:t>
            </a:r>
            <a:r>
              <a:rPr dirty="0" sz="1800" spc="-55" b="1">
                <a:solidFill>
                  <a:srgbClr val="8D9195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8D9195"/>
                </a:solidFill>
                <a:latin typeface="Arial"/>
                <a:cs typeface="Arial"/>
              </a:rPr>
              <a:t>Volume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2511" rIns="0" bIns="0" rtlCol="0" vert="horz">
            <a:spAutoFit/>
          </a:bodyPr>
          <a:lstStyle/>
          <a:p>
            <a:pPr marL="22987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52555A"/>
                </a:solidFill>
              </a:rPr>
              <a:t>Halo</a:t>
            </a:r>
            <a:r>
              <a:rPr dirty="0" spc="10">
                <a:solidFill>
                  <a:srgbClr val="52555A"/>
                </a:solidFill>
              </a:rPr>
              <a:t> </a:t>
            </a:r>
            <a:r>
              <a:rPr dirty="0">
                <a:solidFill>
                  <a:srgbClr val="52555A"/>
                </a:solidFill>
              </a:rPr>
              <a:t>Effect</a:t>
            </a:r>
            <a:r>
              <a:rPr dirty="0" spc="70">
                <a:solidFill>
                  <a:srgbClr val="52555A"/>
                </a:solidFill>
              </a:rPr>
              <a:t> </a:t>
            </a:r>
            <a:r>
              <a:rPr dirty="0">
                <a:solidFill>
                  <a:srgbClr val="52555A"/>
                </a:solidFill>
              </a:rPr>
              <a:t>on</a:t>
            </a:r>
            <a:r>
              <a:rPr dirty="0" spc="25">
                <a:solidFill>
                  <a:srgbClr val="52555A"/>
                </a:solidFill>
              </a:rPr>
              <a:t> </a:t>
            </a:r>
            <a:r>
              <a:rPr dirty="0">
                <a:solidFill>
                  <a:srgbClr val="52555A"/>
                </a:solidFill>
              </a:rPr>
              <a:t>the</a:t>
            </a:r>
            <a:r>
              <a:rPr dirty="0" spc="10">
                <a:solidFill>
                  <a:srgbClr val="52555A"/>
                </a:solidFill>
              </a:rPr>
              <a:t> </a:t>
            </a:r>
            <a:r>
              <a:rPr dirty="0">
                <a:solidFill>
                  <a:srgbClr val="52555A"/>
                </a:solidFill>
              </a:rPr>
              <a:t>Urology</a:t>
            </a:r>
            <a:r>
              <a:rPr dirty="0" spc="85">
                <a:solidFill>
                  <a:srgbClr val="52555A"/>
                </a:solidFill>
              </a:rPr>
              <a:t> </a:t>
            </a:r>
            <a:r>
              <a:rPr dirty="0" spc="-10">
                <a:solidFill>
                  <a:srgbClr val="52555A"/>
                </a:solidFill>
              </a:rPr>
              <a:t>Service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809750" y="1371536"/>
            <a:ext cx="8472805" cy="5177155"/>
            <a:chOff x="1809750" y="1371536"/>
            <a:chExt cx="8472805" cy="51771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9750" y="1371536"/>
              <a:ext cx="8472551" cy="51769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7850" y="1409700"/>
              <a:ext cx="8343900" cy="5048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18" rIns="0" bIns="0" rtlCol="0" vert="horz">
            <a:spAutoFit/>
          </a:bodyPr>
          <a:lstStyle/>
          <a:p>
            <a:pPr marL="327660">
              <a:lnSpc>
                <a:spcPts val="4050"/>
              </a:lnSpc>
              <a:spcBef>
                <a:spcPts val="105"/>
              </a:spcBef>
            </a:pPr>
            <a:r>
              <a:rPr dirty="0" sz="3600"/>
              <a:t>Hospital</a:t>
            </a:r>
            <a:r>
              <a:rPr dirty="0" sz="3600" spc="-45"/>
              <a:t> </a:t>
            </a:r>
            <a:r>
              <a:rPr dirty="0" sz="3600" spc="-10"/>
              <a:t>Implications</a:t>
            </a:r>
            <a:endParaRPr sz="3600"/>
          </a:p>
          <a:p>
            <a:pPr marL="327660">
              <a:lnSpc>
                <a:spcPts val="3570"/>
              </a:lnSpc>
            </a:pPr>
            <a:r>
              <a:rPr dirty="0" sz="3200" i="1">
                <a:latin typeface="Arial"/>
                <a:cs typeface="Arial"/>
              </a:rPr>
              <a:t>Example</a:t>
            </a:r>
            <a:r>
              <a:rPr dirty="0" sz="3200" spc="-114" i="1">
                <a:latin typeface="Arial"/>
                <a:cs typeface="Arial"/>
              </a:rPr>
              <a:t> </a:t>
            </a:r>
            <a:r>
              <a:rPr dirty="0" sz="3200" spc="-10" i="1">
                <a:latin typeface="Arial"/>
                <a:cs typeface="Arial"/>
              </a:rPr>
              <a:t>Economics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39" y="1781080"/>
            <a:ext cx="8805951" cy="4272087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431987" y="1782803"/>
          <a:ext cx="8818245" cy="417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2750"/>
                <a:gridCol w="1292860"/>
                <a:gridCol w="513714"/>
                <a:gridCol w="1153159"/>
                <a:gridCol w="514350"/>
                <a:gridCol w="1012825"/>
              </a:tblGrid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50" spc="-10" b="1">
                          <a:latin typeface="Calibri"/>
                          <a:cs typeface="Calibri"/>
                        </a:rPr>
                        <a:t>Aquablation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50" spc="-10" b="1">
                          <a:latin typeface="Calibri"/>
                          <a:cs typeface="Calibri"/>
                        </a:rPr>
                        <a:t>Greenlight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50" spc="-20" b="1">
                          <a:latin typeface="Calibri"/>
                          <a:cs typeface="Calibri"/>
                        </a:rPr>
                        <a:t>TURP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76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9375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850" spc="-10" b="1">
                          <a:latin typeface="Calibri"/>
                          <a:cs typeface="Calibri"/>
                        </a:rPr>
                        <a:t>Reimbursement</a:t>
                      </a:r>
                      <a:r>
                        <a:rPr dirty="0" sz="185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b="1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8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20" b="1">
                          <a:latin typeface="Calibri"/>
                          <a:cs typeface="Calibri"/>
                        </a:rPr>
                        <a:t>Case</a:t>
                      </a:r>
                      <a:endParaRPr sz="1850">
                        <a:latin typeface="Calibri"/>
                        <a:cs typeface="Calibri"/>
                      </a:endParaRPr>
                    </a:p>
                    <a:p>
                      <a:pPr marL="1866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50" spc="-10">
                          <a:latin typeface="Calibri"/>
                          <a:cs typeface="Calibri"/>
                        </a:rPr>
                        <a:t>Medicare</a:t>
                      </a:r>
                      <a:r>
                        <a:rPr dirty="0" sz="185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National</a:t>
                      </a:r>
                      <a:r>
                        <a:rPr dirty="0" sz="185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10">
                          <a:latin typeface="Calibri"/>
                          <a:cs typeface="Calibri"/>
                        </a:rPr>
                        <a:t>Average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39370">
                        <a:lnSpc>
                          <a:spcPct val="100000"/>
                        </a:lnSpc>
                      </a:pPr>
                      <a:r>
                        <a:rPr dirty="0" sz="1850" spc="-10" b="1">
                          <a:latin typeface="Calibri"/>
                          <a:cs typeface="Calibri"/>
                        </a:rPr>
                        <a:t>$8,558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24130">
                        <a:lnSpc>
                          <a:spcPct val="100000"/>
                        </a:lnSpc>
                      </a:pPr>
                      <a:r>
                        <a:rPr dirty="0" sz="1850" spc="-10" b="1">
                          <a:latin typeface="Calibri"/>
                          <a:cs typeface="Calibri"/>
                        </a:rPr>
                        <a:t>$4,685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40005">
                        <a:lnSpc>
                          <a:spcPct val="100000"/>
                        </a:lnSpc>
                      </a:pPr>
                      <a:r>
                        <a:rPr dirty="0" sz="1850" spc="-10" b="1">
                          <a:latin typeface="Calibri"/>
                          <a:cs typeface="Calibri"/>
                        </a:rPr>
                        <a:t>$4,685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78232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850" spc="-10" b="1">
                          <a:latin typeface="Calibri"/>
                          <a:cs typeface="Calibri"/>
                        </a:rPr>
                        <a:t>Perioperative</a:t>
                      </a:r>
                      <a:r>
                        <a:rPr dirty="0" sz="18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10" b="1">
                          <a:latin typeface="Calibri"/>
                          <a:cs typeface="Calibri"/>
                        </a:rPr>
                        <a:t>Supply</a:t>
                      </a:r>
                      <a:r>
                        <a:rPr dirty="0" sz="185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20" b="1">
                          <a:latin typeface="Calibri"/>
                          <a:cs typeface="Calibri"/>
                        </a:rPr>
                        <a:t>Cost</a:t>
                      </a:r>
                      <a:endParaRPr sz="1850">
                        <a:latin typeface="Calibri"/>
                        <a:cs typeface="Calibri"/>
                      </a:endParaRPr>
                    </a:p>
                    <a:p>
                      <a:pPr marL="1866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50" spc="-10">
                          <a:latin typeface="Calibri"/>
                          <a:cs typeface="Calibri"/>
                        </a:rPr>
                        <a:t>Disposables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56845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50" spc="-10" b="1" i="1">
                          <a:latin typeface="Calibri"/>
                          <a:cs typeface="Calibri"/>
                        </a:rPr>
                        <a:t>$4,577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9875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50" spc="-10" b="1" i="1">
                          <a:latin typeface="Calibri"/>
                          <a:cs typeface="Calibri"/>
                        </a:rPr>
                        <a:t>$2,833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9875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50" spc="-10" b="1" i="1">
                          <a:latin typeface="Calibri"/>
                          <a:cs typeface="Calibri"/>
                        </a:rPr>
                        <a:t>$1,158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9875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76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766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50">
                          <a:latin typeface="Calibri"/>
                          <a:cs typeface="Calibri"/>
                        </a:rPr>
                        <a:t>Contribution</a:t>
                      </a:r>
                      <a:r>
                        <a:rPr dirty="0" sz="185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30">
                          <a:latin typeface="Calibri"/>
                          <a:cs typeface="Calibri"/>
                        </a:rPr>
                        <a:t>Margin</a:t>
                      </a:r>
                      <a:r>
                        <a:rPr dirty="0" sz="185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Dollars</a:t>
                      </a:r>
                      <a:r>
                        <a:rPr dirty="0" sz="18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85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50" spc="-20">
                          <a:latin typeface="Calibri"/>
                          <a:cs typeface="Calibri"/>
                        </a:rPr>
                        <a:t>case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50" spc="-10">
                          <a:latin typeface="Calibri"/>
                          <a:cs typeface="Calibri"/>
                        </a:rPr>
                        <a:t>$3,981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50" spc="-10">
                          <a:latin typeface="Calibri"/>
                          <a:cs typeface="Calibri"/>
                        </a:rPr>
                        <a:t>$1,852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50" spc="-10">
                          <a:latin typeface="Calibri"/>
                          <a:cs typeface="Calibri"/>
                        </a:rPr>
                        <a:t>$3,527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008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7660">
                <a:tc rowSpan="2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u="sng" sz="1850" spc="-2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Aquablation</a:t>
                      </a:r>
                      <a:r>
                        <a:rPr dirty="0" u="sng" sz="1850" spc="-6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85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Vs.</a:t>
                      </a:r>
                      <a:r>
                        <a:rPr dirty="0" u="sng" sz="1850" spc="-5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85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Greenlight</a:t>
                      </a:r>
                      <a:endParaRPr sz="1850">
                        <a:latin typeface="Calibri"/>
                        <a:cs typeface="Calibri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u="sng" sz="1850" spc="-2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Aquablation</a:t>
                      </a:r>
                      <a:r>
                        <a:rPr dirty="0" u="sng" sz="1850" spc="-6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85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Vs.</a:t>
                      </a:r>
                      <a:r>
                        <a:rPr dirty="0" u="sng" sz="1850" spc="-5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850" spc="-2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TURP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50" spc="-10">
                          <a:latin typeface="Calibri"/>
                          <a:cs typeface="Calibri"/>
                        </a:rPr>
                        <a:t>$2,129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76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604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50" spc="-20">
                          <a:latin typeface="Calibri"/>
                          <a:cs typeface="Calibri"/>
                        </a:rPr>
                        <a:t>$454</a:t>
                      </a:r>
                      <a:endParaRPr sz="185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116647"/>
            <a:ext cx="6909434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CLINICAL</a:t>
            </a:r>
            <a:r>
              <a:rPr dirty="0" spc="65"/>
              <a:t> </a:t>
            </a:r>
            <a:r>
              <a:rPr dirty="0"/>
              <a:t>BEST</a:t>
            </a:r>
            <a:r>
              <a:rPr dirty="0" spc="-60"/>
              <a:t> </a:t>
            </a:r>
            <a:r>
              <a:rPr dirty="0" spc="-10"/>
              <a:t>PRACTICES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455" y="1213167"/>
            <a:ext cx="4333240" cy="849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/>
              <a:t>Case</a:t>
            </a:r>
            <a:r>
              <a:rPr dirty="0" sz="5400" spc="-35"/>
              <a:t> </a:t>
            </a:r>
            <a:r>
              <a:rPr dirty="0" sz="5400"/>
              <a:t>Study</a:t>
            </a:r>
            <a:r>
              <a:rPr dirty="0" sz="5400" spc="-35"/>
              <a:t> </a:t>
            </a:r>
            <a:r>
              <a:rPr dirty="0" sz="5400" spc="-50"/>
              <a:t>1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719455" y="2705417"/>
            <a:ext cx="6503034" cy="1691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Char char="•"/>
              <a:tabLst>
                <a:tab pos="240665" algn="l"/>
              </a:tabLst>
            </a:pP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59-year-</a:t>
            </a:r>
            <a:r>
              <a:rPr dirty="0" sz="1700" spc="-20">
                <a:solidFill>
                  <a:srgbClr val="52555A"/>
                </a:solidFill>
                <a:latin typeface="Arial"/>
                <a:cs typeface="Arial"/>
              </a:rPr>
              <a:t>old</a:t>
            </a:r>
            <a:r>
              <a:rPr dirty="0" sz="1700" spc="-114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engineer</a:t>
            </a:r>
            <a:r>
              <a:rPr dirty="0" sz="1700" spc="1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dirty="0" sz="1700" spc="-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2555A"/>
                </a:solidFill>
                <a:latin typeface="Arial"/>
                <a:cs typeface="Arial"/>
              </a:rPr>
              <a:t>Maine</a:t>
            </a:r>
            <a:endParaRPr sz="1700">
              <a:latin typeface="Arial"/>
              <a:cs typeface="Arial"/>
            </a:endParaRPr>
          </a:p>
          <a:p>
            <a:pPr lvl="1" marL="298450" marR="5080" indent="-228600">
              <a:lnSpc>
                <a:spcPts val="1880"/>
              </a:lnSpc>
              <a:spcBef>
                <a:spcPts val="1835"/>
              </a:spcBef>
              <a:buChar char="•"/>
              <a:tabLst>
                <a:tab pos="298450" algn="l"/>
              </a:tabLst>
            </a:pP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Started</a:t>
            </a:r>
            <a:r>
              <a:rPr dirty="0" sz="1700" spc="-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developed</a:t>
            </a:r>
            <a:r>
              <a:rPr dirty="0" sz="1700" spc="4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symptoms</a:t>
            </a:r>
            <a:r>
              <a:rPr dirty="0" sz="1700" spc="13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3</a:t>
            </a:r>
            <a:r>
              <a:rPr dirty="0" sz="1700" spc="-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years</a:t>
            </a:r>
            <a:r>
              <a:rPr dirty="0" sz="1700" spc="-13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prior</a:t>
            </a:r>
            <a:r>
              <a:rPr dirty="0" sz="1700" spc="-1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700" spc="-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has</a:t>
            </a:r>
            <a:r>
              <a:rPr dirty="0" sz="1700" spc="-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been</a:t>
            </a:r>
            <a:r>
              <a:rPr dirty="0" sz="1700" spc="-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2555A"/>
                </a:solidFill>
                <a:latin typeface="Arial"/>
                <a:cs typeface="Arial"/>
              </a:rPr>
              <a:t>treated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dirty="0" sz="1700" spc="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daily</a:t>
            </a:r>
            <a:r>
              <a:rPr dirty="0" sz="1700" spc="1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tamsulosin</a:t>
            </a:r>
            <a:r>
              <a:rPr dirty="0" sz="1700" spc="-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700" spc="-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later</a:t>
            </a:r>
            <a:r>
              <a:rPr dirty="0" sz="1700" spc="-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2555A"/>
                </a:solidFill>
                <a:latin typeface="Arial"/>
                <a:cs typeface="Arial"/>
              </a:rPr>
              <a:t>tadalafil.</a:t>
            </a:r>
            <a:endParaRPr sz="1700">
              <a:latin typeface="Arial"/>
              <a:cs typeface="Arial"/>
            </a:endParaRPr>
          </a:p>
          <a:p>
            <a:pPr lvl="1" marL="297815" indent="-227965">
              <a:lnSpc>
                <a:spcPts val="1685"/>
              </a:lnSpc>
              <a:buChar char="•"/>
              <a:tabLst>
                <a:tab pos="297815" algn="l"/>
              </a:tabLst>
            </a:pP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Didn’t</a:t>
            </a:r>
            <a:r>
              <a:rPr dirty="0" sz="1700" spc="-3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want</a:t>
            </a:r>
            <a:r>
              <a:rPr dirty="0" sz="1700" spc="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anything</a:t>
            </a:r>
            <a:r>
              <a:rPr dirty="0" sz="1700" spc="7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permeant</a:t>
            </a:r>
            <a:r>
              <a:rPr dirty="0" sz="1700" spc="-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put</a:t>
            </a:r>
            <a:r>
              <a:rPr dirty="0" sz="1700" spc="3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dirty="0" sz="1700" spc="-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(Urolift)</a:t>
            </a:r>
            <a:r>
              <a:rPr dirty="0" sz="1700" spc="-12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700" spc="-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wanted</a:t>
            </a:r>
            <a:r>
              <a:rPr dirty="0" sz="1700" spc="7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dirty="0" sz="1700" spc="-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2555A"/>
                </a:solidFill>
                <a:latin typeface="Arial"/>
                <a:cs typeface="Arial"/>
              </a:rPr>
              <a:t>best</a:t>
            </a:r>
            <a:endParaRPr sz="1700">
              <a:latin typeface="Arial"/>
              <a:cs typeface="Arial"/>
            </a:endParaRPr>
          </a:p>
          <a:p>
            <a:pPr marL="298450">
              <a:lnSpc>
                <a:spcPts val="1839"/>
              </a:lnSpc>
            </a:pP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preserve</a:t>
            </a:r>
            <a:r>
              <a:rPr dirty="0" sz="1700" spc="-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ejaculatory</a:t>
            </a:r>
            <a:r>
              <a:rPr dirty="0" sz="1700" spc="4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2555A"/>
                </a:solidFill>
                <a:latin typeface="Arial"/>
                <a:cs typeface="Arial"/>
              </a:rPr>
              <a:t>function.</a:t>
            </a:r>
            <a:endParaRPr sz="1700">
              <a:latin typeface="Arial"/>
              <a:cs typeface="Arial"/>
            </a:endParaRPr>
          </a:p>
          <a:p>
            <a:pPr lvl="1" marL="297815" indent="-227965">
              <a:lnSpc>
                <a:spcPts val="1920"/>
              </a:lnSpc>
              <a:buChar char="•"/>
              <a:tabLst>
                <a:tab pos="297815" algn="l"/>
              </a:tabLst>
            </a:pP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Found</a:t>
            </a:r>
            <a:r>
              <a:rPr dirty="0" sz="1700" spc="2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me</a:t>
            </a:r>
            <a:r>
              <a:rPr dirty="0" sz="1700" spc="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dirty="0" sz="1700" spc="-1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52555A"/>
                </a:solidFill>
                <a:latin typeface="Arial"/>
                <a:cs typeface="Arial"/>
              </a:rPr>
              <a:t>YouTube</a:t>
            </a:r>
            <a:r>
              <a:rPr dirty="0" sz="1700" spc="1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700" spc="-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Procept</a:t>
            </a:r>
            <a:r>
              <a:rPr dirty="0" sz="1700" spc="-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Physician</a:t>
            </a:r>
            <a:r>
              <a:rPr dirty="0" sz="1700" spc="-114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2555A"/>
                </a:solidFill>
                <a:latin typeface="Arial"/>
                <a:cs typeface="Arial"/>
              </a:rPr>
              <a:t>locator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0104" y="2705100"/>
            <a:ext cx="3508175" cy="335902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3358" y="2033307"/>
            <a:ext cx="3824128" cy="4639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7387" rIns="0" bIns="0" rtlCol="0" vert="horz">
            <a:spAutoFit/>
          </a:bodyPr>
          <a:lstStyle/>
          <a:p>
            <a:pPr marL="365125">
              <a:lnSpc>
                <a:spcPct val="100000"/>
              </a:lnSpc>
              <a:spcBef>
                <a:spcPts val="130"/>
              </a:spcBef>
            </a:pPr>
            <a:r>
              <a:rPr dirty="0" spc="-10"/>
              <a:t>Disclosures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5942" y="1626171"/>
            <a:ext cx="10397490" cy="2515235"/>
          </a:xfrm>
          <a:prstGeom prst="rect">
            <a:avLst/>
          </a:prstGeom>
        </p:spPr>
        <p:txBody>
          <a:bodyPr wrap="square" lIns="0" tIns="157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PROCEPT</a:t>
            </a:r>
            <a:r>
              <a:rPr dirty="0" sz="1800" spc="7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BioRobotics®</a:t>
            </a:r>
            <a:r>
              <a:rPr dirty="0" sz="1800" spc="-12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-</a:t>
            </a:r>
            <a:r>
              <a:rPr dirty="0" sz="1800" spc="-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2555A"/>
                </a:solidFill>
                <a:latin typeface="Arial"/>
                <a:cs typeface="Arial"/>
              </a:rPr>
              <a:t>Consultant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9700"/>
              </a:lnSpc>
              <a:spcBef>
                <a:spcPts val="1150"/>
              </a:spcBef>
            </a:pP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views</a:t>
            </a:r>
            <a:r>
              <a:rPr dirty="0" sz="1800" spc="1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expressed</a:t>
            </a:r>
            <a:r>
              <a:rPr dirty="0" sz="1800" spc="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dirty="0" sz="1800" spc="-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presentation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are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those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dirty="0" sz="1800" spc="-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presenter</a:t>
            </a:r>
            <a:r>
              <a:rPr dirty="0" sz="1800" spc="-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do</a:t>
            </a:r>
            <a:r>
              <a:rPr dirty="0" sz="1800" spc="-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not</a:t>
            </a:r>
            <a:r>
              <a:rPr dirty="0" sz="1800" spc="-3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necessarily</a:t>
            </a:r>
            <a:r>
              <a:rPr dirty="0" sz="1800" spc="1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reflect</a:t>
            </a:r>
            <a:r>
              <a:rPr dirty="0" sz="1800" spc="-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2555A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views</a:t>
            </a:r>
            <a:r>
              <a:rPr dirty="0" sz="1800" spc="12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dirty="0" sz="1800" spc="-2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policies</a:t>
            </a:r>
            <a:r>
              <a:rPr dirty="0" sz="1800" spc="-8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800" spc="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PROCEPT</a:t>
            </a:r>
            <a:r>
              <a:rPr dirty="0" sz="1800" spc="-9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BioRobotics</a:t>
            </a:r>
            <a:r>
              <a:rPr dirty="0" sz="1800" spc="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dirty="0" sz="1800" spc="-2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its</a:t>
            </a:r>
            <a:r>
              <a:rPr dirty="0" sz="1800" spc="-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subsidiaries.</a:t>
            </a:r>
            <a:r>
              <a:rPr dirty="0" sz="1800" spc="-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No</a:t>
            </a:r>
            <a:r>
              <a:rPr dirty="0" sz="1800" spc="-4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official</a:t>
            </a:r>
            <a:r>
              <a:rPr dirty="0" sz="1800" spc="-4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endorsement</a:t>
            </a:r>
            <a:r>
              <a:rPr dirty="0" sz="1800" spc="-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dirty="0" sz="1800" spc="-9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PROCEPT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BioRobotics</a:t>
            </a:r>
            <a:r>
              <a:rPr dirty="0" sz="1800" spc="3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dirty="0" sz="1800" spc="-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any</a:t>
            </a:r>
            <a:r>
              <a:rPr dirty="0" sz="1800" spc="-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800" spc="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its</a:t>
            </a:r>
            <a:r>
              <a:rPr dirty="0" sz="1800" spc="-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subsidiaries</a:t>
            </a:r>
            <a:r>
              <a:rPr dirty="0" sz="1800" spc="-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800" spc="-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any</a:t>
            </a:r>
            <a:r>
              <a:rPr dirty="0" sz="1800" spc="-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vendor,</a:t>
            </a:r>
            <a:r>
              <a:rPr dirty="0" sz="1800" spc="-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products</a:t>
            </a:r>
            <a:r>
              <a:rPr dirty="0" sz="1800" spc="-1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services</a:t>
            </a:r>
            <a:r>
              <a:rPr dirty="0" sz="1800" spc="7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contained</a:t>
            </a:r>
            <a:r>
              <a:rPr dirty="0" sz="1800" spc="-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this</a:t>
            </a:r>
            <a:r>
              <a:rPr dirty="0" sz="1800" spc="-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presentation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dirty="0" sz="1800" spc="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intended</a:t>
            </a:r>
            <a:r>
              <a:rPr dirty="0" sz="1800" spc="-4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or</a:t>
            </a:r>
            <a:r>
              <a:rPr dirty="0" sz="1800" spc="7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should</a:t>
            </a:r>
            <a:r>
              <a:rPr dirty="0" sz="1800" spc="-1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dirty="0" sz="1800" spc="-4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inferred.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HALOZYME</a:t>
            </a:r>
            <a:r>
              <a:rPr dirty="0" sz="1800" spc="1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-</a:t>
            </a:r>
            <a:r>
              <a:rPr dirty="0" sz="1800" spc="-4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Consultant</a:t>
            </a:r>
            <a:r>
              <a:rPr dirty="0" sz="1800" spc="-10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800" spc="-8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Speakers</a:t>
            </a:r>
            <a:r>
              <a:rPr dirty="0" sz="1800" spc="6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Bureau</a:t>
            </a:r>
            <a:r>
              <a:rPr dirty="0" sz="1800" spc="-2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2555A"/>
                </a:solidFill>
                <a:latin typeface="Arial"/>
                <a:cs typeface="Arial"/>
              </a:rPr>
              <a:t>(Ongoing)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275" y="2705100"/>
            <a:ext cx="4133850" cy="37528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455" y="1213167"/>
            <a:ext cx="4333240" cy="849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/>
              <a:t>Case</a:t>
            </a:r>
            <a:r>
              <a:rPr dirty="0" sz="5400" spc="-35"/>
              <a:t> </a:t>
            </a:r>
            <a:r>
              <a:rPr dirty="0" sz="5400"/>
              <a:t>Study</a:t>
            </a:r>
            <a:r>
              <a:rPr dirty="0" sz="5400" spc="-35"/>
              <a:t> </a:t>
            </a:r>
            <a:r>
              <a:rPr dirty="0" sz="5400" spc="-50"/>
              <a:t>2</a:t>
            </a:r>
            <a:endParaRPr sz="5400"/>
          </a:p>
        </p:txBody>
      </p:sp>
      <p:sp>
        <p:nvSpPr>
          <p:cNvPr id="4" name="object 4" descr=""/>
          <p:cNvSpPr txBox="1"/>
          <p:nvPr/>
        </p:nvSpPr>
        <p:spPr>
          <a:xfrm>
            <a:off x="719455" y="2705417"/>
            <a:ext cx="6344285" cy="1691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Char char="•"/>
              <a:tabLst>
                <a:tab pos="240665" algn="l"/>
              </a:tabLst>
            </a:pP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73-year-</a:t>
            </a:r>
            <a:r>
              <a:rPr dirty="0" sz="1700" spc="-20">
                <a:solidFill>
                  <a:srgbClr val="52555A"/>
                </a:solidFill>
                <a:latin typeface="Arial"/>
                <a:cs typeface="Arial"/>
              </a:rPr>
              <a:t>old</a:t>
            </a:r>
            <a:r>
              <a:rPr dirty="0" sz="1700" spc="-1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engineer</a:t>
            </a:r>
            <a:r>
              <a:rPr dirty="0" sz="1700" spc="1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from</a:t>
            </a:r>
            <a:r>
              <a:rPr dirty="0" sz="1700" spc="-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North</a:t>
            </a:r>
            <a:r>
              <a:rPr dirty="0" sz="1700" spc="-1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2555A"/>
                </a:solidFill>
                <a:latin typeface="Arial"/>
                <a:cs typeface="Arial"/>
              </a:rPr>
              <a:t>Dakota</a:t>
            </a:r>
            <a:endParaRPr sz="1700">
              <a:latin typeface="Arial"/>
              <a:cs typeface="Arial"/>
            </a:endParaRPr>
          </a:p>
          <a:p>
            <a:pPr lvl="1" marL="298450" marR="121920" indent="-228600">
              <a:lnSpc>
                <a:spcPct val="90200"/>
              </a:lnSpc>
              <a:spcBef>
                <a:spcPts val="1839"/>
              </a:spcBef>
              <a:buChar char="•"/>
              <a:tabLst>
                <a:tab pos="298450" algn="l"/>
              </a:tabLst>
            </a:pP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Started</a:t>
            </a:r>
            <a:r>
              <a:rPr dirty="0" sz="1700" spc="-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developed</a:t>
            </a:r>
            <a:r>
              <a:rPr dirty="0" sz="1700" spc="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symptoms</a:t>
            </a:r>
            <a:r>
              <a:rPr dirty="0" sz="1700" spc="1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5</a:t>
            </a:r>
            <a:r>
              <a:rPr dirty="0" sz="1700" spc="-4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years</a:t>
            </a:r>
            <a:r>
              <a:rPr dirty="0" sz="1700" spc="-13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prior</a:t>
            </a:r>
            <a:r>
              <a:rPr dirty="0" sz="1700" spc="-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700" spc="-4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continues</a:t>
            </a:r>
            <a:r>
              <a:rPr dirty="0" sz="1700" spc="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2555A"/>
                </a:solidFill>
                <a:latin typeface="Arial"/>
                <a:cs typeface="Arial"/>
              </a:rPr>
              <a:t>with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tamsulosin</a:t>
            </a:r>
            <a:r>
              <a:rPr dirty="0" sz="1700" spc="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0.8</a:t>
            </a:r>
            <a:r>
              <a:rPr dirty="0" sz="1700" spc="-2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mg</a:t>
            </a:r>
            <a:r>
              <a:rPr dirty="0" sz="1700" spc="4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daily</a:t>
            </a:r>
            <a:r>
              <a:rPr dirty="0" sz="1700" spc="7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despite</a:t>
            </a:r>
            <a:r>
              <a:rPr dirty="0" sz="1700" spc="-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52555A"/>
                </a:solidFill>
                <a:latin typeface="Arial"/>
                <a:cs typeface="Arial"/>
              </a:rPr>
              <a:t>Urolift</a:t>
            </a:r>
            <a:r>
              <a:rPr dirty="0" sz="1700" spc="-15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52555A"/>
                </a:solidFill>
                <a:latin typeface="Arial"/>
                <a:cs typeface="Arial"/>
              </a:rPr>
              <a:t>x</a:t>
            </a:r>
            <a:r>
              <a:rPr dirty="0" sz="1700" spc="-10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52555A"/>
                </a:solidFill>
                <a:latin typeface="Arial"/>
                <a:cs typeface="Arial"/>
              </a:rPr>
              <a:t>2</a:t>
            </a:r>
            <a:r>
              <a:rPr dirty="0" sz="1700" spc="-1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by</a:t>
            </a:r>
            <a:r>
              <a:rPr dirty="0" sz="1700" spc="7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another</a:t>
            </a:r>
            <a:r>
              <a:rPr dirty="0" sz="1700" spc="-1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2555A"/>
                </a:solidFill>
                <a:latin typeface="Arial"/>
                <a:cs typeface="Arial"/>
              </a:rPr>
              <a:t>local urologist</a:t>
            </a:r>
            <a:endParaRPr sz="1700">
              <a:latin typeface="Arial"/>
              <a:cs typeface="Arial"/>
            </a:endParaRPr>
          </a:p>
          <a:p>
            <a:pPr lvl="1" marL="298450" marR="5080" indent="-228600">
              <a:lnSpc>
                <a:spcPts val="18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Referred</a:t>
            </a:r>
            <a:r>
              <a:rPr dirty="0" sz="1700" spc="-229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dirty="0" sz="1700" spc="-4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me</a:t>
            </a:r>
            <a:r>
              <a:rPr dirty="0" sz="1700" spc="4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by his</a:t>
            </a:r>
            <a:r>
              <a:rPr dirty="0" sz="1700" spc="-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family</a:t>
            </a:r>
            <a:r>
              <a:rPr dirty="0" sz="1700" spc="7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physician</a:t>
            </a:r>
            <a:r>
              <a:rPr dirty="0" sz="1700" spc="-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who</a:t>
            </a:r>
            <a:r>
              <a:rPr dirty="0" sz="1700" spc="12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has</a:t>
            </a:r>
            <a:r>
              <a:rPr dirty="0" sz="1700" spc="-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2555A"/>
                </a:solidFill>
                <a:latin typeface="Arial"/>
                <a:cs typeface="Arial"/>
              </a:rPr>
              <a:t>his</a:t>
            </a:r>
            <a:r>
              <a:rPr dirty="0" sz="1700" spc="-114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2555A"/>
                </a:solidFill>
                <a:latin typeface="Arial"/>
                <a:cs typeface="Arial"/>
              </a:rPr>
              <a:t>Aquablation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scheduled</a:t>
            </a:r>
            <a:r>
              <a:rPr dirty="0" sz="1700" spc="-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2555A"/>
                </a:solidFill>
                <a:latin typeface="Arial"/>
                <a:cs typeface="Arial"/>
              </a:rPr>
              <a:t>next</a:t>
            </a:r>
            <a:r>
              <a:rPr dirty="0" sz="1700" spc="-4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2555A"/>
                </a:solidFill>
                <a:latin typeface="Arial"/>
                <a:cs typeface="Arial"/>
              </a:rPr>
              <a:t>week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7932" y="2195232"/>
            <a:ext cx="3833255" cy="46392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525" y="2962275"/>
            <a:ext cx="11410950" cy="32861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1184" y="251460"/>
            <a:ext cx="8797925" cy="1042669"/>
          </a:xfrm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760"/>
              </a:spcBef>
            </a:pPr>
            <a:r>
              <a:rPr dirty="0" sz="3600" spc="60">
                <a:solidFill>
                  <a:srgbClr val="52555A"/>
                </a:solidFill>
              </a:rPr>
              <a:t>Same</a:t>
            </a:r>
            <a:r>
              <a:rPr dirty="0" sz="3600" spc="254">
                <a:solidFill>
                  <a:srgbClr val="52555A"/>
                </a:solidFill>
              </a:rPr>
              <a:t> </a:t>
            </a:r>
            <a:r>
              <a:rPr dirty="0" sz="3600" spc="60">
                <a:solidFill>
                  <a:srgbClr val="52555A"/>
                </a:solidFill>
              </a:rPr>
              <a:t>Day</a:t>
            </a:r>
            <a:r>
              <a:rPr dirty="0" sz="3600" spc="260">
                <a:solidFill>
                  <a:srgbClr val="52555A"/>
                </a:solidFill>
              </a:rPr>
              <a:t> </a:t>
            </a:r>
            <a:r>
              <a:rPr dirty="0" sz="3600" spc="65">
                <a:solidFill>
                  <a:srgbClr val="52555A"/>
                </a:solidFill>
              </a:rPr>
              <a:t>Discharge</a:t>
            </a:r>
            <a:r>
              <a:rPr dirty="0" sz="3600" spc="340">
                <a:solidFill>
                  <a:srgbClr val="52555A"/>
                </a:solidFill>
              </a:rPr>
              <a:t> </a:t>
            </a:r>
            <a:r>
              <a:rPr dirty="0" sz="3600">
                <a:solidFill>
                  <a:srgbClr val="52555A"/>
                </a:solidFill>
              </a:rPr>
              <a:t>With</a:t>
            </a:r>
            <a:r>
              <a:rPr dirty="0" sz="3600" spc="215">
                <a:solidFill>
                  <a:srgbClr val="52555A"/>
                </a:solidFill>
              </a:rPr>
              <a:t> </a:t>
            </a:r>
            <a:r>
              <a:rPr dirty="0" sz="3600" spc="45">
                <a:solidFill>
                  <a:srgbClr val="52555A"/>
                </a:solidFill>
              </a:rPr>
              <a:t>Aquablation </a:t>
            </a:r>
            <a:r>
              <a:rPr dirty="0" sz="3600" spc="55">
                <a:solidFill>
                  <a:srgbClr val="52555A"/>
                </a:solidFill>
              </a:rPr>
              <a:t>Therapy</a:t>
            </a:r>
            <a:endParaRPr sz="3600"/>
          </a:p>
        </p:txBody>
      </p:sp>
      <p:sp>
        <p:nvSpPr>
          <p:cNvPr id="4" name="object 4" descr=""/>
          <p:cNvSpPr txBox="1"/>
          <p:nvPr/>
        </p:nvSpPr>
        <p:spPr>
          <a:xfrm>
            <a:off x="536257" y="1381779"/>
            <a:ext cx="5828665" cy="120586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2000" spc="-10" b="1">
                <a:solidFill>
                  <a:srgbClr val="52555A"/>
                </a:solidFill>
                <a:latin typeface="Calibri"/>
                <a:cs typeface="Calibri"/>
              </a:rPr>
              <a:t>Results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87%</a:t>
            </a:r>
            <a:r>
              <a:rPr dirty="0" sz="1800" spc="2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successfully</a:t>
            </a:r>
            <a:r>
              <a:rPr dirty="0" sz="1800" spc="-1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underwent</a:t>
            </a:r>
            <a:r>
              <a:rPr dirty="0" sz="1800" spc="-9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day-case</a:t>
            </a:r>
            <a:r>
              <a:rPr dirty="0" sz="1800" spc="-2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Aquablation</a:t>
            </a:r>
            <a:r>
              <a:rPr dirty="0" sz="1800" spc="-13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Calibri"/>
                <a:cs typeface="Calibri"/>
              </a:rPr>
              <a:t>therapy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30"/>
              </a:lnSpc>
              <a:spcBef>
                <a:spcPts val="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0%</a:t>
            </a:r>
            <a:r>
              <a:rPr dirty="0" sz="1800" spc="4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readmissions</a:t>
            </a:r>
            <a:r>
              <a:rPr dirty="0" sz="1800" spc="-10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dirty="0" sz="1800" spc="-6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12121"/>
                </a:solidFill>
                <a:latin typeface="Calibri"/>
                <a:cs typeface="Calibri"/>
              </a:rPr>
              <a:t>transfusions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3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0%</a:t>
            </a:r>
            <a:r>
              <a:rPr dirty="0" sz="1800" spc="4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patients</a:t>
            </a:r>
            <a:r>
              <a:rPr dirty="0" sz="1800" spc="-12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required</a:t>
            </a:r>
            <a:r>
              <a:rPr dirty="0" sz="1800" spc="-5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121"/>
                </a:solidFill>
                <a:latin typeface="Calibri"/>
                <a:cs typeface="Calibri"/>
              </a:rPr>
              <a:t>home</a:t>
            </a:r>
            <a:r>
              <a:rPr dirty="0" sz="1800" spc="-10">
                <a:solidFill>
                  <a:srgbClr val="212121"/>
                </a:solidFill>
                <a:latin typeface="Calibri"/>
                <a:cs typeface="Calibri"/>
              </a:rPr>
              <a:t> irrigation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3709" y="6405879"/>
            <a:ext cx="3427095" cy="1282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Helfand.</a:t>
            </a:r>
            <a:r>
              <a:rPr dirty="0" sz="650" spc="3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(2021).</a:t>
            </a:r>
            <a:r>
              <a:rPr dirty="0" sz="650" spc="-3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Aquablation</a:t>
            </a:r>
            <a:r>
              <a:rPr dirty="0" sz="650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Therapy</a:t>
            </a:r>
            <a:r>
              <a:rPr dirty="0" sz="650" spc="114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Day</a:t>
            </a:r>
            <a:r>
              <a:rPr dirty="0" sz="650" spc="4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Case</a:t>
            </a:r>
            <a:r>
              <a:rPr dirty="0" sz="650" spc="1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Feasibility</a:t>
            </a:r>
            <a:r>
              <a:rPr dirty="0" sz="650" spc="114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[White </a:t>
            </a:r>
            <a:r>
              <a:rPr dirty="0" sz="650" spc="10">
                <a:solidFill>
                  <a:srgbClr val="3D4043"/>
                </a:solidFill>
                <a:latin typeface="Calibri"/>
                <a:cs typeface="Calibri"/>
              </a:rPr>
              <a:t>Paper]</a:t>
            </a:r>
            <a:r>
              <a:rPr dirty="0" sz="650" spc="6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20">
                <a:solidFill>
                  <a:srgbClr val="3D4043"/>
                </a:solidFill>
                <a:latin typeface="Calibri"/>
                <a:cs typeface="Calibri"/>
              </a:rPr>
              <a:t>PROCEPT</a:t>
            </a:r>
            <a:r>
              <a:rPr dirty="0" sz="650" spc="25">
                <a:solidFill>
                  <a:srgbClr val="3D4043"/>
                </a:solidFill>
                <a:latin typeface="Calibri"/>
                <a:cs typeface="Calibri"/>
              </a:rPr>
              <a:t> </a:t>
            </a:r>
            <a:r>
              <a:rPr dirty="0" sz="650" spc="-10">
                <a:solidFill>
                  <a:srgbClr val="3D4043"/>
                </a:solidFill>
                <a:latin typeface="Calibri"/>
                <a:cs typeface="Calibri"/>
              </a:rPr>
              <a:t>BioRobotics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742430"/>
            <a:chOff x="0" y="0"/>
            <a:chExt cx="12192000" cy="674243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2351" y="268350"/>
              <a:ext cx="9790049" cy="647376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5749" rIns="0" bIns="0" rtlCol="0" vert="horz">
            <a:spAutoFit/>
          </a:bodyPr>
          <a:lstStyle/>
          <a:p>
            <a:pPr marL="365125">
              <a:lnSpc>
                <a:spcPts val="4510"/>
              </a:lnSpc>
              <a:spcBef>
                <a:spcPts val="130"/>
              </a:spcBef>
            </a:pPr>
            <a:r>
              <a:rPr dirty="0"/>
              <a:t>Learning</a:t>
            </a:r>
            <a:r>
              <a:rPr dirty="0" spc="55"/>
              <a:t> </a:t>
            </a:r>
            <a:r>
              <a:rPr dirty="0" spc="-10"/>
              <a:t>Curve</a:t>
            </a:r>
          </a:p>
          <a:p>
            <a:pPr marL="365125">
              <a:lnSpc>
                <a:spcPts val="3429"/>
              </a:lnSpc>
            </a:pPr>
            <a:r>
              <a:rPr dirty="0" sz="3050" i="1">
                <a:latin typeface="Arial"/>
                <a:cs typeface="Arial"/>
              </a:rPr>
              <a:t>Pearls</a:t>
            </a:r>
            <a:r>
              <a:rPr dirty="0" sz="3050" spc="120" i="1">
                <a:latin typeface="Arial"/>
                <a:cs typeface="Arial"/>
              </a:rPr>
              <a:t> </a:t>
            </a:r>
            <a:r>
              <a:rPr dirty="0" sz="3050" i="1">
                <a:latin typeface="Arial"/>
                <a:cs typeface="Arial"/>
              </a:rPr>
              <a:t>and</a:t>
            </a:r>
            <a:r>
              <a:rPr dirty="0" sz="3050" spc="-50" i="1">
                <a:latin typeface="Arial"/>
                <a:cs typeface="Arial"/>
              </a:rPr>
              <a:t> </a:t>
            </a:r>
            <a:r>
              <a:rPr dirty="0" sz="3050" spc="-10" i="1">
                <a:latin typeface="Arial"/>
                <a:cs typeface="Arial"/>
              </a:rPr>
              <a:t>Pitfalls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894329" y="2775902"/>
            <a:ext cx="2459355" cy="576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IDEAL</a:t>
            </a:r>
            <a:r>
              <a:rPr dirty="0" sz="1800" spc="-5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SIZE</a:t>
            </a:r>
            <a:r>
              <a:rPr dirty="0" sz="1800" spc="-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dirty="0" sz="1800" spc="-4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2555A"/>
                </a:solidFill>
                <a:latin typeface="Arial"/>
                <a:cs typeface="Arial"/>
              </a:rPr>
              <a:t>START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800" spc="-20">
                <a:solidFill>
                  <a:srgbClr val="52555A"/>
                </a:solidFill>
                <a:latin typeface="Arial"/>
                <a:cs typeface="Arial"/>
              </a:rPr>
              <a:t>60-</a:t>
            </a:r>
            <a:r>
              <a:rPr dirty="0" sz="1800" spc="-25">
                <a:solidFill>
                  <a:srgbClr val="52555A"/>
                </a:solidFill>
                <a:latin typeface="Arial"/>
                <a:cs typeface="Arial"/>
              </a:rPr>
              <a:t>80g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59269" y="1903412"/>
            <a:ext cx="1990089" cy="1406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MEET</a:t>
            </a:r>
            <a:r>
              <a:rPr dirty="0" sz="1800" spc="-5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dirty="0" sz="1800" spc="-1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2555A"/>
                </a:solidFill>
                <a:latin typeface="Arial"/>
                <a:cs typeface="Arial"/>
              </a:rPr>
              <a:t>PACU</a:t>
            </a:r>
            <a:endParaRPr sz="1800">
              <a:latin typeface="Arial"/>
              <a:cs typeface="Arial"/>
            </a:endParaRPr>
          </a:p>
          <a:p>
            <a:pPr algn="ctr" marL="241300" marR="227965">
              <a:lnSpc>
                <a:spcPct val="100800"/>
              </a:lnSpc>
            </a:pP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Goals</a:t>
            </a:r>
            <a:r>
              <a:rPr dirty="0" sz="1800" spc="-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dirty="0" sz="1800" spc="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2555A"/>
                </a:solidFill>
                <a:latin typeface="Arial"/>
                <a:cs typeface="Arial"/>
              </a:rPr>
              <a:t>CBI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Urine</a:t>
            </a:r>
            <a:r>
              <a:rPr dirty="0" sz="1800" spc="-3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2555A"/>
                </a:solidFill>
                <a:latin typeface="Arial"/>
                <a:cs typeface="Arial"/>
              </a:rPr>
              <a:t>color </a:t>
            </a:r>
            <a:r>
              <a:rPr dirty="0" sz="1800">
                <a:solidFill>
                  <a:srgbClr val="52555A"/>
                </a:solidFill>
                <a:latin typeface="Arial"/>
                <a:cs typeface="Arial"/>
              </a:rPr>
              <a:t>Hand</a:t>
            </a:r>
            <a:r>
              <a:rPr dirty="0" sz="1800" spc="-1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Arial"/>
                <a:cs typeface="Arial"/>
              </a:rPr>
              <a:t>irrigation Traction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48478" y="4157027"/>
            <a:ext cx="2700655" cy="14065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b="1">
                <a:latin typeface="Arial"/>
                <a:cs typeface="Arial"/>
              </a:rPr>
              <a:t>FOCAL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BLADDER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NECK </a:t>
            </a:r>
            <a:r>
              <a:rPr dirty="0" sz="1800" spc="-10" b="1">
                <a:latin typeface="Arial"/>
                <a:cs typeface="Arial"/>
              </a:rPr>
              <a:t>CAUTERY</a:t>
            </a:r>
            <a:endParaRPr sz="1800">
              <a:latin typeface="Arial"/>
              <a:cs typeface="Arial"/>
            </a:endParaRPr>
          </a:p>
          <a:p>
            <a:pPr algn="ctr" marL="117475" marR="117475">
              <a:lnSpc>
                <a:spcPts val="2180"/>
              </a:lnSpc>
              <a:spcBef>
                <a:spcPts val="75"/>
              </a:spcBef>
            </a:pPr>
            <a:r>
              <a:rPr dirty="0" sz="1800">
                <a:latin typeface="Segoe UI"/>
                <a:cs typeface="Segoe UI"/>
              </a:rPr>
              <a:t>3-9</a:t>
            </a:r>
            <a:r>
              <a:rPr dirty="0" sz="1800" spc="-7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o'clock</a:t>
            </a:r>
            <a:r>
              <a:rPr dirty="0" sz="1800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bladder</a:t>
            </a:r>
            <a:r>
              <a:rPr dirty="0" sz="1800" spc="-100">
                <a:latin typeface="Segoe UI"/>
                <a:cs typeface="Segoe UI"/>
              </a:rPr>
              <a:t> </a:t>
            </a:r>
            <a:r>
              <a:rPr dirty="0" sz="1800" spc="-20">
                <a:latin typeface="Segoe UI"/>
                <a:cs typeface="Segoe UI"/>
              </a:rPr>
              <a:t>neck </a:t>
            </a:r>
            <a:r>
              <a:rPr dirty="0" sz="1800" spc="-10">
                <a:latin typeface="Segoe UI"/>
                <a:cs typeface="Segoe UI"/>
              </a:rPr>
              <a:t>cautery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ts val="2100"/>
              </a:lnSpc>
            </a:pPr>
            <a:r>
              <a:rPr dirty="0" sz="1800">
                <a:latin typeface="Segoe UI"/>
                <a:cs typeface="Segoe UI"/>
              </a:rPr>
              <a:t>Don’t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over-</a:t>
            </a:r>
            <a:r>
              <a:rPr dirty="0" sz="1800" spc="-10">
                <a:latin typeface="Segoe UI"/>
                <a:cs typeface="Segoe UI"/>
              </a:rPr>
              <a:t>resect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742430"/>
            <a:chOff x="0" y="0"/>
            <a:chExt cx="12192000" cy="674243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70E8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2351" y="268350"/>
              <a:ext cx="9790049" cy="647376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000" y="257810"/>
            <a:ext cx="7578090" cy="130746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dirty="0" sz="3600" spc="-10"/>
              <a:t>Resources</a:t>
            </a:r>
            <a:endParaRPr sz="3600"/>
          </a:p>
          <a:p>
            <a:pPr marL="12700" marR="5080">
              <a:lnSpc>
                <a:spcPts val="2860"/>
              </a:lnSpc>
              <a:spcBef>
                <a:spcPts val="265"/>
              </a:spcBef>
            </a:pPr>
            <a:r>
              <a:rPr dirty="0" sz="2750" i="1">
                <a:latin typeface="Arial"/>
                <a:cs typeface="Arial"/>
              </a:rPr>
              <a:t>What</a:t>
            </a:r>
            <a:r>
              <a:rPr dirty="0" sz="2750" spc="120" i="1">
                <a:latin typeface="Arial"/>
                <a:cs typeface="Arial"/>
              </a:rPr>
              <a:t> </a:t>
            </a:r>
            <a:r>
              <a:rPr dirty="0" sz="2750" i="1">
                <a:latin typeface="Arial"/>
                <a:cs typeface="Arial"/>
              </a:rPr>
              <a:t>was</a:t>
            </a:r>
            <a:r>
              <a:rPr dirty="0" sz="2750" spc="95" i="1">
                <a:latin typeface="Arial"/>
                <a:cs typeface="Arial"/>
              </a:rPr>
              <a:t> </a:t>
            </a:r>
            <a:r>
              <a:rPr dirty="0" sz="2750" i="1">
                <a:latin typeface="Arial"/>
                <a:cs typeface="Arial"/>
              </a:rPr>
              <a:t>available</a:t>
            </a:r>
            <a:r>
              <a:rPr dirty="0" sz="2750" spc="100" i="1">
                <a:latin typeface="Arial"/>
                <a:cs typeface="Arial"/>
              </a:rPr>
              <a:t> </a:t>
            </a:r>
            <a:r>
              <a:rPr dirty="0" sz="2750" i="1">
                <a:latin typeface="Arial"/>
                <a:cs typeface="Arial"/>
              </a:rPr>
              <a:t>to</a:t>
            </a:r>
            <a:r>
              <a:rPr dirty="0" sz="2750" spc="175" i="1">
                <a:latin typeface="Arial"/>
                <a:cs typeface="Arial"/>
              </a:rPr>
              <a:t> </a:t>
            </a:r>
            <a:r>
              <a:rPr dirty="0" sz="2750" i="1">
                <a:latin typeface="Arial"/>
                <a:cs typeface="Arial"/>
              </a:rPr>
              <a:t>you</a:t>
            </a:r>
            <a:r>
              <a:rPr dirty="0" sz="2750" spc="15" i="1">
                <a:latin typeface="Arial"/>
                <a:cs typeface="Arial"/>
              </a:rPr>
              <a:t> </a:t>
            </a:r>
            <a:r>
              <a:rPr dirty="0" sz="2750" i="1">
                <a:latin typeface="Arial"/>
                <a:cs typeface="Arial"/>
              </a:rPr>
              <a:t>and</a:t>
            </a:r>
            <a:r>
              <a:rPr dirty="0" sz="2750" spc="95" i="1">
                <a:latin typeface="Arial"/>
                <a:cs typeface="Arial"/>
              </a:rPr>
              <a:t> </a:t>
            </a:r>
            <a:r>
              <a:rPr dirty="0" sz="2750" i="1">
                <a:latin typeface="Arial"/>
                <a:cs typeface="Arial"/>
              </a:rPr>
              <a:t>what</a:t>
            </a:r>
            <a:r>
              <a:rPr dirty="0" sz="2750" spc="120" i="1">
                <a:latin typeface="Arial"/>
                <a:cs typeface="Arial"/>
              </a:rPr>
              <a:t> </a:t>
            </a:r>
            <a:r>
              <a:rPr dirty="0" sz="2750" i="1">
                <a:latin typeface="Arial"/>
                <a:cs typeface="Arial"/>
              </a:rPr>
              <a:t>are</a:t>
            </a:r>
            <a:r>
              <a:rPr dirty="0" sz="2750" spc="95" i="1">
                <a:latin typeface="Arial"/>
                <a:cs typeface="Arial"/>
              </a:rPr>
              <a:t> </a:t>
            </a:r>
            <a:r>
              <a:rPr dirty="0" sz="2750" spc="-20" i="1">
                <a:latin typeface="Arial"/>
                <a:cs typeface="Arial"/>
              </a:rPr>
              <a:t>your</a:t>
            </a:r>
            <a:r>
              <a:rPr dirty="0" sz="2750" spc="-20" i="1">
                <a:latin typeface="Arial"/>
                <a:cs typeface="Arial"/>
              </a:rPr>
              <a:t> </a:t>
            </a:r>
            <a:r>
              <a:rPr dirty="0" sz="2750" spc="-10" i="1">
                <a:latin typeface="Arial"/>
                <a:cs typeface="Arial"/>
              </a:rPr>
              <a:t>recommendations: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01034" y="2881566"/>
            <a:ext cx="1797050" cy="57721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571500">
              <a:lnSpc>
                <a:spcPct val="101000"/>
              </a:lnSpc>
              <a:spcBef>
                <a:spcPts val="80"/>
              </a:spcBef>
            </a:pPr>
            <a:r>
              <a:rPr dirty="0" sz="1800" spc="-20" b="1">
                <a:solidFill>
                  <a:srgbClr val="52555A"/>
                </a:solidFill>
                <a:latin typeface="Arial"/>
                <a:cs typeface="Arial"/>
              </a:rPr>
              <a:t>CASE </a:t>
            </a:r>
            <a:r>
              <a:rPr dirty="0" sz="1800" spc="-50" b="1">
                <a:solidFill>
                  <a:srgbClr val="52555A"/>
                </a:solidFill>
                <a:latin typeface="Arial"/>
                <a:cs typeface="Arial"/>
              </a:rPr>
              <a:t>OBSERVATIONS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25893" y="3090862"/>
            <a:ext cx="13398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2555A"/>
                </a:solidFill>
                <a:latin typeface="Arial"/>
                <a:cs typeface="Arial"/>
              </a:rPr>
              <a:t>LOCAL</a:t>
            </a:r>
            <a:r>
              <a:rPr dirty="0" sz="1800" spc="-5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2555A"/>
                </a:solidFill>
                <a:latin typeface="Arial"/>
                <a:cs typeface="Arial"/>
              </a:rPr>
              <a:t>REP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63870" y="4833937"/>
            <a:ext cx="12636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WEBINARS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47687" y="1776476"/>
            <a:ext cx="10191750" cy="3743325"/>
          </a:xfrm>
          <a:custGeom>
            <a:avLst/>
            <a:gdLst/>
            <a:ahLst/>
            <a:cxnLst/>
            <a:rect l="l" t="t" r="r" b="b"/>
            <a:pathLst>
              <a:path w="10191750" h="3743325">
                <a:moveTo>
                  <a:pt x="0" y="3743325"/>
                </a:moveTo>
                <a:lnTo>
                  <a:pt x="10191750" y="3743325"/>
                </a:lnTo>
                <a:lnTo>
                  <a:pt x="10191750" y="0"/>
                </a:lnTo>
                <a:lnTo>
                  <a:pt x="0" y="0"/>
                </a:lnTo>
                <a:lnTo>
                  <a:pt x="0" y="3743325"/>
                </a:lnTo>
                <a:close/>
              </a:path>
            </a:pathLst>
          </a:custGeom>
          <a:ln w="9525">
            <a:solidFill>
              <a:srgbClr val="5255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19442" y="740410"/>
            <a:ext cx="9638030" cy="4668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52555A"/>
                </a:solidFill>
                <a:latin typeface="Arial"/>
                <a:cs typeface="Arial"/>
              </a:rPr>
              <a:t>Key</a:t>
            </a:r>
            <a:r>
              <a:rPr dirty="0" sz="3600" spc="-8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52555A"/>
                </a:solidFill>
                <a:latin typeface="Arial"/>
                <a:cs typeface="Arial"/>
              </a:rPr>
              <a:t>Takeaways</a:t>
            </a:r>
            <a:r>
              <a:rPr dirty="0" sz="3600" spc="-22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dirty="0" sz="3600" spc="-1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52555A"/>
                </a:solidFill>
                <a:latin typeface="Arial"/>
                <a:cs typeface="Arial"/>
              </a:rPr>
              <a:t>Aquablation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4"/>
              </a:spcBef>
            </a:pP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Safety</a:t>
            </a:r>
            <a:r>
              <a:rPr dirty="0" sz="3600" spc="-8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&amp;</a:t>
            </a:r>
            <a:r>
              <a:rPr dirty="0" sz="3600" spc="-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spc="-20" i="1">
                <a:solidFill>
                  <a:srgbClr val="52555A"/>
                </a:solidFill>
                <a:latin typeface="Arial"/>
                <a:cs typeface="Arial"/>
              </a:rPr>
              <a:t>efficacy,</a:t>
            </a:r>
            <a:r>
              <a:rPr dirty="0" sz="3600" spc="-3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high</a:t>
            </a:r>
            <a:r>
              <a:rPr dirty="0" sz="3600" spc="-6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patient</a:t>
            </a:r>
            <a:r>
              <a:rPr dirty="0" sz="3600" spc="-3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spc="-10" i="1">
                <a:solidFill>
                  <a:srgbClr val="52555A"/>
                </a:solidFill>
                <a:latin typeface="Arial"/>
                <a:cs typeface="Arial"/>
              </a:rPr>
              <a:t>satisfaction</a:t>
            </a:r>
            <a:endParaRPr sz="3600">
              <a:latin typeface="Arial"/>
              <a:cs typeface="Arial"/>
            </a:endParaRPr>
          </a:p>
          <a:p>
            <a:pPr marL="12700" marR="1777364">
              <a:lnSpc>
                <a:spcPct val="80000"/>
              </a:lnSpc>
              <a:spcBef>
                <a:spcPts val="3454"/>
              </a:spcBef>
            </a:pP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Efficiency</a:t>
            </a:r>
            <a:r>
              <a:rPr dirty="0" sz="3600" spc="4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&amp;</a:t>
            </a:r>
            <a:r>
              <a:rPr dirty="0" sz="3600" spc="-7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Ergonomics,</a:t>
            </a:r>
            <a:r>
              <a:rPr dirty="0" sz="3600" spc="-4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high</a:t>
            </a:r>
            <a:r>
              <a:rPr dirty="0" sz="3600" spc="-6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spc="-10" i="1">
                <a:solidFill>
                  <a:srgbClr val="52555A"/>
                </a:solidFill>
                <a:latin typeface="Arial"/>
                <a:cs typeface="Arial"/>
              </a:rPr>
              <a:t>surgeon</a:t>
            </a:r>
            <a:r>
              <a:rPr dirty="0" sz="3600" spc="-10" i="1">
                <a:solidFill>
                  <a:srgbClr val="52555A"/>
                </a:solidFill>
                <a:latin typeface="Arial"/>
                <a:cs typeface="Arial"/>
              </a:rPr>
              <a:t> satisfaction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3525"/>
              </a:spcBef>
            </a:pP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Strategic</a:t>
            </a:r>
            <a:r>
              <a:rPr dirty="0" sz="3600" spc="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value</a:t>
            </a:r>
            <a:r>
              <a:rPr dirty="0" sz="3600" spc="-10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dirty="0" sz="3600" spc="-3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hospital</a:t>
            </a:r>
            <a:r>
              <a:rPr dirty="0" sz="3600" spc="-2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dirty="0" sz="3600" spc="4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dirty="0" sz="3600" spc="-3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“halo</a:t>
            </a:r>
            <a:r>
              <a:rPr dirty="0" sz="3600" spc="-10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spc="-10" i="1">
                <a:solidFill>
                  <a:srgbClr val="52555A"/>
                </a:solidFill>
                <a:latin typeface="Arial"/>
                <a:cs typeface="Arial"/>
              </a:rPr>
              <a:t>effect”,</a:t>
            </a:r>
            <a:r>
              <a:rPr dirty="0" sz="3600" spc="-1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reinforcing</a:t>
            </a:r>
            <a:r>
              <a:rPr dirty="0" sz="3600" spc="-5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favorable</a:t>
            </a:r>
            <a:r>
              <a:rPr dirty="0" sz="3600" spc="-12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reimbursement</a:t>
            </a:r>
            <a:r>
              <a:rPr dirty="0" sz="3600" spc="-15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dirty="0" sz="3600" spc="3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52555A"/>
                </a:solidFill>
                <a:latin typeface="Arial"/>
                <a:cs typeface="Arial"/>
              </a:rPr>
              <a:t>TURP</a:t>
            </a:r>
            <a:r>
              <a:rPr dirty="0" sz="3600" spc="-200" i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3600" spc="-50" i="1">
                <a:solidFill>
                  <a:srgbClr val="52555A"/>
                </a:solidFill>
                <a:latin typeface="Arial"/>
                <a:cs typeface="Arial"/>
              </a:rPr>
              <a:t>&amp; </a:t>
            </a:r>
            <a:r>
              <a:rPr dirty="0" sz="3600" spc="-10" i="1">
                <a:solidFill>
                  <a:srgbClr val="52555A"/>
                </a:solidFill>
                <a:latin typeface="Arial"/>
                <a:cs typeface="Arial"/>
              </a:rPr>
              <a:t>GLPVP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310" y="1731581"/>
            <a:ext cx="3689350" cy="2251710"/>
          </a:xfrm>
          <a:prstGeom prst="rect"/>
        </p:spPr>
        <p:txBody>
          <a:bodyPr wrap="square" lIns="0" tIns="135255" rIns="0" bIns="0" rtlCol="0" vert="horz">
            <a:spAutoFit/>
          </a:bodyPr>
          <a:lstStyle/>
          <a:p>
            <a:pPr algn="ctr" marL="12065" marR="5080">
              <a:lnSpc>
                <a:spcPct val="85200"/>
              </a:lnSpc>
              <a:spcBef>
                <a:spcPts val="1065"/>
              </a:spcBef>
            </a:pPr>
            <a:r>
              <a:rPr dirty="0" sz="5400" i="1">
                <a:latin typeface="Arial"/>
                <a:cs typeface="Arial"/>
              </a:rPr>
              <a:t>Question </a:t>
            </a:r>
            <a:r>
              <a:rPr dirty="0" sz="5400" spc="-50" i="1">
                <a:latin typeface="Arial"/>
                <a:cs typeface="Arial"/>
              </a:rPr>
              <a:t>&amp;</a:t>
            </a:r>
            <a:r>
              <a:rPr dirty="0" sz="5400" spc="-50" i="1">
                <a:latin typeface="Arial"/>
                <a:cs typeface="Arial"/>
              </a:rPr>
              <a:t> </a:t>
            </a:r>
            <a:r>
              <a:rPr dirty="0" sz="5400" spc="-10" i="1">
                <a:latin typeface="Arial"/>
                <a:cs typeface="Arial"/>
              </a:rPr>
              <a:t>Answer Discussion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520699"/>
            <a:ext cx="184975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0"/>
              <a:t>Agenda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35000" y="1855787"/>
            <a:ext cx="3735070" cy="2503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2555A"/>
                </a:solidFill>
                <a:latin typeface="Calibri"/>
                <a:cs typeface="Calibri"/>
              </a:rPr>
              <a:t>Introduction</a:t>
            </a:r>
            <a:r>
              <a:rPr dirty="0" sz="1800" spc="-12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55A"/>
                </a:solidFill>
                <a:latin typeface="Calibri"/>
                <a:cs typeface="Calibri"/>
              </a:rPr>
              <a:t>to</a:t>
            </a:r>
            <a:r>
              <a:rPr dirty="0" sz="1800" spc="5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55A"/>
                </a:solidFill>
                <a:latin typeface="Calibri"/>
                <a:cs typeface="Calibri"/>
              </a:rPr>
              <a:t>Aquablation</a:t>
            </a:r>
            <a:r>
              <a:rPr dirty="0" sz="1800" spc="-114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Calibri"/>
                <a:cs typeface="Calibri"/>
              </a:rPr>
              <a:t>Technology</a:t>
            </a:r>
            <a:endParaRPr sz="1800">
              <a:latin typeface="Calibri"/>
              <a:cs typeface="Calibri"/>
            </a:endParaRPr>
          </a:p>
          <a:p>
            <a:pPr marL="12700" marR="1721485">
              <a:lnSpc>
                <a:spcPct val="200500"/>
              </a:lnSpc>
              <a:spcBef>
                <a:spcPts val="30"/>
              </a:spcBef>
            </a:pPr>
            <a:r>
              <a:rPr dirty="0" sz="1800">
                <a:solidFill>
                  <a:srgbClr val="52555A"/>
                </a:solidFill>
                <a:latin typeface="Calibri"/>
                <a:cs typeface="Calibri"/>
              </a:rPr>
              <a:t>Why</a:t>
            </a:r>
            <a:r>
              <a:rPr dirty="0" sz="1800" spc="-4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Calibri"/>
                <a:cs typeface="Calibri"/>
              </a:rPr>
              <a:t>Aquablation? </a:t>
            </a:r>
            <a:r>
              <a:rPr dirty="0" sz="1800">
                <a:solidFill>
                  <a:srgbClr val="52555A"/>
                </a:solidFill>
                <a:latin typeface="Calibri"/>
                <a:cs typeface="Calibri"/>
              </a:rPr>
              <a:t>My</a:t>
            </a:r>
            <a:r>
              <a:rPr dirty="0" sz="1800" spc="5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Calibri"/>
                <a:cs typeface="Calibri"/>
              </a:rPr>
              <a:t>Experience </a:t>
            </a:r>
            <a:r>
              <a:rPr dirty="0" sz="1800">
                <a:solidFill>
                  <a:srgbClr val="52555A"/>
                </a:solidFill>
                <a:latin typeface="Calibri"/>
                <a:cs typeface="Calibri"/>
              </a:rPr>
              <a:t>Hospital</a:t>
            </a:r>
            <a:r>
              <a:rPr dirty="0" sz="1800" spc="-114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Calibri"/>
                <a:cs typeface="Calibri"/>
              </a:rPr>
              <a:t>implications </a:t>
            </a:r>
            <a:r>
              <a:rPr dirty="0" sz="1800">
                <a:solidFill>
                  <a:srgbClr val="52555A"/>
                </a:solidFill>
                <a:latin typeface="Calibri"/>
                <a:cs typeface="Calibri"/>
              </a:rPr>
              <a:t>Clinical</a:t>
            </a:r>
            <a:r>
              <a:rPr dirty="0" sz="1800" spc="-12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55A"/>
                </a:solidFill>
                <a:latin typeface="Calibri"/>
                <a:cs typeface="Calibri"/>
              </a:rPr>
              <a:t>Best</a:t>
            </a:r>
            <a:r>
              <a:rPr dirty="0" sz="1800" spc="10">
                <a:solidFill>
                  <a:srgbClr val="52555A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55A"/>
                </a:solidFill>
                <a:latin typeface="Calibri"/>
                <a:cs typeface="Calibri"/>
              </a:rPr>
              <a:t>Practices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562" y="1401063"/>
            <a:ext cx="742632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AQUABLATION</a:t>
            </a:r>
            <a:r>
              <a:rPr dirty="0" spc="-145"/>
              <a:t> </a:t>
            </a:r>
            <a:r>
              <a:rPr dirty="0" spc="-10"/>
              <a:t>TECHNOLOGY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712" y="335915"/>
            <a:ext cx="834263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Aquablation</a:t>
            </a:r>
            <a:r>
              <a:rPr dirty="0" spc="20"/>
              <a:t> </a:t>
            </a:r>
            <a:r>
              <a:rPr dirty="0" spc="-10"/>
              <a:t>Technology</a:t>
            </a:r>
            <a:r>
              <a:rPr dirty="0" spc="-70"/>
              <a:t> </a:t>
            </a:r>
            <a:r>
              <a:rPr dirty="0" spc="-10"/>
              <a:t>Summary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5524500" y="1285875"/>
            <a:ext cx="3943350" cy="809625"/>
          </a:xfrm>
          <a:custGeom>
            <a:avLst/>
            <a:gdLst/>
            <a:ahLst/>
            <a:cxnLst/>
            <a:rect l="l" t="t" r="r" b="b"/>
            <a:pathLst>
              <a:path w="3943350" h="809625">
                <a:moveTo>
                  <a:pt x="3943350" y="0"/>
                </a:moveTo>
                <a:lnTo>
                  <a:pt x="0" y="0"/>
                </a:lnTo>
                <a:lnTo>
                  <a:pt x="0" y="809625"/>
                </a:lnTo>
                <a:lnTo>
                  <a:pt x="3943350" y="809625"/>
                </a:lnTo>
                <a:lnTo>
                  <a:pt x="3943350" y="0"/>
                </a:lnTo>
                <a:close/>
              </a:path>
            </a:pathLst>
          </a:custGeom>
          <a:solidFill>
            <a:srgbClr val="570E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607939" y="1419478"/>
            <a:ext cx="3615690" cy="46228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75"/>
              </a:spcBef>
            </a:pP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Ultrasound</a:t>
            </a:r>
            <a:r>
              <a:rPr dirty="0" sz="1400" spc="-4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dirty="0" sz="1400" spc="-4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Cystoscopic</a:t>
            </a:r>
            <a:r>
              <a:rPr dirty="0" sz="1400" spc="-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view</a:t>
            </a:r>
            <a:r>
              <a:rPr dirty="0" sz="14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dirty="0" sz="1400" spc="-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identify</a:t>
            </a:r>
            <a:r>
              <a:rPr dirty="0" sz="1400" spc="-8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critical anatomy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1000" y="1285875"/>
            <a:ext cx="3952875" cy="8096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13995" rIns="0" bIns="0" rtlCol="0" vert="horz">
            <a:spAutoFit/>
          </a:bodyPr>
          <a:lstStyle/>
          <a:p>
            <a:pPr marL="263525">
              <a:lnSpc>
                <a:spcPct val="100000"/>
              </a:lnSpc>
              <a:spcBef>
                <a:spcPts val="1685"/>
              </a:spcBef>
            </a:pP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R</a:t>
            </a:r>
            <a:r>
              <a:rPr dirty="0" sz="1800" spc="-15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E</a:t>
            </a:r>
            <a:r>
              <a:rPr dirty="0" sz="1800" spc="-16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A</a:t>
            </a:r>
            <a:r>
              <a:rPr dirty="0" sz="1800" spc="-15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70E8A"/>
                </a:solidFill>
                <a:latin typeface="Calibri"/>
                <a:cs typeface="Calibri"/>
              </a:rPr>
              <a:t>L</a:t>
            </a:r>
            <a:r>
              <a:rPr dirty="0" sz="1800" spc="-18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-</a:t>
            </a:r>
            <a:r>
              <a:rPr dirty="0" sz="1800" spc="-21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T</a:t>
            </a:r>
            <a:r>
              <a:rPr dirty="0" sz="1800" spc="-18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135" b="1">
                <a:solidFill>
                  <a:srgbClr val="570E8A"/>
                </a:solidFill>
                <a:latin typeface="Calibri"/>
                <a:cs typeface="Calibri"/>
              </a:rPr>
              <a:t>IME</a:t>
            </a:r>
            <a:r>
              <a:rPr dirty="0" sz="1800" spc="14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135" b="1">
                <a:solidFill>
                  <a:srgbClr val="570E8A"/>
                </a:solidFill>
                <a:latin typeface="Calibri"/>
                <a:cs typeface="Calibri"/>
              </a:rPr>
              <a:t>IMA</a:t>
            </a:r>
            <a:r>
              <a:rPr dirty="0" sz="1800" spc="-15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90" b="1">
                <a:solidFill>
                  <a:srgbClr val="570E8A"/>
                </a:solidFill>
                <a:latin typeface="Calibri"/>
                <a:cs typeface="Calibri"/>
              </a:rPr>
              <a:t>GE</a:t>
            </a:r>
            <a:r>
              <a:rPr dirty="0" sz="1800" spc="29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90" b="1">
                <a:solidFill>
                  <a:srgbClr val="570E8A"/>
                </a:solidFill>
                <a:latin typeface="Calibri"/>
                <a:cs typeface="Calibri"/>
              </a:rPr>
              <a:t>GU</a:t>
            </a:r>
            <a:r>
              <a:rPr dirty="0" sz="1800" spc="-16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130" b="1">
                <a:solidFill>
                  <a:srgbClr val="570E8A"/>
                </a:solidFill>
                <a:latin typeface="Calibri"/>
                <a:cs typeface="Calibri"/>
              </a:rPr>
              <a:t>IDA</a:t>
            </a:r>
            <a:r>
              <a:rPr dirty="0" sz="1800" spc="-15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570E8A"/>
                </a:solidFill>
                <a:latin typeface="Calibri"/>
                <a:cs typeface="Calibri"/>
              </a:rPr>
              <a:t>N</a:t>
            </a:r>
            <a:r>
              <a:rPr dirty="0" sz="1800" spc="-17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C</a:t>
            </a:r>
            <a:r>
              <a:rPr dirty="0" sz="1800" spc="-16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570E8A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524500" y="2390775"/>
            <a:ext cx="3943350" cy="800100"/>
          </a:xfrm>
          <a:custGeom>
            <a:avLst/>
            <a:gdLst/>
            <a:ahLst/>
            <a:cxnLst/>
            <a:rect l="l" t="t" r="r" b="b"/>
            <a:pathLst>
              <a:path w="3943350" h="800100">
                <a:moveTo>
                  <a:pt x="3943350" y="0"/>
                </a:moveTo>
                <a:lnTo>
                  <a:pt x="0" y="0"/>
                </a:lnTo>
                <a:lnTo>
                  <a:pt x="0" y="800100"/>
                </a:lnTo>
                <a:lnTo>
                  <a:pt x="3943350" y="800100"/>
                </a:lnTo>
                <a:lnTo>
                  <a:pt x="3943350" y="0"/>
                </a:lnTo>
                <a:close/>
              </a:path>
            </a:pathLst>
          </a:custGeom>
          <a:solidFill>
            <a:srgbClr val="570E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607939" y="2426398"/>
            <a:ext cx="3374390" cy="672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Computer-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assisted</a:t>
            </a:r>
            <a:r>
              <a:rPr dirty="0" sz="1400" spc="-9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software</a:t>
            </a:r>
            <a:r>
              <a:rPr dirty="0" sz="14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20" b="0">
                <a:solidFill>
                  <a:srgbClr val="FFFFFF"/>
                </a:solidFill>
                <a:latin typeface="Calibri Light"/>
                <a:cs typeface="Calibri Light"/>
              </a:rPr>
              <a:t>maximizes</a:t>
            </a:r>
            <a:r>
              <a:rPr dirty="0" sz="1400" spc="-3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tissue</a:t>
            </a:r>
            <a:endParaRPr sz="1400">
              <a:latin typeface="Calibri Light"/>
              <a:cs typeface="Calibri Light"/>
            </a:endParaRPr>
          </a:p>
          <a:p>
            <a:pPr marL="12700">
              <a:lnSpc>
                <a:spcPts val="1664"/>
              </a:lnSpc>
              <a:spcBef>
                <a:spcPts val="50"/>
              </a:spcBef>
            </a:pP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resection</a:t>
            </a:r>
            <a:r>
              <a:rPr dirty="0" sz="1400" spc="-114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while</a:t>
            </a:r>
            <a:r>
              <a:rPr dirty="0" sz="1400" spc="-6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sparing</a:t>
            </a:r>
            <a:r>
              <a:rPr dirty="0" sz="1400" spc="-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dirty="0" sz="1400" spc="-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verumontanum</a:t>
            </a:r>
            <a:r>
              <a:rPr dirty="0" sz="1400" spc="-1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25" b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endParaRPr sz="1400">
              <a:latin typeface="Calibri Light"/>
              <a:cs typeface="Calibri Light"/>
            </a:endParaRPr>
          </a:p>
          <a:p>
            <a:pPr marL="12700">
              <a:lnSpc>
                <a:spcPts val="1664"/>
              </a:lnSpc>
            </a:pP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bladder</a:t>
            </a:r>
            <a:r>
              <a:rPr dirty="0" sz="14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neck</a:t>
            </a:r>
            <a:r>
              <a:rPr dirty="0" sz="1400" spc="-3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regardless</a:t>
            </a:r>
            <a:r>
              <a:rPr dirty="0" sz="14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dirty="0" sz="1400" spc="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morphology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1000" y="2390775"/>
            <a:ext cx="3952875" cy="8001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06045" rIns="0" bIns="0" rtlCol="0" vert="horz">
            <a:spAutoFit/>
          </a:bodyPr>
          <a:lstStyle/>
          <a:p>
            <a:pPr marL="1354455" marR="362585" indent="-1001394">
              <a:lnSpc>
                <a:spcPct val="100800"/>
              </a:lnSpc>
              <a:spcBef>
                <a:spcPts val="835"/>
              </a:spcBef>
            </a:pPr>
            <a:r>
              <a:rPr dirty="0" sz="1800" spc="-10" b="1">
                <a:solidFill>
                  <a:srgbClr val="570E8A"/>
                </a:solidFill>
                <a:latin typeface="Calibri"/>
                <a:cs typeface="Calibri"/>
              </a:rPr>
              <a:t>P</a:t>
            </a:r>
            <a:r>
              <a:rPr dirty="0" sz="1800" spc="-17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E</a:t>
            </a:r>
            <a:r>
              <a:rPr dirty="0" sz="1800" spc="-16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R</a:t>
            </a:r>
            <a:r>
              <a:rPr dirty="0" sz="1800" spc="-15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125" b="1">
                <a:solidFill>
                  <a:srgbClr val="570E8A"/>
                </a:solidFill>
                <a:latin typeface="Calibri"/>
                <a:cs typeface="Calibri"/>
              </a:rPr>
              <a:t>SON</a:t>
            </a:r>
            <a:r>
              <a:rPr dirty="0" sz="1800" spc="-17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150" b="1">
                <a:solidFill>
                  <a:srgbClr val="570E8A"/>
                </a:solidFill>
                <a:latin typeface="Calibri"/>
                <a:cs typeface="Calibri"/>
              </a:rPr>
              <a:t>ALIZE</a:t>
            </a:r>
            <a:r>
              <a:rPr dirty="0" sz="1800" spc="-15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D</a:t>
            </a:r>
            <a:r>
              <a:rPr dirty="0" sz="1800" spc="18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T</a:t>
            </a:r>
            <a:r>
              <a:rPr dirty="0" sz="1800" spc="-17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R</a:t>
            </a:r>
            <a:r>
              <a:rPr dirty="0" sz="1800" spc="-15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E</a:t>
            </a:r>
            <a:r>
              <a:rPr dirty="0" sz="1800" spc="-15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A</a:t>
            </a:r>
            <a:r>
              <a:rPr dirty="0" sz="1800" spc="-15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75" b="1">
                <a:solidFill>
                  <a:srgbClr val="570E8A"/>
                </a:solidFill>
                <a:latin typeface="Calibri"/>
                <a:cs typeface="Calibri"/>
              </a:rPr>
              <a:t>TM</a:t>
            </a:r>
            <a:r>
              <a:rPr dirty="0" sz="1800" spc="-18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75" b="1">
                <a:solidFill>
                  <a:srgbClr val="570E8A"/>
                </a:solidFill>
                <a:latin typeface="Calibri"/>
                <a:cs typeface="Calibri"/>
              </a:rPr>
              <a:t>EN</a:t>
            </a:r>
            <a:r>
              <a:rPr dirty="0" sz="1800" spc="-17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570E8A"/>
                </a:solidFill>
                <a:latin typeface="Calibri"/>
                <a:cs typeface="Calibri"/>
              </a:rPr>
              <a:t>T </a:t>
            </a:r>
            <a:r>
              <a:rPr dirty="0" sz="1800" spc="-10" b="1">
                <a:solidFill>
                  <a:srgbClr val="570E8A"/>
                </a:solidFill>
                <a:latin typeface="Calibri"/>
                <a:cs typeface="Calibri"/>
              </a:rPr>
              <a:t>P</a:t>
            </a:r>
            <a:r>
              <a:rPr dirty="0" sz="1800" spc="-17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100" b="1">
                <a:solidFill>
                  <a:srgbClr val="570E8A"/>
                </a:solidFill>
                <a:latin typeface="Calibri"/>
                <a:cs typeface="Calibri"/>
              </a:rPr>
              <a:t>LA</a:t>
            </a:r>
            <a:r>
              <a:rPr dirty="0" sz="1800" spc="-15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570E8A"/>
                </a:solidFill>
                <a:latin typeface="Calibri"/>
                <a:cs typeface="Calibri"/>
              </a:rPr>
              <a:t>N</a:t>
            </a:r>
            <a:r>
              <a:rPr dirty="0" sz="1800" spc="-17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570E8A"/>
                </a:solidFill>
                <a:latin typeface="Calibri"/>
                <a:cs typeface="Calibri"/>
              </a:rPr>
              <a:t>N</a:t>
            </a:r>
            <a:r>
              <a:rPr dirty="0" sz="1800" spc="-17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90" b="1">
                <a:solidFill>
                  <a:srgbClr val="570E8A"/>
                </a:solidFill>
                <a:latin typeface="Calibri"/>
                <a:cs typeface="Calibri"/>
              </a:rPr>
              <a:t>IN</a:t>
            </a:r>
            <a:r>
              <a:rPr dirty="0" sz="1800" spc="-17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570E8A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524500" y="3676650"/>
            <a:ext cx="3943350" cy="800100"/>
          </a:xfrm>
          <a:custGeom>
            <a:avLst/>
            <a:gdLst/>
            <a:ahLst/>
            <a:cxnLst/>
            <a:rect l="l" t="t" r="r" b="b"/>
            <a:pathLst>
              <a:path w="3943350" h="800100">
                <a:moveTo>
                  <a:pt x="3943350" y="0"/>
                </a:moveTo>
                <a:lnTo>
                  <a:pt x="0" y="0"/>
                </a:lnTo>
                <a:lnTo>
                  <a:pt x="0" y="800100"/>
                </a:lnTo>
                <a:lnTo>
                  <a:pt x="3943350" y="800100"/>
                </a:lnTo>
                <a:lnTo>
                  <a:pt x="3943350" y="0"/>
                </a:lnTo>
                <a:close/>
              </a:path>
            </a:pathLst>
          </a:custGeom>
          <a:solidFill>
            <a:srgbClr val="570E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607939" y="3821112"/>
            <a:ext cx="3465195" cy="4622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80"/>
              </a:spcBef>
            </a:pP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Efficient</a:t>
            </a:r>
            <a:r>
              <a:rPr dirty="0" sz="1400" spc="-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dirty="0" sz="1400" spc="-10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20" b="0">
                <a:solidFill>
                  <a:srgbClr val="FFFFFF"/>
                </a:solidFill>
                <a:latin typeface="Calibri Light"/>
                <a:cs typeface="Calibri Light"/>
              </a:rPr>
              <a:t>reproducible</a:t>
            </a:r>
            <a:r>
              <a:rPr dirty="0" sz="1400" spc="-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resection</a:t>
            </a:r>
            <a:r>
              <a:rPr dirty="0" sz="1400" spc="-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times</a:t>
            </a:r>
            <a:r>
              <a:rPr dirty="0" sz="1400" spc="5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across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prostates</a:t>
            </a:r>
            <a:r>
              <a:rPr dirty="0" sz="1400" spc="-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dirty="0" sz="1400" spc="-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all</a:t>
            </a:r>
            <a:r>
              <a:rPr dirty="0" sz="1400" spc="-5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20" b="0">
                <a:solidFill>
                  <a:srgbClr val="FFFFFF"/>
                </a:solidFill>
                <a:latin typeface="Calibri Light"/>
                <a:cs typeface="Calibri Light"/>
              </a:rPr>
              <a:t>sizes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9575" y="3676650"/>
            <a:ext cx="3943350" cy="80010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94615" rIns="0" bIns="0" rtlCol="0" vert="horz">
            <a:spAutoFit/>
          </a:bodyPr>
          <a:lstStyle/>
          <a:p>
            <a:pPr marL="1283335" marR="702310" indent="-619760">
              <a:lnSpc>
                <a:spcPct val="100899"/>
              </a:lnSpc>
              <a:spcBef>
                <a:spcPts val="745"/>
              </a:spcBef>
            </a:pP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A</a:t>
            </a:r>
            <a:r>
              <a:rPr dirty="0" sz="1800" spc="-15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U</a:t>
            </a:r>
            <a:r>
              <a:rPr dirty="0" sz="1800" spc="-16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T</a:t>
            </a:r>
            <a:r>
              <a:rPr dirty="0" sz="1800" spc="-17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140" b="1">
                <a:solidFill>
                  <a:srgbClr val="570E8A"/>
                </a:solidFill>
                <a:latin typeface="Calibri"/>
                <a:cs typeface="Calibri"/>
              </a:rPr>
              <a:t>OMA</a:t>
            </a:r>
            <a:r>
              <a:rPr dirty="0" sz="1800" spc="-15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100" b="1">
                <a:solidFill>
                  <a:srgbClr val="570E8A"/>
                </a:solidFill>
                <a:latin typeface="Calibri"/>
                <a:cs typeface="Calibri"/>
              </a:rPr>
              <a:t>TED</a:t>
            </a:r>
            <a:r>
              <a:rPr dirty="0" sz="1800" spc="5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R</a:t>
            </a:r>
            <a:r>
              <a:rPr dirty="0" sz="1800" spc="-14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145" b="1">
                <a:solidFill>
                  <a:srgbClr val="570E8A"/>
                </a:solidFill>
                <a:latin typeface="Calibri"/>
                <a:cs typeface="Calibri"/>
              </a:rPr>
              <a:t>OBOT</a:t>
            </a:r>
            <a:r>
              <a:rPr dirty="0" sz="1800" spc="-18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570E8A"/>
                </a:solidFill>
                <a:latin typeface="Calibri"/>
                <a:cs typeface="Calibri"/>
              </a:rPr>
              <a:t>IC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E</a:t>
            </a:r>
            <a:r>
              <a:rPr dirty="0" sz="1800" spc="-16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100" b="1">
                <a:solidFill>
                  <a:srgbClr val="570E8A"/>
                </a:solidFill>
                <a:latin typeface="Calibri"/>
                <a:cs typeface="Calibri"/>
              </a:rPr>
              <a:t>XE</a:t>
            </a:r>
            <a:r>
              <a:rPr dirty="0" sz="1800" spc="-16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C</a:t>
            </a:r>
            <a:r>
              <a:rPr dirty="0" sz="1800" spc="-16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U</a:t>
            </a:r>
            <a:r>
              <a:rPr dirty="0" sz="1800" spc="-16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T</a:t>
            </a:r>
            <a:r>
              <a:rPr dirty="0" sz="1800" spc="-17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80" b="1">
                <a:solidFill>
                  <a:srgbClr val="570E8A"/>
                </a:solidFill>
                <a:latin typeface="Calibri"/>
                <a:cs typeface="Calibri"/>
              </a:rPr>
              <a:t>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476875" y="4953000"/>
            <a:ext cx="3943350" cy="809625"/>
          </a:xfrm>
          <a:custGeom>
            <a:avLst/>
            <a:gdLst/>
            <a:ahLst/>
            <a:cxnLst/>
            <a:rect l="l" t="t" r="r" b="b"/>
            <a:pathLst>
              <a:path w="3943350" h="809625">
                <a:moveTo>
                  <a:pt x="3943350" y="0"/>
                </a:moveTo>
                <a:lnTo>
                  <a:pt x="0" y="0"/>
                </a:lnTo>
                <a:lnTo>
                  <a:pt x="0" y="809625"/>
                </a:lnTo>
                <a:lnTo>
                  <a:pt x="3943350" y="809625"/>
                </a:lnTo>
                <a:lnTo>
                  <a:pt x="3943350" y="0"/>
                </a:lnTo>
                <a:close/>
              </a:path>
            </a:pathLst>
          </a:custGeom>
          <a:solidFill>
            <a:srgbClr val="570E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5663184" y="5116258"/>
            <a:ext cx="3305175" cy="4622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80"/>
              </a:spcBef>
            </a:pP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Safely</a:t>
            </a:r>
            <a:r>
              <a:rPr dirty="0" sz="14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resect</a:t>
            </a:r>
            <a:r>
              <a:rPr dirty="0" sz="1400" spc="-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tissue</a:t>
            </a:r>
            <a:r>
              <a:rPr dirty="0" sz="1400" spc="-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without</a:t>
            </a:r>
            <a:r>
              <a:rPr dirty="0" sz="1400" spc="-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dirty="0" sz="1400" spc="-4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risk</a:t>
            </a:r>
            <a:r>
              <a:rPr dirty="0" sz="1400" spc="-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thermal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damage</a:t>
            </a:r>
            <a:r>
              <a:rPr dirty="0" sz="14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b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surrounding</a:t>
            </a:r>
            <a:r>
              <a:rPr dirty="0" sz="1400" spc="-10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Calibri Light"/>
                <a:cs typeface="Calibri Light"/>
              </a:rPr>
              <a:t>tissue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9575" y="4953000"/>
            <a:ext cx="3943350" cy="8096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42875" rIns="0" bIns="0" rtlCol="0" vert="horz">
            <a:spAutoFit/>
          </a:bodyPr>
          <a:lstStyle/>
          <a:p>
            <a:pPr marL="1314450" marR="708660" indent="-629285">
              <a:lnSpc>
                <a:spcPct val="100800"/>
              </a:lnSpc>
              <a:spcBef>
                <a:spcPts val="1125"/>
              </a:spcBef>
            </a:pPr>
            <a:r>
              <a:rPr dirty="0" sz="1800" spc="95" b="1">
                <a:solidFill>
                  <a:srgbClr val="570E8A"/>
                </a:solidFill>
                <a:latin typeface="Calibri"/>
                <a:cs typeface="Calibri"/>
              </a:rPr>
              <a:t>HE</a:t>
            </a:r>
            <a:r>
              <a:rPr dirty="0" sz="1800" spc="-16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A</a:t>
            </a:r>
            <a:r>
              <a:rPr dirty="0" sz="1800" spc="-15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T</a:t>
            </a:r>
            <a:r>
              <a:rPr dirty="0" sz="1800" spc="-17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-</a:t>
            </a:r>
            <a:r>
              <a:rPr dirty="0" sz="1800" spc="-21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110" b="1">
                <a:solidFill>
                  <a:srgbClr val="570E8A"/>
                </a:solidFill>
                <a:latin typeface="Calibri"/>
                <a:cs typeface="Calibri"/>
              </a:rPr>
              <a:t>FR</a:t>
            </a:r>
            <a:r>
              <a:rPr dirty="0" sz="1800" spc="-15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80" b="1">
                <a:solidFill>
                  <a:srgbClr val="570E8A"/>
                </a:solidFill>
                <a:latin typeface="Calibri"/>
                <a:cs typeface="Calibri"/>
              </a:rPr>
              <a:t>EE</a:t>
            </a:r>
            <a:r>
              <a:rPr dirty="0" sz="1800" spc="14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570E8A"/>
                </a:solidFill>
                <a:latin typeface="Calibri"/>
                <a:cs typeface="Calibri"/>
              </a:rPr>
              <a:t>W</a:t>
            </a:r>
            <a:r>
              <a:rPr dirty="0" sz="1800" spc="-16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A</a:t>
            </a:r>
            <a:r>
              <a:rPr dirty="0" sz="1800" spc="-15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T</a:t>
            </a:r>
            <a:r>
              <a:rPr dirty="0" sz="1800" spc="-17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E</a:t>
            </a:r>
            <a:r>
              <a:rPr dirty="0" sz="1800" spc="-16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R</a:t>
            </a:r>
            <a:r>
              <a:rPr dirty="0" sz="1800" spc="-15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70E8A"/>
                </a:solidFill>
                <a:latin typeface="Calibri"/>
                <a:cs typeface="Calibri"/>
              </a:rPr>
              <a:t>J</a:t>
            </a:r>
            <a:r>
              <a:rPr dirty="0" sz="1800" spc="-17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20" b="1">
                <a:solidFill>
                  <a:srgbClr val="570E8A"/>
                </a:solidFill>
                <a:latin typeface="Calibri"/>
                <a:cs typeface="Calibri"/>
              </a:rPr>
              <a:t>ET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R</a:t>
            </a:r>
            <a:r>
              <a:rPr dirty="0" sz="1800" spc="-150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E</a:t>
            </a:r>
            <a:r>
              <a:rPr dirty="0" sz="1800" spc="-16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95" b="1">
                <a:solidFill>
                  <a:srgbClr val="570E8A"/>
                </a:solidFill>
                <a:latin typeface="Calibri"/>
                <a:cs typeface="Calibri"/>
              </a:rPr>
              <a:t>SE</a:t>
            </a:r>
            <a:r>
              <a:rPr dirty="0" sz="1800" spc="-16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C</a:t>
            </a:r>
            <a:r>
              <a:rPr dirty="0" sz="1800" spc="-16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0E8A"/>
                </a:solidFill>
                <a:latin typeface="Calibri"/>
                <a:cs typeface="Calibri"/>
              </a:rPr>
              <a:t>T</a:t>
            </a:r>
            <a:r>
              <a:rPr dirty="0" sz="1800" spc="-175" b="1">
                <a:solidFill>
                  <a:srgbClr val="570E8A"/>
                </a:solidFill>
                <a:latin typeface="Calibri"/>
                <a:cs typeface="Calibri"/>
              </a:rPr>
              <a:t> </a:t>
            </a:r>
            <a:r>
              <a:rPr dirty="0" sz="1800" spc="75" b="1">
                <a:solidFill>
                  <a:srgbClr val="570E8A"/>
                </a:solidFill>
                <a:latin typeface="Calibri"/>
                <a:cs typeface="Calibri"/>
              </a:rPr>
              <a:t>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4475" y="923925"/>
            <a:ext cx="3057525" cy="5010150"/>
          </a:xfrm>
          <a:prstGeom prst="rect">
            <a:avLst/>
          </a:prstGeom>
        </p:spPr>
      </p:pic>
      <p:sp>
        <p:nvSpPr>
          <p:cNvPr id="16" name="object 16" descr=""/>
          <p:cNvSpPr/>
          <p:nvPr/>
        </p:nvSpPr>
        <p:spPr>
          <a:xfrm>
            <a:off x="4572000" y="1666875"/>
            <a:ext cx="626110" cy="0"/>
          </a:xfrm>
          <a:custGeom>
            <a:avLst/>
            <a:gdLst/>
            <a:ahLst/>
            <a:cxnLst/>
            <a:rect l="l" t="t" r="r" b="b"/>
            <a:pathLst>
              <a:path w="626110" h="0">
                <a:moveTo>
                  <a:pt x="0" y="0"/>
                </a:moveTo>
                <a:lnTo>
                  <a:pt x="625601" y="0"/>
                </a:lnTo>
              </a:path>
            </a:pathLst>
          </a:custGeom>
          <a:ln w="57150">
            <a:solidFill>
              <a:srgbClr val="550A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572000" y="2790825"/>
            <a:ext cx="626110" cy="0"/>
          </a:xfrm>
          <a:custGeom>
            <a:avLst/>
            <a:gdLst/>
            <a:ahLst/>
            <a:cxnLst/>
            <a:rect l="l" t="t" r="r" b="b"/>
            <a:pathLst>
              <a:path w="626110" h="0">
                <a:moveTo>
                  <a:pt x="0" y="0"/>
                </a:moveTo>
                <a:lnTo>
                  <a:pt x="625601" y="0"/>
                </a:lnTo>
              </a:path>
            </a:pathLst>
          </a:custGeom>
          <a:ln w="57150">
            <a:solidFill>
              <a:srgbClr val="550A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600575" y="4048125"/>
            <a:ext cx="626110" cy="0"/>
          </a:xfrm>
          <a:custGeom>
            <a:avLst/>
            <a:gdLst/>
            <a:ahLst/>
            <a:cxnLst/>
            <a:rect l="l" t="t" r="r" b="b"/>
            <a:pathLst>
              <a:path w="626110" h="0">
                <a:moveTo>
                  <a:pt x="0" y="0"/>
                </a:moveTo>
                <a:lnTo>
                  <a:pt x="625601" y="0"/>
                </a:lnTo>
              </a:path>
            </a:pathLst>
          </a:custGeom>
          <a:ln w="57150">
            <a:solidFill>
              <a:srgbClr val="550A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600575" y="5343525"/>
            <a:ext cx="626110" cy="0"/>
          </a:xfrm>
          <a:custGeom>
            <a:avLst/>
            <a:gdLst/>
            <a:ahLst/>
            <a:cxnLst/>
            <a:rect l="l" t="t" r="r" b="b"/>
            <a:pathLst>
              <a:path w="626110" h="0">
                <a:moveTo>
                  <a:pt x="0" y="0"/>
                </a:moveTo>
                <a:lnTo>
                  <a:pt x="625601" y="0"/>
                </a:lnTo>
              </a:path>
            </a:pathLst>
          </a:custGeom>
          <a:ln w="57150">
            <a:solidFill>
              <a:srgbClr val="550A8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4825" y="1943100"/>
            <a:ext cx="2867025" cy="3476625"/>
            <a:chOff x="504825" y="1943100"/>
            <a:chExt cx="2867025" cy="3476625"/>
          </a:xfrm>
        </p:grpSpPr>
        <p:sp>
          <p:nvSpPr>
            <p:cNvPr id="3" name="object 3" descr=""/>
            <p:cNvSpPr/>
            <p:nvPr/>
          </p:nvSpPr>
          <p:spPr>
            <a:xfrm>
              <a:off x="504825" y="1943100"/>
              <a:ext cx="2867025" cy="3476625"/>
            </a:xfrm>
            <a:custGeom>
              <a:avLst/>
              <a:gdLst/>
              <a:ahLst/>
              <a:cxnLst/>
              <a:rect l="l" t="t" r="r" b="b"/>
              <a:pathLst>
                <a:path w="2867025" h="3476625">
                  <a:moveTo>
                    <a:pt x="2867025" y="0"/>
                  </a:moveTo>
                  <a:lnTo>
                    <a:pt x="0" y="0"/>
                  </a:lnTo>
                  <a:lnTo>
                    <a:pt x="0" y="3476625"/>
                  </a:lnTo>
                  <a:lnTo>
                    <a:pt x="2867025" y="3476625"/>
                  </a:lnTo>
                  <a:lnTo>
                    <a:pt x="28670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175" y="2142997"/>
              <a:ext cx="2595626" cy="240512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275" y="2181225"/>
              <a:ext cx="2466975" cy="227647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35025" y="4820348"/>
            <a:ext cx="220916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5">
                <a:solidFill>
                  <a:srgbClr val="52555A"/>
                </a:solidFill>
                <a:latin typeface="Arial"/>
                <a:cs typeface="Arial"/>
              </a:rPr>
              <a:t>CYSTOSCOPY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943350" y="1943099"/>
            <a:ext cx="7591425" cy="3476625"/>
          </a:xfrm>
          <a:custGeom>
            <a:avLst/>
            <a:gdLst/>
            <a:ahLst/>
            <a:cxnLst/>
            <a:rect l="l" t="t" r="r" b="b"/>
            <a:pathLst>
              <a:path w="7591425" h="3476625">
                <a:moveTo>
                  <a:pt x="7591425" y="0"/>
                </a:moveTo>
                <a:lnTo>
                  <a:pt x="4371975" y="0"/>
                </a:lnTo>
                <a:lnTo>
                  <a:pt x="4171950" y="0"/>
                </a:lnTo>
                <a:lnTo>
                  <a:pt x="0" y="0"/>
                </a:lnTo>
                <a:lnTo>
                  <a:pt x="0" y="3476625"/>
                </a:lnTo>
                <a:lnTo>
                  <a:pt x="4171950" y="3476625"/>
                </a:lnTo>
                <a:lnTo>
                  <a:pt x="4371975" y="3476625"/>
                </a:lnTo>
                <a:lnTo>
                  <a:pt x="7591425" y="3476625"/>
                </a:lnTo>
                <a:lnTo>
                  <a:pt x="759142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246751" y="4778057"/>
            <a:ext cx="46183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1100" algn="l"/>
              </a:tabLst>
            </a:pPr>
            <a:r>
              <a:rPr dirty="0" sz="2400" spc="-10">
                <a:solidFill>
                  <a:srgbClr val="52555A"/>
                </a:solidFill>
                <a:latin typeface="Arial"/>
                <a:cs typeface="Arial"/>
              </a:rPr>
              <a:t>TRANSRECTAL</a:t>
            </a:r>
            <a:r>
              <a:rPr dirty="0" sz="2400">
                <a:solidFill>
                  <a:srgbClr val="52555A"/>
                </a:solidFill>
                <a:latin typeface="Arial"/>
                <a:cs typeface="Arial"/>
              </a:rPr>
              <a:t>	</a:t>
            </a:r>
            <a:r>
              <a:rPr dirty="0" sz="2400" spc="-10">
                <a:solidFill>
                  <a:srgbClr val="52555A"/>
                </a:solidFill>
                <a:latin typeface="Arial"/>
                <a:cs typeface="Arial"/>
              </a:rPr>
              <a:t>ULTRASOUND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026" rIns="0" bIns="0" rtlCol="0" vert="horz">
            <a:spAutoFit/>
          </a:bodyPr>
          <a:lstStyle/>
          <a:p>
            <a:pPr marL="327660">
              <a:lnSpc>
                <a:spcPct val="100000"/>
              </a:lnSpc>
              <a:spcBef>
                <a:spcPts val="130"/>
              </a:spcBef>
            </a:pPr>
            <a:r>
              <a:rPr dirty="0" spc="60"/>
              <a:t>Real-</a:t>
            </a:r>
            <a:r>
              <a:rPr dirty="0"/>
              <a:t>Time</a:t>
            </a:r>
            <a:r>
              <a:rPr dirty="0" spc="730"/>
              <a:t> </a:t>
            </a:r>
            <a:r>
              <a:rPr dirty="0"/>
              <a:t>Image</a:t>
            </a:r>
            <a:r>
              <a:rPr dirty="0" spc="640"/>
              <a:t> </a:t>
            </a:r>
            <a:r>
              <a:rPr dirty="0" spc="45"/>
              <a:t>Guidance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0025" y="2104898"/>
            <a:ext cx="3967226" cy="247180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784471" y="4172267"/>
            <a:ext cx="245745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50" b="1">
                <a:solidFill>
                  <a:srgbClr val="FFFFFF"/>
                </a:solidFill>
                <a:latin typeface="Source Sans Pro"/>
                <a:cs typeface="Source Sans Pro"/>
              </a:rPr>
              <a:t>Transrectal</a:t>
            </a:r>
            <a:r>
              <a:rPr dirty="0" sz="1400" spc="-70" b="1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dirty="0" sz="1400" spc="45" b="1">
                <a:solidFill>
                  <a:srgbClr val="FFFFFF"/>
                </a:solidFill>
                <a:latin typeface="Source Sans Pro"/>
                <a:cs typeface="Source Sans Pro"/>
              </a:rPr>
              <a:t>Ultrasound</a:t>
            </a:r>
            <a:r>
              <a:rPr dirty="0" sz="1400" spc="-105" b="1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Source Sans Pro"/>
                <a:cs typeface="Source Sans Pro"/>
              </a:rPr>
              <a:t>(TRUS)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00550" y="2190750"/>
            <a:ext cx="1533525" cy="200025"/>
          </a:xfrm>
          <a:prstGeom prst="rect">
            <a:avLst/>
          </a:prstGeom>
          <a:solidFill>
            <a:srgbClr val="570E8A">
              <a:alpha val="39999"/>
            </a:srgbClr>
          </a:solidFill>
        </p:spPr>
        <p:txBody>
          <a:bodyPr wrap="square" lIns="0" tIns="6350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50"/>
              </a:spcBef>
            </a:pPr>
            <a:r>
              <a:rPr dirty="0" sz="1100" spc="45" b="1">
                <a:solidFill>
                  <a:srgbClr val="FFFFFF"/>
                </a:solidFill>
                <a:latin typeface="Source Sans Pro"/>
                <a:cs typeface="Source Sans Pro"/>
              </a:rPr>
              <a:t>Waterjet</a:t>
            </a:r>
            <a:r>
              <a:rPr dirty="0" sz="1100" spc="-50" b="1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dirty="0" sz="1100" spc="70" b="1">
                <a:solidFill>
                  <a:srgbClr val="FFFFFF"/>
                </a:solidFill>
                <a:latin typeface="Source Sans Pro"/>
                <a:cs typeface="Source Sans Pro"/>
              </a:rPr>
              <a:t>&amp;</a:t>
            </a:r>
            <a:r>
              <a:rPr dirty="0" sz="1100" spc="-65" b="1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Source Sans Pro"/>
                <a:cs typeface="Source Sans Pro"/>
              </a:rPr>
              <a:t>Cystoscope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7191375" y="2790825"/>
            <a:ext cx="619125" cy="304800"/>
          </a:xfrm>
          <a:custGeom>
            <a:avLst/>
            <a:gdLst/>
            <a:ahLst/>
            <a:cxnLst/>
            <a:rect l="l" t="t" r="r" b="b"/>
            <a:pathLst>
              <a:path w="619125" h="304800">
                <a:moveTo>
                  <a:pt x="619125" y="0"/>
                </a:moveTo>
                <a:lnTo>
                  <a:pt x="0" y="0"/>
                </a:lnTo>
                <a:lnTo>
                  <a:pt x="0" y="304800"/>
                </a:lnTo>
                <a:lnTo>
                  <a:pt x="619125" y="304800"/>
                </a:lnTo>
                <a:lnTo>
                  <a:pt x="619125" y="0"/>
                </a:lnTo>
                <a:close/>
              </a:path>
            </a:pathLst>
          </a:custGeom>
          <a:solidFill>
            <a:srgbClr val="570E8A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191375" y="2790825"/>
            <a:ext cx="619125" cy="145415"/>
          </a:xfrm>
          <a:prstGeom prst="rect">
            <a:avLst/>
          </a:prstGeom>
          <a:solidFill>
            <a:srgbClr val="570E8A">
              <a:alpha val="3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01600">
              <a:lnSpc>
                <a:spcPts val="1085"/>
              </a:lnSpc>
            </a:pPr>
            <a:r>
              <a:rPr dirty="0" sz="1050" spc="-10" b="1">
                <a:solidFill>
                  <a:srgbClr val="FFFFFF"/>
                </a:solidFill>
                <a:latin typeface="Source Sans Pro"/>
                <a:cs typeface="Source Sans Pro"/>
              </a:rPr>
              <a:t>External</a:t>
            </a:r>
            <a:endParaRPr sz="1050">
              <a:latin typeface="Source Sans Pro"/>
              <a:cs typeface="Source Sans Pr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91375" y="2935838"/>
            <a:ext cx="619125" cy="160020"/>
          </a:xfrm>
          <a:prstGeom prst="rect">
            <a:avLst/>
          </a:prstGeom>
          <a:solidFill>
            <a:srgbClr val="570E8A">
              <a:alpha val="3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5875">
              <a:lnSpc>
                <a:spcPts val="1225"/>
              </a:lnSpc>
            </a:pPr>
            <a:r>
              <a:rPr dirty="0" sz="1050" spc="-10" b="1">
                <a:solidFill>
                  <a:srgbClr val="FFFFFF"/>
                </a:solidFill>
                <a:latin typeface="Source Sans Pro"/>
                <a:cs typeface="Source Sans Pro"/>
              </a:rPr>
              <a:t>Sphincter</a:t>
            </a:r>
            <a:endParaRPr sz="1050">
              <a:latin typeface="Source Sans Pro"/>
              <a:cs typeface="Source Sans Pr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457950" y="3209925"/>
            <a:ext cx="390525" cy="190500"/>
          </a:xfrm>
          <a:prstGeom prst="rect">
            <a:avLst/>
          </a:prstGeom>
          <a:solidFill>
            <a:srgbClr val="570E8A">
              <a:alpha val="3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ts val="1305"/>
              </a:lnSpc>
            </a:pPr>
            <a:r>
              <a:rPr dirty="0" sz="1100" spc="-20" b="1">
                <a:solidFill>
                  <a:srgbClr val="FFFFFF"/>
                </a:solidFill>
                <a:latin typeface="Source Sans Pro"/>
                <a:cs typeface="Source Sans Pro"/>
              </a:rPr>
              <a:t>Veru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6334125" y="2714625"/>
            <a:ext cx="514350" cy="333375"/>
          </a:xfrm>
          <a:custGeom>
            <a:avLst/>
            <a:gdLst/>
            <a:ahLst/>
            <a:cxnLst/>
            <a:rect l="l" t="t" r="r" b="b"/>
            <a:pathLst>
              <a:path w="514350" h="333375">
                <a:moveTo>
                  <a:pt x="514350" y="0"/>
                </a:moveTo>
                <a:lnTo>
                  <a:pt x="0" y="0"/>
                </a:lnTo>
                <a:lnTo>
                  <a:pt x="0" y="333375"/>
                </a:lnTo>
                <a:lnTo>
                  <a:pt x="514350" y="333375"/>
                </a:lnTo>
                <a:lnTo>
                  <a:pt x="514350" y="0"/>
                </a:lnTo>
                <a:close/>
              </a:path>
            </a:pathLst>
          </a:custGeom>
          <a:solidFill>
            <a:srgbClr val="570E8A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6334125" y="2714625"/>
            <a:ext cx="514350" cy="168910"/>
          </a:xfrm>
          <a:prstGeom prst="rect">
            <a:avLst/>
          </a:prstGeom>
          <a:solidFill>
            <a:srgbClr val="570E8A">
              <a:alpha val="3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r>
              <a:rPr dirty="0" sz="1100" spc="40" b="1">
                <a:solidFill>
                  <a:srgbClr val="FFFFFF"/>
                </a:solidFill>
                <a:latin typeface="Source Sans Pro"/>
                <a:cs typeface="Source Sans Pro"/>
              </a:rPr>
              <a:t>Lateral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334125" y="2883069"/>
            <a:ext cx="514350" cy="165100"/>
          </a:xfrm>
          <a:prstGeom prst="rect">
            <a:avLst/>
          </a:prstGeom>
          <a:solidFill>
            <a:srgbClr val="570E8A">
              <a:alpha val="3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ts val="1260"/>
              </a:lnSpc>
            </a:pPr>
            <a:r>
              <a:rPr dirty="0" sz="1100" spc="-20" b="1">
                <a:solidFill>
                  <a:srgbClr val="FFFFFF"/>
                </a:solidFill>
                <a:latin typeface="Source Sans Pro"/>
                <a:cs typeface="Source Sans Pro"/>
              </a:rPr>
              <a:t>Lobe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76700" y="3400425"/>
            <a:ext cx="552450" cy="190500"/>
          </a:xfrm>
          <a:prstGeom prst="rect">
            <a:avLst/>
          </a:prstGeom>
          <a:solidFill>
            <a:srgbClr val="570E8A">
              <a:alpha val="39999"/>
            </a:srgbClr>
          </a:solidFill>
        </p:spPr>
        <p:txBody>
          <a:bodyPr wrap="square" lIns="0" tIns="5715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45"/>
              </a:spcBef>
            </a:pPr>
            <a:r>
              <a:rPr dirty="0" sz="1100" spc="-10" b="1">
                <a:solidFill>
                  <a:srgbClr val="FFFFFF"/>
                </a:solidFill>
                <a:latin typeface="Source Sans Pro"/>
                <a:cs typeface="Source Sans Pro"/>
              </a:rPr>
              <a:t>Bladder</a:t>
            </a:r>
            <a:endParaRPr sz="1100">
              <a:latin typeface="Source Sans Pro"/>
              <a:cs typeface="Source Sans Pr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962525" y="2800350"/>
            <a:ext cx="466725" cy="295275"/>
          </a:xfrm>
          <a:prstGeom prst="rect">
            <a:avLst/>
          </a:prstGeom>
          <a:solidFill>
            <a:srgbClr val="570E8A">
              <a:alpha val="3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sz="1100" spc="-10" b="1">
                <a:solidFill>
                  <a:srgbClr val="FFFFFF"/>
                </a:solidFill>
                <a:latin typeface="Source Sans Pro"/>
                <a:cs typeface="Source Sans Pro"/>
              </a:rPr>
              <a:t>Median</a:t>
            </a:r>
            <a:endParaRPr sz="1100">
              <a:latin typeface="Source Sans Pro"/>
              <a:cs typeface="Source Sans Pro"/>
            </a:endParaRPr>
          </a:p>
          <a:p>
            <a:pPr marL="71755">
              <a:lnSpc>
                <a:spcPts val="1215"/>
              </a:lnSpc>
            </a:pPr>
            <a:r>
              <a:rPr dirty="0" sz="1100" spc="-20" b="1">
                <a:solidFill>
                  <a:srgbClr val="FFFFFF"/>
                </a:solidFill>
                <a:latin typeface="Source Sans Pro"/>
                <a:cs typeface="Source Sans Pro"/>
              </a:rPr>
              <a:t>Lobe</a:t>
            </a:r>
            <a:endParaRPr sz="1100">
              <a:latin typeface="Source Sans Pro"/>
              <a:cs typeface="Source Sans Pro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4675" y="4410138"/>
            <a:ext cx="1176337" cy="1309624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3482721" y="4589398"/>
            <a:ext cx="400685" cy="701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50">
                <a:solidFill>
                  <a:srgbClr val="52555A"/>
                </a:solidFill>
                <a:latin typeface="Arial"/>
                <a:cs typeface="Arial"/>
              </a:rPr>
              <a:t>&amp;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7972425" y="2104898"/>
            <a:ext cx="3481704" cy="2443480"/>
            <a:chOff x="7972425" y="2104898"/>
            <a:chExt cx="3481704" cy="2443480"/>
          </a:xfrm>
        </p:grpSpPr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2425" y="2104898"/>
              <a:ext cx="3481451" cy="244322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0525" y="2143125"/>
              <a:ext cx="3352800" cy="2314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09600" y="1295400"/>
            <a:ext cx="4429125" cy="4762500"/>
            <a:chOff x="609600" y="1295400"/>
            <a:chExt cx="4429125" cy="4762500"/>
          </a:xfrm>
        </p:grpSpPr>
        <p:sp>
          <p:nvSpPr>
            <p:cNvPr id="3" name="object 3" descr=""/>
            <p:cNvSpPr/>
            <p:nvPr/>
          </p:nvSpPr>
          <p:spPr>
            <a:xfrm>
              <a:off x="609600" y="1295400"/>
              <a:ext cx="4429125" cy="4762500"/>
            </a:xfrm>
            <a:custGeom>
              <a:avLst/>
              <a:gdLst/>
              <a:ahLst/>
              <a:cxnLst/>
              <a:rect l="l" t="t" r="r" b="b"/>
              <a:pathLst>
                <a:path w="4429125" h="4762500">
                  <a:moveTo>
                    <a:pt x="4429125" y="0"/>
                  </a:moveTo>
                  <a:lnTo>
                    <a:pt x="0" y="0"/>
                  </a:lnTo>
                  <a:lnTo>
                    <a:pt x="0" y="4762500"/>
                  </a:lnTo>
                  <a:lnTo>
                    <a:pt x="4429125" y="4762500"/>
                  </a:lnTo>
                  <a:lnTo>
                    <a:pt x="4429125" y="0"/>
                  </a:lnTo>
                  <a:close/>
                </a:path>
              </a:pathLst>
            </a:custGeom>
            <a:solidFill>
              <a:srgbClr val="F1F1F1">
                <a:alpha val="6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38250" y="2867025"/>
              <a:ext cx="3381375" cy="333375"/>
            </a:xfrm>
            <a:custGeom>
              <a:avLst/>
              <a:gdLst/>
              <a:ahLst/>
              <a:cxnLst/>
              <a:rect l="l" t="t" r="r" b="b"/>
              <a:pathLst>
                <a:path w="3381375" h="333375">
                  <a:moveTo>
                    <a:pt x="3381375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3381375" y="333375"/>
                  </a:lnTo>
                  <a:lnTo>
                    <a:pt x="3381375" y="0"/>
                  </a:lnTo>
                  <a:close/>
                </a:path>
              </a:pathLst>
            </a:custGeom>
            <a:solidFill>
              <a:srgbClr val="9BB8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3090" y="391794"/>
            <a:ext cx="8347709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141720" algn="l"/>
              </a:tabLst>
            </a:pPr>
            <a:r>
              <a:rPr dirty="0" spc="70"/>
              <a:t>Personalized</a:t>
            </a:r>
            <a:r>
              <a:rPr dirty="0" spc="530"/>
              <a:t> </a:t>
            </a:r>
            <a:r>
              <a:rPr dirty="0" spc="-10"/>
              <a:t>Treatment</a:t>
            </a:r>
            <a:r>
              <a:rPr dirty="0"/>
              <a:t>	</a:t>
            </a:r>
            <a:r>
              <a:rPr dirty="0" spc="45"/>
              <a:t>Planning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599564" y="2804477"/>
            <a:ext cx="1862455" cy="4622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>
              <a:lnSpc>
                <a:spcPct val="102800"/>
              </a:lnSpc>
              <a:spcBef>
                <a:spcPts val="8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90" b="1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dirty="0" sz="1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90" b="1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90" b="1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dirty="0" sz="1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400" spc="2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1400" b="1">
                <a:solidFill>
                  <a:srgbClr val="E4544F"/>
                </a:solidFill>
                <a:latin typeface="Arial"/>
                <a:cs typeface="Arial"/>
              </a:rPr>
              <a:t>P</a:t>
            </a:r>
            <a:r>
              <a:rPr dirty="0" sz="1400" spc="-140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400" spc="90" b="1">
                <a:solidFill>
                  <a:srgbClr val="E4544F"/>
                </a:solidFill>
                <a:latin typeface="Arial"/>
                <a:cs typeface="Arial"/>
              </a:rPr>
              <a:t>RE</a:t>
            </a:r>
            <a:r>
              <a:rPr dirty="0" sz="1400" spc="-135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E4544F"/>
                </a:solidFill>
                <a:latin typeface="Arial"/>
                <a:cs typeface="Arial"/>
              </a:rPr>
              <a:t>S</a:t>
            </a:r>
            <a:r>
              <a:rPr dirty="0" sz="1400" spc="-140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E4544F"/>
                </a:solidFill>
                <a:latin typeface="Arial"/>
                <a:cs typeface="Arial"/>
              </a:rPr>
              <a:t>E</a:t>
            </a:r>
            <a:r>
              <a:rPr dirty="0" sz="1400" spc="-135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400" spc="95" b="1">
                <a:solidFill>
                  <a:srgbClr val="E4544F"/>
                </a:solidFill>
                <a:latin typeface="Arial"/>
                <a:cs typeface="Arial"/>
              </a:rPr>
              <a:t>RVE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14400" y="2771711"/>
            <a:ext cx="557530" cy="605155"/>
            <a:chOff x="914400" y="2771711"/>
            <a:chExt cx="557530" cy="60515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2771711"/>
              <a:ext cx="557212" cy="5572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925" y="2771711"/>
              <a:ext cx="528637" cy="60483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19175" y="2819399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787" y="0"/>
                  </a:moveTo>
                  <a:lnTo>
                    <a:pt x="157829" y="5408"/>
                  </a:lnTo>
                  <a:lnTo>
                    <a:pt x="114724" y="20814"/>
                  </a:lnTo>
                  <a:lnTo>
                    <a:pt x="76701" y="44986"/>
                  </a:lnTo>
                  <a:lnTo>
                    <a:pt x="44987" y="76694"/>
                  </a:lnTo>
                  <a:lnTo>
                    <a:pt x="20813" y="114707"/>
                  </a:lnTo>
                  <a:lnTo>
                    <a:pt x="5408" y="157793"/>
                  </a:lnTo>
                  <a:lnTo>
                    <a:pt x="0" y="204724"/>
                  </a:lnTo>
                  <a:lnTo>
                    <a:pt x="5408" y="251701"/>
                  </a:lnTo>
                  <a:lnTo>
                    <a:pt x="20813" y="294821"/>
                  </a:lnTo>
                  <a:lnTo>
                    <a:pt x="44987" y="332856"/>
                  </a:lnTo>
                  <a:lnTo>
                    <a:pt x="76701" y="364578"/>
                  </a:lnTo>
                  <a:lnTo>
                    <a:pt x="114724" y="388757"/>
                  </a:lnTo>
                  <a:lnTo>
                    <a:pt x="157829" y="404165"/>
                  </a:lnTo>
                  <a:lnTo>
                    <a:pt x="204787" y="409575"/>
                  </a:lnTo>
                  <a:lnTo>
                    <a:pt x="251741" y="404165"/>
                  </a:lnTo>
                  <a:lnTo>
                    <a:pt x="294844" y="388757"/>
                  </a:lnTo>
                  <a:lnTo>
                    <a:pt x="332868" y="364578"/>
                  </a:lnTo>
                  <a:lnTo>
                    <a:pt x="364583" y="332856"/>
                  </a:lnTo>
                  <a:lnTo>
                    <a:pt x="388758" y="294821"/>
                  </a:lnTo>
                  <a:lnTo>
                    <a:pt x="404166" y="251701"/>
                  </a:lnTo>
                  <a:lnTo>
                    <a:pt x="409575" y="204724"/>
                  </a:lnTo>
                  <a:lnTo>
                    <a:pt x="404166" y="157793"/>
                  </a:lnTo>
                  <a:lnTo>
                    <a:pt x="388758" y="114707"/>
                  </a:lnTo>
                  <a:lnTo>
                    <a:pt x="364583" y="76694"/>
                  </a:lnTo>
                  <a:lnTo>
                    <a:pt x="332868" y="44986"/>
                  </a:lnTo>
                  <a:lnTo>
                    <a:pt x="294844" y="20814"/>
                  </a:lnTo>
                  <a:lnTo>
                    <a:pt x="251741" y="5408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9BB8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19175" y="2819399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0" y="204724"/>
                  </a:moveTo>
                  <a:lnTo>
                    <a:pt x="5408" y="157793"/>
                  </a:lnTo>
                  <a:lnTo>
                    <a:pt x="20813" y="114707"/>
                  </a:lnTo>
                  <a:lnTo>
                    <a:pt x="44987" y="76694"/>
                  </a:lnTo>
                  <a:lnTo>
                    <a:pt x="76701" y="44986"/>
                  </a:lnTo>
                  <a:lnTo>
                    <a:pt x="114724" y="20814"/>
                  </a:lnTo>
                  <a:lnTo>
                    <a:pt x="157829" y="5408"/>
                  </a:lnTo>
                  <a:lnTo>
                    <a:pt x="204787" y="0"/>
                  </a:lnTo>
                  <a:lnTo>
                    <a:pt x="251741" y="5408"/>
                  </a:lnTo>
                  <a:lnTo>
                    <a:pt x="294844" y="20814"/>
                  </a:lnTo>
                  <a:lnTo>
                    <a:pt x="332868" y="44986"/>
                  </a:lnTo>
                  <a:lnTo>
                    <a:pt x="364583" y="76694"/>
                  </a:lnTo>
                  <a:lnTo>
                    <a:pt x="388758" y="114707"/>
                  </a:lnTo>
                  <a:lnTo>
                    <a:pt x="404166" y="157793"/>
                  </a:lnTo>
                  <a:lnTo>
                    <a:pt x="409575" y="204724"/>
                  </a:lnTo>
                  <a:lnTo>
                    <a:pt x="404166" y="251701"/>
                  </a:lnTo>
                  <a:lnTo>
                    <a:pt x="388758" y="294821"/>
                  </a:lnTo>
                  <a:lnTo>
                    <a:pt x="364583" y="332856"/>
                  </a:lnTo>
                  <a:lnTo>
                    <a:pt x="332868" y="364578"/>
                  </a:lnTo>
                  <a:lnTo>
                    <a:pt x="294844" y="388757"/>
                  </a:lnTo>
                  <a:lnTo>
                    <a:pt x="251741" y="404165"/>
                  </a:lnTo>
                  <a:lnTo>
                    <a:pt x="204787" y="409575"/>
                  </a:lnTo>
                  <a:lnTo>
                    <a:pt x="157829" y="404165"/>
                  </a:lnTo>
                  <a:lnTo>
                    <a:pt x="114724" y="388757"/>
                  </a:lnTo>
                  <a:lnTo>
                    <a:pt x="76701" y="364578"/>
                  </a:lnTo>
                  <a:lnTo>
                    <a:pt x="44987" y="332856"/>
                  </a:lnTo>
                  <a:lnTo>
                    <a:pt x="20813" y="294821"/>
                  </a:lnTo>
                  <a:lnTo>
                    <a:pt x="5408" y="251701"/>
                  </a:lnTo>
                  <a:lnTo>
                    <a:pt x="0" y="20472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161097" y="2867342"/>
            <a:ext cx="1403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219200" y="344805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3390900" y="0"/>
                </a:moveTo>
                <a:lnTo>
                  <a:pt x="0" y="0"/>
                </a:lnTo>
                <a:lnTo>
                  <a:pt x="0" y="342900"/>
                </a:lnTo>
                <a:lnTo>
                  <a:pt x="3390900" y="342900"/>
                </a:lnTo>
                <a:lnTo>
                  <a:pt x="3390900" y="0"/>
                </a:lnTo>
                <a:close/>
              </a:path>
            </a:pathLst>
          </a:custGeom>
          <a:solidFill>
            <a:srgbClr val="9BB8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584960" y="3495929"/>
            <a:ext cx="277368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5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35" b="1">
                <a:solidFill>
                  <a:srgbClr val="FFFFFF"/>
                </a:solidFill>
                <a:latin typeface="Arial"/>
                <a:cs typeface="Arial"/>
              </a:rPr>
              <a:t>ERAL</a:t>
            </a:r>
            <a:r>
              <a:rPr dirty="0" sz="1400" spc="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400" spc="45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90" b="1">
                <a:solidFill>
                  <a:srgbClr val="52555A"/>
                </a:solidFill>
                <a:latin typeface="Arial"/>
                <a:cs typeface="Arial"/>
              </a:rPr>
              <a:t>RE</a:t>
            </a:r>
            <a:r>
              <a:rPr dirty="0" sz="1400" spc="-13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S</a:t>
            </a:r>
            <a:r>
              <a:rPr dirty="0" sz="1400" spc="-130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dirty="0" sz="1400" spc="-135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400" spc="70" b="1">
                <a:solidFill>
                  <a:srgbClr val="52555A"/>
                </a:solidFill>
                <a:latin typeface="Arial"/>
                <a:cs typeface="Arial"/>
              </a:rPr>
              <a:t>CT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914400" y="3352736"/>
            <a:ext cx="557530" cy="614680"/>
            <a:chOff x="914400" y="3352736"/>
            <a:chExt cx="557530" cy="614680"/>
          </a:xfrm>
        </p:grpSpPr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3362261"/>
              <a:ext cx="557212" cy="55721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925" y="3352736"/>
              <a:ext cx="528637" cy="61436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019175" y="3409949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787" y="0"/>
                  </a:moveTo>
                  <a:lnTo>
                    <a:pt x="157829" y="5408"/>
                  </a:lnTo>
                  <a:lnTo>
                    <a:pt x="114724" y="20814"/>
                  </a:lnTo>
                  <a:lnTo>
                    <a:pt x="76701" y="44986"/>
                  </a:lnTo>
                  <a:lnTo>
                    <a:pt x="44987" y="76694"/>
                  </a:lnTo>
                  <a:lnTo>
                    <a:pt x="20813" y="114707"/>
                  </a:lnTo>
                  <a:lnTo>
                    <a:pt x="5408" y="157793"/>
                  </a:lnTo>
                  <a:lnTo>
                    <a:pt x="0" y="204724"/>
                  </a:lnTo>
                  <a:lnTo>
                    <a:pt x="5408" y="251701"/>
                  </a:lnTo>
                  <a:lnTo>
                    <a:pt x="20813" y="294821"/>
                  </a:lnTo>
                  <a:lnTo>
                    <a:pt x="44987" y="332856"/>
                  </a:lnTo>
                  <a:lnTo>
                    <a:pt x="76701" y="364578"/>
                  </a:lnTo>
                  <a:lnTo>
                    <a:pt x="114724" y="388757"/>
                  </a:lnTo>
                  <a:lnTo>
                    <a:pt x="157829" y="404165"/>
                  </a:lnTo>
                  <a:lnTo>
                    <a:pt x="204787" y="409575"/>
                  </a:lnTo>
                  <a:lnTo>
                    <a:pt x="251741" y="404165"/>
                  </a:lnTo>
                  <a:lnTo>
                    <a:pt x="294844" y="388757"/>
                  </a:lnTo>
                  <a:lnTo>
                    <a:pt x="332868" y="364578"/>
                  </a:lnTo>
                  <a:lnTo>
                    <a:pt x="364583" y="332856"/>
                  </a:lnTo>
                  <a:lnTo>
                    <a:pt x="388758" y="294821"/>
                  </a:lnTo>
                  <a:lnTo>
                    <a:pt x="404166" y="251701"/>
                  </a:lnTo>
                  <a:lnTo>
                    <a:pt x="409575" y="204724"/>
                  </a:lnTo>
                  <a:lnTo>
                    <a:pt x="404166" y="157793"/>
                  </a:lnTo>
                  <a:lnTo>
                    <a:pt x="388758" y="114707"/>
                  </a:lnTo>
                  <a:lnTo>
                    <a:pt x="364583" y="76694"/>
                  </a:lnTo>
                  <a:lnTo>
                    <a:pt x="332868" y="44986"/>
                  </a:lnTo>
                  <a:lnTo>
                    <a:pt x="294844" y="20814"/>
                  </a:lnTo>
                  <a:lnTo>
                    <a:pt x="251741" y="5408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9BB8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19175" y="3409949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0" y="204724"/>
                  </a:moveTo>
                  <a:lnTo>
                    <a:pt x="5408" y="157793"/>
                  </a:lnTo>
                  <a:lnTo>
                    <a:pt x="20813" y="114707"/>
                  </a:lnTo>
                  <a:lnTo>
                    <a:pt x="44987" y="76694"/>
                  </a:lnTo>
                  <a:lnTo>
                    <a:pt x="76701" y="44986"/>
                  </a:lnTo>
                  <a:lnTo>
                    <a:pt x="114724" y="20814"/>
                  </a:lnTo>
                  <a:lnTo>
                    <a:pt x="157829" y="5408"/>
                  </a:lnTo>
                  <a:lnTo>
                    <a:pt x="204787" y="0"/>
                  </a:lnTo>
                  <a:lnTo>
                    <a:pt x="251741" y="5408"/>
                  </a:lnTo>
                  <a:lnTo>
                    <a:pt x="294844" y="20814"/>
                  </a:lnTo>
                  <a:lnTo>
                    <a:pt x="332868" y="44986"/>
                  </a:lnTo>
                  <a:lnTo>
                    <a:pt x="364583" y="76694"/>
                  </a:lnTo>
                  <a:lnTo>
                    <a:pt x="388758" y="114707"/>
                  </a:lnTo>
                  <a:lnTo>
                    <a:pt x="404166" y="157793"/>
                  </a:lnTo>
                  <a:lnTo>
                    <a:pt x="409575" y="204724"/>
                  </a:lnTo>
                  <a:lnTo>
                    <a:pt x="404166" y="251701"/>
                  </a:lnTo>
                  <a:lnTo>
                    <a:pt x="388758" y="294821"/>
                  </a:lnTo>
                  <a:lnTo>
                    <a:pt x="364583" y="332856"/>
                  </a:lnTo>
                  <a:lnTo>
                    <a:pt x="332868" y="364578"/>
                  </a:lnTo>
                  <a:lnTo>
                    <a:pt x="294844" y="388757"/>
                  </a:lnTo>
                  <a:lnTo>
                    <a:pt x="251741" y="404165"/>
                  </a:lnTo>
                  <a:lnTo>
                    <a:pt x="204787" y="409575"/>
                  </a:lnTo>
                  <a:lnTo>
                    <a:pt x="157829" y="404165"/>
                  </a:lnTo>
                  <a:lnTo>
                    <a:pt x="114724" y="388757"/>
                  </a:lnTo>
                  <a:lnTo>
                    <a:pt x="76701" y="364578"/>
                  </a:lnTo>
                  <a:lnTo>
                    <a:pt x="44987" y="332856"/>
                  </a:lnTo>
                  <a:lnTo>
                    <a:pt x="20813" y="294821"/>
                  </a:lnTo>
                  <a:lnTo>
                    <a:pt x="5408" y="251701"/>
                  </a:lnTo>
                  <a:lnTo>
                    <a:pt x="0" y="20472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161097" y="3458273"/>
            <a:ext cx="1403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914400" y="2181161"/>
            <a:ext cx="3695700" cy="605155"/>
            <a:chOff x="914400" y="2181161"/>
            <a:chExt cx="3695700" cy="605155"/>
          </a:xfrm>
        </p:grpSpPr>
        <p:sp>
          <p:nvSpPr>
            <p:cNvPr id="22" name="object 22" descr=""/>
            <p:cNvSpPr/>
            <p:nvPr/>
          </p:nvSpPr>
          <p:spPr>
            <a:xfrm>
              <a:off x="1219200" y="2266949"/>
              <a:ext cx="3390900" cy="342900"/>
            </a:xfrm>
            <a:custGeom>
              <a:avLst/>
              <a:gdLst/>
              <a:ahLst/>
              <a:cxnLst/>
              <a:rect l="l" t="t" r="r" b="b"/>
              <a:pathLst>
                <a:path w="3390900" h="342900">
                  <a:moveTo>
                    <a:pt x="33909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3390900" y="342900"/>
                  </a:lnTo>
                  <a:lnTo>
                    <a:pt x="3390900" y="0"/>
                  </a:lnTo>
                  <a:close/>
                </a:path>
              </a:pathLst>
            </a:custGeom>
            <a:solidFill>
              <a:srgbClr val="9BB8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2181161"/>
              <a:ext cx="557212" cy="55721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925" y="2181161"/>
              <a:ext cx="528637" cy="60483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019175" y="2228849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787" y="0"/>
                  </a:moveTo>
                  <a:lnTo>
                    <a:pt x="157829" y="5408"/>
                  </a:lnTo>
                  <a:lnTo>
                    <a:pt x="114724" y="20814"/>
                  </a:lnTo>
                  <a:lnTo>
                    <a:pt x="76701" y="44986"/>
                  </a:lnTo>
                  <a:lnTo>
                    <a:pt x="44987" y="76694"/>
                  </a:lnTo>
                  <a:lnTo>
                    <a:pt x="20813" y="114707"/>
                  </a:lnTo>
                  <a:lnTo>
                    <a:pt x="5408" y="157793"/>
                  </a:lnTo>
                  <a:lnTo>
                    <a:pt x="0" y="204724"/>
                  </a:lnTo>
                  <a:lnTo>
                    <a:pt x="5408" y="251701"/>
                  </a:lnTo>
                  <a:lnTo>
                    <a:pt x="20813" y="294821"/>
                  </a:lnTo>
                  <a:lnTo>
                    <a:pt x="44987" y="332856"/>
                  </a:lnTo>
                  <a:lnTo>
                    <a:pt x="76701" y="364578"/>
                  </a:lnTo>
                  <a:lnTo>
                    <a:pt x="114724" y="388757"/>
                  </a:lnTo>
                  <a:lnTo>
                    <a:pt x="157829" y="404165"/>
                  </a:lnTo>
                  <a:lnTo>
                    <a:pt x="204787" y="409575"/>
                  </a:lnTo>
                  <a:lnTo>
                    <a:pt x="251741" y="404165"/>
                  </a:lnTo>
                  <a:lnTo>
                    <a:pt x="294844" y="388757"/>
                  </a:lnTo>
                  <a:lnTo>
                    <a:pt x="332868" y="364578"/>
                  </a:lnTo>
                  <a:lnTo>
                    <a:pt x="364583" y="332856"/>
                  </a:lnTo>
                  <a:lnTo>
                    <a:pt x="388758" y="294821"/>
                  </a:lnTo>
                  <a:lnTo>
                    <a:pt x="404166" y="251701"/>
                  </a:lnTo>
                  <a:lnTo>
                    <a:pt x="409575" y="204724"/>
                  </a:lnTo>
                  <a:lnTo>
                    <a:pt x="404166" y="157793"/>
                  </a:lnTo>
                  <a:lnTo>
                    <a:pt x="388758" y="114707"/>
                  </a:lnTo>
                  <a:lnTo>
                    <a:pt x="364583" y="76694"/>
                  </a:lnTo>
                  <a:lnTo>
                    <a:pt x="332868" y="44986"/>
                  </a:lnTo>
                  <a:lnTo>
                    <a:pt x="294844" y="20814"/>
                  </a:lnTo>
                  <a:lnTo>
                    <a:pt x="251741" y="5408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9BB8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19175" y="2228849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0" y="204724"/>
                  </a:moveTo>
                  <a:lnTo>
                    <a:pt x="5408" y="157793"/>
                  </a:lnTo>
                  <a:lnTo>
                    <a:pt x="20813" y="114707"/>
                  </a:lnTo>
                  <a:lnTo>
                    <a:pt x="44987" y="76694"/>
                  </a:lnTo>
                  <a:lnTo>
                    <a:pt x="76701" y="44986"/>
                  </a:lnTo>
                  <a:lnTo>
                    <a:pt x="114724" y="20814"/>
                  </a:lnTo>
                  <a:lnTo>
                    <a:pt x="157829" y="5408"/>
                  </a:lnTo>
                  <a:lnTo>
                    <a:pt x="204787" y="0"/>
                  </a:lnTo>
                  <a:lnTo>
                    <a:pt x="251741" y="5408"/>
                  </a:lnTo>
                  <a:lnTo>
                    <a:pt x="294844" y="20814"/>
                  </a:lnTo>
                  <a:lnTo>
                    <a:pt x="332868" y="44986"/>
                  </a:lnTo>
                  <a:lnTo>
                    <a:pt x="364583" y="76694"/>
                  </a:lnTo>
                  <a:lnTo>
                    <a:pt x="388758" y="114707"/>
                  </a:lnTo>
                  <a:lnTo>
                    <a:pt x="404166" y="157793"/>
                  </a:lnTo>
                  <a:lnTo>
                    <a:pt x="409575" y="204724"/>
                  </a:lnTo>
                  <a:lnTo>
                    <a:pt x="404166" y="251701"/>
                  </a:lnTo>
                  <a:lnTo>
                    <a:pt x="388758" y="294821"/>
                  </a:lnTo>
                  <a:lnTo>
                    <a:pt x="364583" y="332856"/>
                  </a:lnTo>
                  <a:lnTo>
                    <a:pt x="332868" y="364578"/>
                  </a:lnTo>
                  <a:lnTo>
                    <a:pt x="294844" y="388757"/>
                  </a:lnTo>
                  <a:lnTo>
                    <a:pt x="251741" y="404165"/>
                  </a:lnTo>
                  <a:lnTo>
                    <a:pt x="204787" y="409575"/>
                  </a:lnTo>
                  <a:lnTo>
                    <a:pt x="157829" y="404165"/>
                  </a:lnTo>
                  <a:lnTo>
                    <a:pt x="114724" y="388757"/>
                  </a:lnTo>
                  <a:lnTo>
                    <a:pt x="76701" y="364578"/>
                  </a:lnTo>
                  <a:lnTo>
                    <a:pt x="44987" y="332856"/>
                  </a:lnTo>
                  <a:lnTo>
                    <a:pt x="20813" y="294821"/>
                  </a:lnTo>
                  <a:lnTo>
                    <a:pt x="5408" y="251701"/>
                  </a:lnTo>
                  <a:lnTo>
                    <a:pt x="0" y="20472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161097" y="1562417"/>
            <a:ext cx="3025140" cy="101409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999490" marR="63500" indent="-638810">
              <a:lnSpc>
                <a:spcPct val="100000"/>
              </a:lnSpc>
              <a:spcBef>
                <a:spcPts val="125"/>
              </a:spcBef>
            </a:pPr>
            <a:r>
              <a:rPr dirty="0" sz="2000" spc="75">
                <a:solidFill>
                  <a:srgbClr val="52555A"/>
                </a:solidFill>
                <a:latin typeface="Arial"/>
                <a:cs typeface="Arial"/>
              </a:rPr>
              <a:t>IDENTIFY</a:t>
            </a:r>
            <a:r>
              <a:rPr dirty="0" sz="2000" spc="1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000" spc="75">
                <a:solidFill>
                  <a:srgbClr val="52555A"/>
                </a:solidFill>
                <a:latin typeface="Arial"/>
                <a:cs typeface="Arial"/>
              </a:rPr>
              <a:t>CRITICAL </a:t>
            </a:r>
            <a:r>
              <a:rPr dirty="0" sz="2000" spc="-10">
                <a:solidFill>
                  <a:srgbClr val="52555A"/>
                </a:solidFill>
                <a:latin typeface="Arial"/>
                <a:cs typeface="Arial"/>
              </a:rPr>
              <a:t>ANATOMY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423545" algn="l"/>
              </a:tabLst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baseline="3968" sz="2100" spc="135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baseline="3968" sz="2100" spc="-20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3968" sz="21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baseline="3968" sz="2100" spc="-21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3968" sz="21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baseline="3968" sz="2100" spc="-15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3968" sz="2100" spc="135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baseline="3968" sz="2100" spc="24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3968" sz="21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baseline="3968" sz="2100" spc="-18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3968" sz="21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baseline="3968" sz="21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3968" sz="210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baseline="3968" sz="2100" spc="-20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3968" sz="21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baseline="3968" sz="2100" spc="36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3968" sz="21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baseline="3968" sz="2100" spc="60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3968" sz="2100" spc="135" b="1">
                <a:solidFill>
                  <a:srgbClr val="52555A"/>
                </a:solidFill>
                <a:latin typeface="Arial"/>
                <a:cs typeface="Arial"/>
              </a:rPr>
              <a:t>RE</a:t>
            </a:r>
            <a:r>
              <a:rPr dirty="0" baseline="3968" sz="2100" spc="-209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baseline="3968" sz="2100" b="1">
                <a:solidFill>
                  <a:srgbClr val="52555A"/>
                </a:solidFill>
                <a:latin typeface="Arial"/>
                <a:cs typeface="Arial"/>
              </a:rPr>
              <a:t>S</a:t>
            </a:r>
            <a:r>
              <a:rPr dirty="0" baseline="3968" sz="2100" spc="-209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baseline="3968" sz="2100" b="1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dirty="0" baseline="3968" sz="2100" spc="-202" b="1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baseline="3968" sz="2100" spc="104" b="1">
                <a:solidFill>
                  <a:srgbClr val="52555A"/>
                </a:solidFill>
                <a:latin typeface="Arial"/>
                <a:cs typeface="Arial"/>
              </a:rPr>
              <a:t>CT</a:t>
            </a:r>
            <a:endParaRPr baseline="3968" sz="21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1219200" y="403860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3390900" y="0"/>
                </a:moveTo>
                <a:lnTo>
                  <a:pt x="0" y="0"/>
                </a:lnTo>
                <a:lnTo>
                  <a:pt x="0" y="342900"/>
                </a:lnTo>
                <a:lnTo>
                  <a:pt x="3390900" y="342900"/>
                </a:lnTo>
                <a:lnTo>
                  <a:pt x="3390900" y="0"/>
                </a:lnTo>
                <a:close/>
              </a:path>
            </a:pathLst>
          </a:custGeom>
          <a:solidFill>
            <a:srgbClr val="9BB8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1584960" y="3979481"/>
            <a:ext cx="1976755" cy="4629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R="5080">
              <a:lnSpc>
                <a:spcPct val="102899"/>
              </a:lnSpc>
              <a:spcBef>
                <a:spcPts val="7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20" b="1">
                <a:solidFill>
                  <a:srgbClr val="FFFFFF"/>
                </a:solidFill>
                <a:latin typeface="Arial"/>
                <a:cs typeface="Arial"/>
              </a:rPr>
              <a:t>RUM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35" b="1">
                <a:solidFill>
                  <a:srgbClr val="FFFFFF"/>
                </a:solidFill>
                <a:latin typeface="Arial"/>
                <a:cs typeface="Arial"/>
              </a:rPr>
              <a:t>ONTANUM</a:t>
            </a:r>
            <a:r>
              <a:rPr dirty="0" sz="1400" spc="2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1400" b="1">
                <a:solidFill>
                  <a:srgbClr val="E4544F"/>
                </a:solidFill>
                <a:latin typeface="Arial"/>
                <a:cs typeface="Arial"/>
              </a:rPr>
              <a:t>P</a:t>
            </a:r>
            <a:r>
              <a:rPr dirty="0" sz="1400" spc="-140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400" spc="90" b="1">
                <a:solidFill>
                  <a:srgbClr val="E4544F"/>
                </a:solidFill>
                <a:latin typeface="Arial"/>
                <a:cs typeface="Arial"/>
              </a:rPr>
              <a:t>RE</a:t>
            </a:r>
            <a:r>
              <a:rPr dirty="0" sz="1400" spc="-135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E4544F"/>
                </a:solidFill>
                <a:latin typeface="Arial"/>
                <a:cs typeface="Arial"/>
              </a:rPr>
              <a:t>S</a:t>
            </a:r>
            <a:r>
              <a:rPr dirty="0" sz="1400" spc="-140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E4544F"/>
                </a:solidFill>
                <a:latin typeface="Arial"/>
                <a:cs typeface="Arial"/>
              </a:rPr>
              <a:t>E</a:t>
            </a:r>
            <a:r>
              <a:rPr dirty="0" sz="1400" spc="-135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400" spc="95" b="1">
                <a:solidFill>
                  <a:srgbClr val="E4544F"/>
                </a:solidFill>
                <a:latin typeface="Arial"/>
                <a:cs typeface="Arial"/>
              </a:rPr>
              <a:t>RVE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914400" y="3943286"/>
            <a:ext cx="557530" cy="614680"/>
            <a:chOff x="914400" y="3943286"/>
            <a:chExt cx="557530" cy="614680"/>
          </a:xfrm>
        </p:grpSpPr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400" y="3943286"/>
              <a:ext cx="557212" cy="56673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925" y="3943286"/>
              <a:ext cx="528637" cy="614362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019175" y="3990974"/>
              <a:ext cx="409575" cy="419100"/>
            </a:xfrm>
            <a:custGeom>
              <a:avLst/>
              <a:gdLst/>
              <a:ahLst/>
              <a:cxnLst/>
              <a:rect l="l" t="t" r="r" b="b"/>
              <a:pathLst>
                <a:path w="409575" h="419100">
                  <a:moveTo>
                    <a:pt x="204787" y="0"/>
                  </a:moveTo>
                  <a:lnTo>
                    <a:pt x="157829" y="5536"/>
                  </a:lnTo>
                  <a:lnTo>
                    <a:pt x="114724" y="21304"/>
                  </a:lnTo>
                  <a:lnTo>
                    <a:pt x="76701" y="46046"/>
                  </a:lnTo>
                  <a:lnTo>
                    <a:pt x="44987" y="78501"/>
                  </a:lnTo>
                  <a:lnTo>
                    <a:pt x="20813" y="117410"/>
                  </a:lnTo>
                  <a:lnTo>
                    <a:pt x="5408" y="161512"/>
                  </a:lnTo>
                  <a:lnTo>
                    <a:pt x="0" y="209550"/>
                  </a:lnTo>
                  <a:lnTo>
                    <a:pt x="5408" y="257587"/>
                  </a:lnTo>
                  <a:lnTo>
                    <a:pt x="20813" y="301689"/>
                  </a:lnTo>
                  <a:lnTo>
                    <a:pt x="44987" y="340598"/>
                  </a:lnTo>
                  <a:lnTo>
                    <a:pt x="76701" y="373053"/>
                  </a:lnTo>
                  <a:lnTo>
                    <a:pt x="114724" y="397795"/>
                  </a:lnTo>
                  <a:lnTo>
                    <a:pt x="157829" y="413563"/>
                  </a:lnTo>
                  <a:lnTo>
                    <a:pt x="204787" y="419100"/>
                  </a:lnTo>
                  <a:lnTo>
                    <a:pt x="251741" y="413563"/>
                  </a:lnTo>
                  <a:lnTo>
                    <a:pt x="294844" y="397795"/>
                  </a:lnTo>
                  <a:lnTo>
                    <a:pt x="332868" y="373053"/>
                  </a:lnTo>
                  <a:lnTo>
                    <a:pt x="364583" y="340598"/>
                  </a:lnTo>
                  <a:lnTo>
                    <a:pt x="388758" y="301689"/>
                  </a:lnTo>
                  <a:lnTo>
                    <a:pt x="404166" y="257587"/>
                  </a:lnTo>
                  <a:lnTo>
                    <a:pt x="409575" y="209550"/>
                  </a:lnTo>
                  <a:lnTo>
                    <a:pt x="404166" y="161512"/>
                  </a:lnTo>
                  <a:lnTo>
                    <a:pt x="388758" y="117410"/>
                  </a:lnTo>
                  <a:lnTo>
                    <a:pt x="364583" y="78501"/>
                  </a:lnTo>
                  <a:lnTo>
                    <a:pt x="332868" y="46046"/>
                  </a:lnTo>
                  <a:lnTo>
                    <a:pt x="294844" y="21304"/>
                  </a:lnTo>
                  <a:lnTo>
                    <a:pt x="251741" y="5536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9BB8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19175" y="3990974"/>
              <a:ext cx="409575" cy="419100"/>
            </a:xfrm>
            <a:custGeom>
              <a:avLst/>
              <a:gdLst/>
              <a:ahLst/>
              <a:cxnLst/>
              <a:rect l="l" t="t" r="r" b="b"/>
              <a:pathLst>
                <a:path w="409575" h="419100">
                  <a:moveTo>
                    <a:pt x="0" y="209550"/>
                  </a:moveTo>
                  <a:lnTo>
                    <a:pt x="5408" y="161512"/>
                  </a:lnTo>
                  <a:lnTo>
                    <a:pt x="20813" y="117410"/>
                  </a:lnTo>
                  <a:lnTo>
                    <a:pt x="44987" y="78501"/>
                  </a:lnTo>
                  <a:lnTo>
                    <a:pt x="76701" y="46046"/>
                  </a:lnTo>
                  <a:lnTo>
                    <a:pt x="114724" y="21304"/>
                  </a:lnTo>
                  <a:lnTo>
                    <a:pt x="157829" y="5536"/>
                  </a:lnTo>
                  <a:lnTo>
                    <a:pt x="204787" y="0"/>
                  </a:lnTo>
                  <a:lnTo>
                    <a:pt x="251741" y="5536"/>
                  </a:lnTo>
                  <a:lnTo>
                    <a:pt x="294844" y="21304"/>
                  </a:lnTo>
                  <a:lnTo>
                    <a:pt x="332868" y="46046"/>
                  </a:lnTo>
                  <a:lnTo>
                    <a:pt x="364583" y="78501"/>
                  </a:lnTo>
                  <a:lnTo>
                    <a:pt x="388758" y="117410"/>
                  </a:lnTo>
                  <a:lnTo>
                    <a:pt x="404166" y="161512"/>
                  </a:lnTo>
                  <a:lnTo>
                    <a:pt x="409575" y="209550"/>
                  </a:lnTo>
                  <a:lnTo>
                    <a:pt x="404166" y="257587"/>
                  </a:lnTo>
                  <a:lnTo>
                    <a:pt x="388758" y="301689"/>
                  </a:lnTo>
                  <a:lnTo>
                    <a:pt x="364583" y="340598"/>
                  </a:lnTo>
                  <a:lnTo>
                    <a:pt x="332868" y="373053"/>
                  </a:lnTo>
                  <a:lnTo>
                    <a:pt x="294844" y="397795"/>
                  </a:lnTo>
                  <a:lnTo>
                    <a:pt x="251741" y="413563"/>
                  </a:lnTo>
                  <a:lnTo>
                    <a:pt x="204787" y="419100"/>
                  </a:lnTo>
                  <a:lnTo>
                    <a:pt x="157829" y="413563"/>
                  </a:lnTo>
                  <a:lnTo>
                    <a:pt x="114724" y="397795"/>
                  </a:lnTo>
                  <a:lnTo>
                    <a:pt x="76701" y="373053"/>
                  </a:lnTo>
                  <a:lnTo>
                    <a:pt x="44987" y="340598"/>
                  </a:lnTo>
                  <a:lnTo>
                    <a:pt x="20813" y="301689"/>
                  </a:lnTo>
                  <a:lnTo>
                    <a:pt x="5408" y="257587"/>
                  </a:lnTo>
                  <a:lnTo>
                    <a:pt x="0" y="2095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161097" y="4049077"/>
            <a:ext cx="1403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1219200" y="462915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3390900" y="0"/>
                </a:moveTo>
                <a:lnTo>
                  <a:pt x="0" y="0"/>
                </a:lnTo>
                <a:lnTo>
                  <a:pt x="0" y="342900"/>
                </a:lnTo>
                <a:lnTo>
                  <a:pt x="3390900" y="342900"/>
                </a:lnTo>
                <a:lnTo>
                  <a:pt x="3390900" y="0"/>
                </a:lnTo>
                <a:close/>
              </a:path>
            </a:pathLst>
          </a:custGeom>
          <a:solidFill>
            <a:srgbClr val="9BB8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1584960" y="4610417"/>
            <a:ext cx="2319655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R="5080">
              <a:lnSpc>
                <a:spcPts val="1430"/>
              </a:lnSpc>
              <a:spcBef>
                <a:spcPts val="15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200" spc="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1200" b="1">
                <a:solidFill>
                  <a:srgbClr val="E4544F"/>
                </a:solidFill>
                <a:latin typeface="Arial"/>
                <a:cs typeface="Arial"/>
              </a:rPr>
              <a:t>P</a:t>
            </a:r>
            <a:r>
              <a:rPr dirty="0" sz="1200" spc="-90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4544F"/>
                </a:solidFill>
                <a:latin typeface="Arial"/>
                <a:cs typeface="Arial"/>
              </a:rPr>
              <a:t>R</a:t>
            </a:r>
            <a:r>
              <a:rPr dirty="0" sz="1200" spc="-80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4544F"/>
                </a:solidFill>
                <a:latin typeface="Arial"/>
                <a:cs typeface="Arial"/>
              </a:rPr>
              <a:t>E</a:t>
            </a:r>
            <a:r>
              <a:rPr dirty="0" sz="1200" spc="-90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4544F"/>
                </a:solidFill>
                <a:latin typeface="Arial"/>
                <a:cs typeface="Arial"/>
              </a:rPr>
              <a:t>S</a:t>
            </a:r>
            <a:r>
              <a:rPr dirty="0" sz="1200" spc="-90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4544F"/>
                </a:solidFill>
                <a:latin typeface="Arial"/>
                <a:cs typeface="Arial"/>
              </a:rPr>
              <a:t>E</a:t>
            </a:r>
            <a:r>
              <a:rPr dirty="0" sz="1200" spc="-165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4544F"/>
                </a:solidFill>
                <a:latin typeface="Arial"/>
                <a:cs typeface="Arial"/>
              </a:rPr>
              <a:t>R</a:t>
            </a:r>
            <a:r>
              <a:rPr dirty="0" sz="1200" spc="-155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4544F"/>
                </a:solidFill>
                <a:latin typeface="Arial"/>
                <a:cs typeface="Arial"/>
              </a:rPr>
              <a:t>V</a:t>
            </a:r>
            <a:r>
              <a:rPr dirty="0" sz="1200" spc="-90" b="1">
                <a:solidFill>
                  <a:srgbClr val="E4544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E4544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914400" y="4533836"/>
            <a:ext cx="557530" cy="614680"/>
            <a:chOff x="914400" y="4533836"/>
            <a:chExt cx="557530" cy="614680"/>
          </a:xfrm>
        </p:grpSpPr>
        <p:pic>
          <p:nvPicPr>
            <p:cNvPr id="39" name="object 3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400" y="4533836"/>
              <a:ext cx="557212" cy="56673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3925" y="4533836"/>
              <a:ext cx="528637" cy="61436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019175" y="4581524"/>
              <a:ext cx="409575" cy="419100"/>
            </a:xfrm>
            <a:custGeom>
              <a:avLst/>
              <a:gdLst/>
              <a:ahLst/>
              <a:cxnLst/>
              <a:rect l="l" t="t" r="r" b="b"/>
              <a:pathLst>
                <a:path w="409575" h="419100">
                  <a:moveTo>
                    <a:pt x="204787" y="0"/>
                  </a:moveTo>
                  <a:lnTo>
                    <a:pt x="157829" y="5536"/>
                  </a:lnTo>
                  <a:lnTo>
                    <a:pt x="114724" y="21304"/>
                  </a:lnTo>
                  <a:lnTo>
                    <a:pt x="76701" y="46046"/>
                  </a:lnTo>
                  <a:lnTo>
                    <a:pt x="44987" y="78501"/>
                  </a:lnTo>
                  <a:lnTo>
                    <a:pt x="20813" y="117410"/>
                  </a:lnTo>
                  <a:lnTo>
                    <a:pt x="5408" y="161512"/>
                  </a:lnTo>
                  <a:lnTo>
                    <a:pt x="0" y="209550"/>
                  </a:lnTo>
                  <a:lnTo>
                    <a:pt x="5408" y="257587"/>
                  </a:lnTo>
                  <a:lnTo>
                    <a:pt x="20813" y="301689"/>
                  </a:lnTo>
                  <a:lnTo>
                    <a:pt x="44987" y="340598"/>
                  </a:lnTo>
                  <a:lnTo>
                    <a:pt x="76701" y="373053"/>
                  </a:lnTo>
                  <a:lnTo>
                    <a:pt x="114724" y="397795"/>
                  </a:lnTo>
                  <a:lnTo>
                    <a:pt x="157829" y="413563"/>
                  </a:lnTo>
                  <a:lnTo>
                    <a:pt x="204787" y="419100"/>
                  </a:lnTo>
                  <a:lnTo>
                    <a:pt x="251741" y="413563"/>
                  </a:lnTo>
                  <a:lnTo>
                    <a:pt x="294844" y="397795"/>
                  </a:lnTo>
                  <a:lnTo>
                    <a:pt x="332868" y="373053"/>
                  </a:lnTo>
                  <a:lnTo>
                    <a:pt x="364583" y="340598"/>
                  </a:lnTo>
                  <a:lnTo>
                    <a:pt x="388758" y="301689"/>
                  </a:lnTo>
                  <a:lnTo>
                    <a:pt x="404166" y="257587"/>
                  </a:lnTo>
                  <a:lnTo>
                    <a:pt x="409575" y="209550"/>
                  </a:lnTo>
                  <a:lnTo>
                    <a:pt x="404166" y="161512"/>
                  </a:lnTo>
                  <a:lnTo>
                    <a:pt x="388758" y="117410"/>
                  </a:lnTo>
                  <a:lnTo>
                    <a:pt x="364583" y="78501"/>
                  </a:lnTo>
                  <a:lnTo>
                    <a:pt x="332868" y="46046"/>
                  </a:lnTo>
                  <a:lnTo>
                    <a:pt x="294844" y="21304"/>
                  </a:lnTo>
                  <a:lnTo>
                    <a:pt x="251741" y="5536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9BB8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19175" y="4581524"/>
              <a:ext cx="409575" cy="419100"/>
            </a:xfrm>
            <a:custGeom>
              <a:avLst/>
              <a:gdLst/>
              <a:ahLst/>
              <a:cxnLst/>
              <a:rect l="l" t="t" r="r" b="b"/>
              <a:pathLst>
                <a:path w="409575" h="419100">
                  <a:moveTo>
                    <a:pt x="0" y="209550"/>
                  </a:moveTo>
                  <a:lnTo>
                    <a:pt x="5408" y="161512"/>
                  </a:lnTo>
                  <a:lnTo>
                    <a:pt x="20813" y="117410"/>
                  </a:lnTo>
                  <a:lnTo>
                    <a:pt x="44987" y="78501"/>
                  </a:lnTo>
                  <a:lnTo>
                    <a:pt x="76701" y="46046"/>
                  </a:lnTo>
                  <a:lnTo>
                    <a:pt x="114724" y="21304"/>
                  </a:lnTo>
                  <a:lnTo>
                    <a:pt x="157829" y="5536"/>
                  </a:lnTo>
                  <a:lnTo>
                    <a:pt x="204787" y="0"/>
                  </a:lnTo>
                  <a:lnTo>
                    <a:pt x="251741" y="5536"/>
                  </a:lnTo>
                  <a:lnTo>
                    <a:pt x="294844" y="21304"/>
                  </a:lnTo>
                  <a:lnTo>
                    <a:pt x="332868" y="46046"/>
                  </a:lnTo>
                  <a:lnTo>
                    <a:pt x="364583" y="78501"/>
                  </a:lnTo>
                  <a:lnTo>
                    <a:pt x="388758" y="117410"/>
                  </a:lnTo>
                  <a:lnTo>
                    <a:pt x="404166" y="161512"/>
                  </a:lnTo>
                  <a:lnTo>
                    <a:pt x="409575" y="209550"/>
                  </a:lnTo>
                  <a:lnTo>
                    <a:pt x="404166" y="257587"/>
                  </a:lnTo>
                  <a:lnTo>
                    <a:pt x="388758" y="301689"/>
                  </a:lnTo>
                  <a:lnTo>
                    <a:pt x="364583" y="340598"/>
                  </a:lnTo>
                  <a:lnTo>
                    <a:pt x="332868" y="373053"/>
                  </a:lnTo>
                  <a:lnTo>
                    <a:pt x="294844" y="397795"/>
                  </a:lnTo>
                  <a:lnTo>
                    <a:pt x="251741" y="413563"/>
                  </a:lnTo>
                  <a:lnTo>
                    <a:pt x="204787" y="419100"/>
                  </a:lnTo>
                  <a:lnTo>
                    <a:pt x="157829" y="413563"/>
                  </a:lnTo>
                  <a:lnTo>
                    <a:pt x="114724" y="397795"/>
                  </a:lnTo>
                  <a:lnTo>
                    <a:pt x="76701" y="373053"/>
                  </a:lnTo>
                  <a:lnTo>
                    <a:pt x="44987" y="340598"/>
                  </a:lnTo>
                  <a:lnTo>
                    <a:pt x="20813" y="301689"/>
                  </a:lnTo>
                  <a:lnTo>
                    <a:pt x="5408" y="257587"/>
                  </a:lnTo>
                  <a:lnTo>
                    <a:pt x="0" y="2095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1161097" y="4639881"/>
            <a:ext cx="1403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421130" y="5285994"/>
            <a:ext cx="2809240" cy="6407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30"/>
              </a:spcBef>
            </a:pPr>
            <a:r>
              <a:rPr dirty="0" sz="2000" spc="50">
                <a:solidFill>
                  <a:srgbClr val="52555A"/>
                </a:solidFill>
                <a:latin typeface="Arial"/>
                <a:cs typeface="Arial"/>
              </a:rPr>
              <a:t>CREATE</a:t>
            </a:r>
            <a:r>
              <a:rPr dirty="0" sz="2000" spc="19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2000" spc="40">
                <a:solidFill>
                  <a:srgbClr val="52555A"/>
                </a:solidFill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  <a:p>
            <a:pPr algn="ctr" marR="24765">
              <a:lnSpc>
                <a:spcPct val="100000"/>
              </a:lnSpc>
              <a:spcBef>
                <a:spcPts val="5"/>
              </a:spcBef>
            </a:pPr>
            <a:r>
              <a:rPr dirty="0" sz="2000" spc="40">
                <a:solidFill>
                  <a:srgbClr val="52555A"/>
                </a:solidFill>
                <a:latin typeface="Arial"/>
                <a:cs typeface="Arial"/>
              </a:rPr>
              <a:t>CONTOUR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5124450" y="1295400"/>
            <a:ext cx="3352800" cy="2352675"/>
            <a:chOff x="5124450" y="1295400"/>
            <a:chExt cx="3352800" cy="2352675"/>
          </a:xfrm>
        </p:grpSpPr>
        <p:pic>
          <p:nvPicPr>
            <p:cNvPr id="46" name="object 4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24450" y="1295400"/>
              <a:ext cx="3352800" cy="2352548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05475" y="2219325"/>
              <a:ext cx="200025" cy="200025"/>
            </a:xfrm>
            <a:prstGeom prst="rect">
              <a:avLst/>
            </a:prstGeom>
          </p:spPr>
        </p:pic>
      </p:grpSp>
      <p:sp>
        <p:nvSpPr>
          <p:cNvPr id="48" name="object 48" descr=""/>
          <p:cNvSpPr txBox="1"/>
          <p:nvPr/>
        </p:nvSpPr>
        <p:spPr>
          <a:xfrm>
            <a:off x="5747003" y="2190813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96000" y="3143250"/>
            <a:ext cx="200025" cy="209550"/>
          </a:xfrm>
          <a:prstGeom prst="rect">
            <a:avLst/>
          </a:prstGeom>
        </p:spPr>
      </p:pic>
      <p:sp>
        <p:nvSpPr>
          <p:cNvPr id="50" name="object 50" descr=""/>
          <p:cNvSpPr txBox="1"/>
          <p:nvPr/>
        </p:nvSpPr>
        <p:spPr>
          <a:xfrm>
            <a:off x="6134989" y="3123628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1" name="object 5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19950" y="2200275"/>
            <a:ext cx="200025" cy="200025"/>
          </a:xfrm>
          <a:prstGeom prst="rect">
            <a:avLst/>
          </a:prstGeom>
        </p:spPr>
      </p:pic>
      <p:sp>
        <p:nvSpPr>
          <p:cNvPr id="52" name="object 52" descr=""/>
          <p:cNvSpPr txBox="1"/>
          <p:nvPr/>
        </p:nvSpPr>
        <p:spPr>
          <a:xfrm>
            <a:off x="7267575" y="2171382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3" name="object 5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43825" y="2457450"/>
            <a:ext cx="200025" cy="200025"/>
          </a:xfrm>
          <a:prstGeom prst="rect">
            <a:avLst/>
          </a:prstGeom>
        </p:spPr>
      </p:pic>
      <p:sp>
        <p:nvSpPr>
          <p:cNvPr id="54" name="object 54" descr=""/>
          <p:cNvSpPr txBox="1"/>
          <p:nvPr/>
        </p:nvSpPr>
        <p:spPr>
          <a:xfrm>
            <a:off x="7787893" y="2434653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5" name="object 5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96250" y="1838325"/>
            <a:ext cx="209550" cy="200025"/>
          </a:xfrm>
          <a:prstGeom prst="rect">
            <a:avLst/>
          </a:prstGeom>
        </p:spPr>
      </p:pic>
      <p:sp>
        <p:nvSpPr>
          <p:cNvPr id="56" name="object 56" descr=""/>
          <p:cNvSpPr txBox="1"/>
          <p:nvPr/>
        </p:nvSpPr>
        <p:spPr>
          <a:xfrm>
            <a:off x="8145526" y="1814766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5124450" y="3714750"/>
            <a:ext cx="3352800" cy="2343150"/>
            <a:chOff x="5124450" y="3714750"/>
            <a:chExt cx="3352800" cy="2343150"/>
          </a:xfrm>
        </p:grpSpPr>
        <p:pic>
          <p:nvPicPr>
            <p:cNvPr id="58" name="object 5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4450" y="3714750"/>
              <a:ext cx="3352800" cy="234315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57850" y="4457700"/>
              <a:ext cx="200025" cy="200025"/>
            </a:xfrm>
            <a:prstGeom prst="rect">
              <a:avLst/>
            </a:prstGeom>
          </p:spPr>
        </p:pic>
      </p:grpSp>
      <p:sp>
        <p:nvSpPr>
          <p:cNvPr id="60" name="object 60" descr=""/>
          <p:cNvSpPr txBox="1"/>
          <p:nvPr/>
        </p:nvSpPr>
        <p:spPr>
          <a:xfrm>
            <a:off x="5702934" y="4436681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1" name="object 6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62650" y="5334000"/>
            <a:ext cx="200025" cy="200025"/>
          </a:xfrm>
          <a:prstGeom prst="rect">
            <a:avLst/>
          </a:prstGeom>
        </p:spPr>
      </p:pic>
      <p:sp>
        <p:nvSpPr>
          <p:cNvPr id="62" name="object 62" descr=""/>
          <p:cNvSpPr txBox="1"/>
          <p:nvPr/>
        </p:nvSpPr>
        <p:spPr>
          <a:xfrm>
            <a:off x="6009004" y="5309171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3" name="object 6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00850" y="4467225"/>
            <a:ext cx="200025" cy="200025"/>
          </a:xfrm>
          <a:prstGeom prst="rect">
            <a:avLst/>
          </a:prstGeom>
        </p:spPr>
      </p:pic>
      <p:sp>
        <p:nvSpPr>
          <p:cNvPr id="64" name="object 64" descr=""/>
          <p:cNvSpPr txBox="1"/>
          <p:nvPr/>
        </p:nvSpPr>
        <p:spPr>
          <a:xfrm>
            <a:off x="6843394" y="4443348"/>
            <a:ext cx="126364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5" name="object 6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77125" y="4714875"/>
            <a:ext cx="200025" cy="200025"/>
          </a:xfrm>
          <a:prstGeom prst="rect">
            <a:avLst/>
          </a:prstGeom>
        </p:spPr>
      </p:pic>
      <p:sp>
        <p:nvSpPr>
          <p:cNvPr id="66" name="object 66" descr=""/>
          <p:cNvSpPr txBox="1"/>
          <p:nvPr/>
        </p:nvSpPr>
        <p:spPr>
          <a:xfrm>
            <a:off x="7524368" y="4689792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7" name="object 6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96225" y="4191000"/>
            <a:ext cx="200025" cy="200025"/>
          </a:xfrm>
          <a:prstGeom prst="rect">
            <a:avLst/>
          </a:prstGeom>
        </p:spPr>
      </p:pic>
      <p:sp>
        <p:nvSpPr>
          <p:cNvPr id="68" name="object 68" descr=""/>
          <p:cNvSpPr txBox="1"/>
          <p:nvPr/>
        </p:nvSpPr>
        <p:spPr>
          <a:xfrm>
            <a:off x="7940040" y="4164012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8534400" y="3705225"/>
            <a:ext cx="3352800" cy="2352675"/>
            <a:chOff x="8534400" y="3705225"/>
            <a:chExt cx="3352800" cy="2352675"/>
          </a:xfrm>
        </p:grpSpPr>
        <p:pic>
          <p:nvPicPr>
            <p:cNvPr id="70" name="object 7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34400" y="3705225"/>
              <a:ext cx="3352800" cy="2352675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82075" y="4457700"/>
              <a:ext cx="200025" cy="200025"/>
            </a:xfrm>
            <a:prstGeom prst="rect">
              <a:avLst/>
            </a:prstGeom>
          </p:spPr>
        </p:pic>
      </p:grpSp>
      <p:sp>
        <p:nvSpPr>
          <p:cNvPr id="72" name="object 72" descr=""/>
          <p:cNvSpPr txBox="1"/>
          <p:nvPr/>
        </p:nvSpPr>
        <p:spPr>
          <a:xfrm>
            <a:off x="9028430" y="4436681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3" name="object 7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20225" y="5448300"/>
            <a:ext cx="200025" cy="200025"/>
          </a:xfrm>
          <a:prstGeom prst="rect">
            <a:avLst/>
          </a:prstGeom>
        </p:spPr>
      </p:pic>
      <p:sp>
        <p:nvSpPr>
          <p:cNvPr id="74" name="object 74" descr=""/>
          <p:cNvSpPr txBox="1"/>
          <p:nvPr/>
        </p:nvSpPr>
        <p:spPr>
          <a:xfrm>
            <a:off x="9465691" y="5425440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5" name="object 7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72675" y="4467225"/>
            <a:ext cx="200025" cy="200025"/>
          </a:xfrm>
          <a:prstGeom prst="rect">
            <a:avLst/>
          </a:prstGeom>
        </p:spPr>
      </p:pic>
      <p:sp>
        <p:nvSpPr>
          <p:cNvPr id="76" name="object 76" descr=""/>
          <p:cNvSpPr txBox="1"/>
          <p:nvPr/>
        </p:nvSpPr>
        <p:spPr>
          <a:xfrm>
            <a:off x="10016490" y="4443348"/>
            <a:ext cx="126364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7" name="object 7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629900" y="4752975"/>
            <a:ext cx="200025" cy="209550"/>
          </a:xfrm>
          <a:prstGeom prst="rect">
            <a:avLst/>
          </a:prstGeom>
        </p:spPr>
      </p:pic>
      <p:sp>
        <p:nvSpPr>
          <p:cNvPr id="78" name="object 78" descr=""/>
          <p:cNvSpPr txBox="1"/>
          <p:nvPr/>
        </p:nvSpPr>
        <p:spPr>
          <a:xfrm>
            <a:off x="10676635" y="4734877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9" name="object 7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48975" y="4305300"/>
            <a:ext cx="200025" cy="209550"/>
          </a:xfrm>
          <a:prstGeom prst="rect">
            <a:avLst/>
          </a:prstGeom>
        </p:spPr>
      </p:pic>
      <p:sp>
        <p:nvSpPr>
          <p:cNvPr id="80" name="object 80" descr=""/>
          <p:cNvSpPr txBox="1"/>
          <p:nvPr/>
        </p:nvSpPr>
        <p:spPr>
          <a:xfrm>
            <a:off x="10894441" y="4286948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8534400" y="1295400"/>
            <a:ext cx="3352800" cy="2352675"/>
            <a:chOff x="8534400" y="1295400"/>
            <a:chExt cx="3352800" cy="2352675"/>
          </a:xfrm>
        </p:grpSpPr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34400" y="1295400"/>
              <a:ext cx="3352800" cy="2352675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34475" y="2505075"/>
              <a:ext cx="200025" cy="200025"/>
            </a:xfrm>
            <a:prstGeom prst="rect">
              <a:avLst/>
            </a:prstGeom>
          </p:spPr>
        </p:pic>
      </p:grpSp>
      <p:sp>
        <p:nvSpPr>
          <p:cNvPr id="84" name="object 84" descr=""/>
          <p:cNvSpPr txBox="1"/>
          <p:nvPr/>
        </p:nvSpPr>
        <p:spPr>
          <a:xfrm>
            <a:off x="9180576" y="2478976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5" name="object 8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48825" y="3257550"/>
            <a:ext cx="200025" cy="200025"/>
          </a:xfrm>
          <a:prstGeom prst="rect">
            <a:avLst/>
          </a:prstGeom>
        </p:spPr>
      </p:pic>
      <p:sp>
        <p:nvSpPr>
          <p:cNvPr id="86" name="object 86" descr=""/>
          <p:cNvSpPr txBox="1"/>
          <p:nvPr/>
        </p:nvSpPr>
        <p:spPr>
          <a:xfrm>
            <a:off x="9692640" y="3235007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7" name="object 8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10800" y="2457450"/>
            <a:ext cx="200025" cy="200025"/>
          </a:xfrm>
          <a:prstGeom prst="rect">
            <a:avLst/>
          </a:prstGeom>
        </p:spPr>
      </p:pic>
      <p:sp>
        <p:nvSpPr>
          <p:cNvPr id="88" name="object 88" descr=""/>
          <p:cNvSpPr txBox="1"/>
          <p:nvPr/>
        </p:nvSpPr>
        <p:spPr>
          <a:xfrm>
            <a:off x="10257790" y="2434653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9" name="object 8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25200" y="2371725"/>
            <a:ext cx="200025" cy="200025"/>
          </a:xfrm>
          <a:prstGeom prst="rect">
            <a:avLst/>
          </a:prstGeom>
        </p:spPr>
      </p:pic>
      <p:sp>
        <p:nvSpPr>
          <p:cNvPr id="90" name="object 90" descr=""/>
          <p:cNvSpPr txBox="1"/>
          <p:nvPr/>
        </p:nvSpPr>
        <p:spPr>
          <a:xfrm>
            <a:off x="11168633" y="2343086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1" name="object 9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87150" y="2076450"/>
            <a:ext cx="200025" cy="200025"/>
          </a:xfrm>
          <a:prstGeom prst="rect">
            <a:avLst/>
          </a:prstGeom>
        </p:spPr>
      </p:pic>
      <p:sp>
        <p:nvSpPr>
          <p:cNvPr id="92" name="object 92" descr=""/>
          <p:cNvSpPr txBox="1"/>
          <p:nvPr/>
        </p:nvSpPr>
        <p:spPr>
          <a:xfrm>
            <a:off x="11533505" y="2053272"/>
            <a:ext cx="12636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2024-04-23T16:51:02Z</dcterms:created>
  <dcterms:modified xsi:type="dcterms:W3CDTF">2024-04-23T16:51:02Z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2024-04-23T00:00:00Z</vt:filetime>
  </property>
  <property fmtid="{D5CDD505-2E9C-101B-9397-08002B2CF9AE}" pid="3" name="LastSaved">
    <vt:filetime>2024-04-23T00:00:00Z</vt:filetime>
  </property>
</Properties>
</file>